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63" r:id="rId9"/>
    <p:sldId id="260" r:id="rId10"/>
    <p:sldId id="267" r:id="rId11"/>
    <p:sldId id="261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6/12/2016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6/12/2016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MIBeU1gDu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BFeWUcWfK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Year 9 OED - Campfires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569993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Used in conjunction with student worksheet</a:t>
            </a:r>
          </a:p>
          <a:p>
            <a:endParaRPr lang="en-AU" dirty="0" smtClean="0"/>
          </a:p>
          <a:p>
            <a:r>
              <a:rPr lang="en-AU" dirty="0">
                <a:solidFill>
                  <a:srgbClr val="FF0000"/>
                </a:solidFill>
              </a:rPr>
              <a:t>All students must complete this work booklet prior to undertaking campfire building.</a:t>
            </a:r>
          </a:p>
        </p:txBody>
      </p:sp>
    </p:spTree>
    <p:extLst>
      <p:ext uri="{BB962C8B-B14F-4D97-AF65-F5344CB8AC3E}">
        <p14:creationId xmlns:p14="http://schemas.microsoft.com/office/powerpoint/2010/main" val="147882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2667001"/>
          </a:xfrm>
        </p:spPr>
        <p:txBody>
          <a:bodyPr>
            <a:normAutofit fontScale="70000" lnSpcReduction="2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AU" dirty="0" smtClean="0"/>
              <a:t>Everyone is to wear shoes, socks and </a:t>
            </a:r>
            <a:r>
              <a:rPr lang="en-AU" dirty="0" smtClean="0">
                <a:solidFill>
                  <a:srgbClr val="FF0000"/>
                </a:solidFill>
              </a:rPr>
              <a:t>long pants</a:t>
            </a:r>
            <a:r>
              <a:rPr lang="en-AU" dirty="0" smtClean="0"/>
              <a:t>.</a:t>
            </a:r>
          </a:p>
          <a:p>
            <a:pPr marL="624078" indent="-514350">
              <a:buFont typeface="+mj-lt"/>
              <a:buAutoNum type="arabicPeriod"/>
            </a:pPr>
            <a:endParaRPr lang="en-AU" dirty="0" smtClean="0"/>
          </a:p>
          <a:p>
            <a:pPr marL="624078" indent="-514350">
              <a:buFont typeface="+mj-lt"/>
              <a:buAutoNum type="arabicPeriod"/>
            </a:pPr>
            <a:r>
              <a:rPr lang="en-AU" dirty="0" smtClean="0"/>
              <a:t>All </a:t>
            </a:r>
            <a:r>
              <a:rPr lang="en-AU" dirty="0" smtClean="0">
                <a:solidFill>
                  <a:srgbClr val="FF0000"/>
                </a:solidFill>
              </a:rPr>
              <a:t>long</a:t>
            </a:r>
            <a:r>
              <a:rPr lang="en-AU" dirty="0" smtClean="0"/>
              <a:t> hair is required to have it tied back away from the </a:t>
            </a:r>
            <a:r>
              <a:rPr lang="en-AU" dirty="0" smtClean="0">
                <a:solidFill>
                  <a:srgbClr val="FF0000"/>
                </a:solidFill>
              </a:rPr>
              <a:t>face</a:t>
            </a:r>
            <a:r>
              <a:rPr lang="en-AU" dirty="0" smtClean="0"/>
              <a:t>.</a:t>
            </a:r>
          </a:p>
          <a:p>
            <a:pPr marL="624078" indent="-514350">
              <a:buFont typeface="+mj-lt"/>
              <a:buAutoNum type="arabicPeriod"/>
            </a:pPr>
            <a:endParaRPr lang="en-AU" dirty="0"/>
          </a:p>
          <a:p>
            <a:pPr marL="624078" indent="-514350">
              <a:buFont typeface="+mj-lt"/>
              <a:buAutoNum type="arabicPeriod"/>
            </a:pPr>
            <a:r>
              <a:rPr lang="en-AU" dirty="0" smtClean="0"/>
              <a:t>Everyone is to ensure that </a:t>
            </a:r>
            <a:r>
              <a:rPr lang="en-AU" dirty="0" smtClean="0">
                <a:solidFill>
                  <a:srgbClr val="FF0000"/>
                </a:solidFill>
              </a:rPr>
              <a:t>clothing</a:t>
            </a:r>
            <a:r>
              <a:rPr lang="en-AU" dirty="0" smtClean="0"/>
              <a:t> is not hanging loose.</a:t>
            </a:r>
          </a:p>
          <a:p>
            <a:pPr marL="624078" indent="-514350">
              <a:buFont typeface="+mj-lt"/>
              <a:buAutoNum type="arabicPeriod"/>
            </a:pPr>
            <a:endParaRPr lang="en-AU" dirty="0"/>
          </a:p>
          <a:p>
            <a:pPr marL="624078" indent="-514350">
              <a:buFont typeface="+mj-lt"/>
              <a:buAutoNum type="arabicPeriod"/>
            </a:pPr>
            <a:r>
              <a:rPr lang="en-AU" dirty="0" smtClean="0"/>
              <a:t>EVERYONE IS RESPONSIBLE FOR BEING AWARE OF </a:t>
            </a:r>
            <a:r>
              <a:rPr lang="en-AU" dirty="0" smtClean="0">
                <a:solidFill>
                  <a:srgbClr val="FF0000"/>
                </a:solidFill>
              </a:rPr>
              <a:t>THEIR OWN </a:t>
            </a:r>
            <a:r>
              <a:rPr lang="en-AU" dirty="0" smtClean="0"/>
              <a:t>SAFETY AND THE SAFETY OF </a:t>
            </a:r>
            <a:r>
              <a:rPr lang="en-AU" dirty="0" smtClean="0">
                <a:solidFill>
                  <a:srgbClr val="FF0000"/>
                </a:solidFill>
              </a:rPr>
              <a:t>OTHERS</a:t>
            </a:r>
            <a:r>
              <a:rPr lang="en-AU" dirty="0" smtClean="0"/>
              <a:t>. NO</a:t>
            </a:r>
            <a:r>
              <a:rPr lang="en-AU" dirty="0" smtClean="0">
                <a:solidFill>
                  <a:srgbClr val="FF0000"/>
                </a:solidFill>
              </a:rPr>
              <a:t> EXCUSES</a:t>
            </a:r>
            <a:r>
              <a:rPr lang="en-AU" dirty="0" smtClean="0"/>
              <a:t>.</a:t>
            </a:r>
            <a:endParaRPr lang="en-AU" dirty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AU" dirty="0" smtClean="0"/>
              <a:t>The Prevention</a:t>
            </a:r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581401"/>
            <a:ext cx="438696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8866" y="3581401"/>
            <a:ext cx="4737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err="1" smtClean="0"/>
              <a:t>Turia</a:t>
            </a:r>
            <a:r>
              <a:rPr lang="en-AU" b="1" dirty="0" smtClean="0"/>
              <a:t> Pitt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Was competing in an ultramarathon when she was caught in a bushfire along with many others.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She suffered burns to 65% of her body.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An inquiry by the Australian Government criticised the organisers of the race for </a:t>
            </a:r>
            <a:r>
              <a:rPr lang="en-AU" dirty="0" smtClean="0">
                <a:solidFill>
                  <a:srgbClr val="FF0000"/>
                </a:solidFill>
              </a:rPr>
              <a:t>negligence</a:t>
            </a:r>
            <a:r>
              <a:rPr lang="en-AU" dirty="0" smtClean="0"/>
              <a:t> and </a:t>
            </a:r>
            <a:r>
              <a:rPr lang="en-AU" dirty="0" smtClean="0">
                <a:solidFill>
                  <a:srgbClr val="FF0000"/>
                </a:solidFill>
              </a:rPr>
              <a:t>incompetence</a:t>
            </a:r>
            <a:r>
              <a:rPr lang="en-AU" dirty="0" smtClean="0"/>
              <a:t>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721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8401050" cy="5757672"/>
          </a:xfrm>
        </p:spPr>
        <p:txBody>
          <a:bodyPr>
            <a:normAutofit fontScale="92500"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AU" b="1" dirty="0" smtClean="0"/>
              <a:t>Camp Master </a:t>
            </a:r>
            <a:r>
              <a:rPr lang="en-AU" dirty="0" smtClean="0"/>
              <a:t>– </a:t>
            </a:r>
            <a:r>
              <a:rPr lang="en-AU" dirty="0" smtClean="0"/>
              <a:t>One person per group is to be </a:t>
            </a:r>
            <a:r>
              <a:rPr lang="en-AU" dirty="0" smtClean="0">
                <a:solidFill>
                  <a:srgbClr val="FF0000"/>
                </a:solidFill>
              </a:rPr>
              <a:t>solely responsible </a:t>
            </a:r>
            <a:r>
              <a:rPr lang="en-AU" dirty="0" smtClean="0"/>
              <a:t>for handling the campfire. This person will rotate every lesson. They are </a:t>
            </a:r>
            <a:r>
              <a:rPr lang="en-AU" dirty="0" smtClean="0">
                <a:solidFill>
                  <a:srgbClr val="FF0000"/>
                </a:solidFill>
              </a:rPr>
              <a:t>never</a:t>
            </a:r>
            <a:r>
              <a:rPr lang="en-AU" dirty="0" smtClean="0"/>
              <a:t> to leave the fire from lighting to putting out.</a:t>
            </a:r>
          </a:p>
          <a:p>
            <a:pPr marL="624078" indent="-514350">
              <a:buFont typeface="+mj-lt"/>
              <a:buAutoNum type="arabicPeriod"/>
            </a:pPr>
            <a:endParaRPr lang="en-AU" dirty="0"/>
          </a:p>
          <a:p>
            <a:pPr>
              <a:buSzPct val="75000"/>
              <a:buFont typeface="Arial" panose="020B0604020202020204" pitchFamily="34" charset="0"/>
              <a:buChar char="•"/>
            </a:pPr>
            <a:r>
              <a:rPr lang="en-AU" dirty="0" smtClean="0"/>
              <a:t>Their job is the construction, lighting, </a:t>
            </a:r>
            <a:r>
              <a:rPr lang="en-AU" dirty="0" smtClean="0">
                <a:solidFill>
                  <a:srgbClr val="FF0000"/>
                </a:solidFill>
              </a:rPr>
              <a:t>adding of fuel</a:t>
            </a:r>
            <a:r>
              <a:rPr lang="en-AU" dirty="0" smtClean="0"/>
              <a:t>, and putting out of the fire. </a:t>
            </a:r>
            <a:endParaRPr lang="en-AU" dirty="0" smtClean="0"/>
          </a:p>
          <a:p>
            <a:pPr marL="624078" indent="-514350">
              <a:buFont typeface="+mj-lt"/>
              <a:buAutoNum type="arabicPeriod"/>
            </a:pPr>
            <a:endParaRPr lang="en-AU" dirty="0"/>
          </a:p>
          <a:p>
            <a:pPr marL="624078" indent="-514350">
              <a:buFont typeface="+mj-lt"/>
              <a:buAutoNum type="arabicPeriod"/>
            </a:pPr>
            <a:r>
              <a:rPr lang="en-AU" b="1" dirty="0" smtClean="0"/>
              <a:t>Gophers</a:t>
            </a:r>
            <a:r>
              <a:rPr lang="en-AU" dirty="0" smtClean="0"/>
              <a:t> – All other members of the group are responsible for the </a:t>
            </a:r>
            <a:r>
              <a:rPr lang="en-AU" dirty="0" smtClean="0">
                <a:solidFill>
                  <a:srgbClr val="FF0000"/>
                </a:solidFill>
              </a:rPr>
              <a:t>manual labour </a:t>
            </a:r>
            <a:r>
              <a:rPr lang="en-AU" dirty="0" smtClean="0"/>
              <a:t>including: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FF0000"/>
                </a:solidFill>
              </a:rPr>
              <a:t>Clearing</a:t>
            </a:r>
            <a:r>
              <a:rPr lang="en-AU" dirty="0" smtClean="0"/>
              <a:t> the campsite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Collecting fuel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Arranging buckets of water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FF0000"/>
                </a:solidFill>
              </a:rPr>
              <a:t>Cooking</a:t>
            </a:r>
            <a:r>
              <a:rPr lang="en-AU" dirty="0" smtClean="0"/>
              <a:t> their own </a:t>
            </a:r>
            <a:r>
              <a:rPr lang="en-AU" dirty="0" smtClean="0">
                <a:solidFill>
                  <a:srgbClr val="FF0000"/>
                </a:solidFill>
              </a:rPr>
              <a:t>food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AU" dirty="0" smtClean="0"/>
              <a:t>The Protocol</a:t>
            </a:r>
            <a:endParaRPr lang="en-A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33" b="94667" l="17000" r="82667">
                        <a14:foregroundMark x1="43333" y1="22667" x2="43333" y2="22667"/>
                        <a14:foregroundMark x1="38333" y1="19333" x2="36667" y2="27333"/>
                        <a14:foregroundMark x1="49333" y1="17000" x2="63333" y2="33000"/>
                        <a14:foregroundMark x1="46667" y1="27667" x2="48333" y2="45333"/>
                        <a14:foregroundMark x1="60333" y1="37667" x2="42667" y2="33667"/>
                        <a14:foregroundMark x1="53667" y1="43667" x2="45667" y2="30000"/>
                        <a14:foregroundMark x1="72333" y1="20667" x2="67000" y2="28667"/>
                        <a14:foregroundMark x1="26000" y1="23333" x2="33000" y2="30000"/>
                        <a14:foregroundMark x1="41667" y1="27667" x2="37667" y2="33000"/>
                        <a14:foregroundMark x1="47333" y1="26667" x2="44000" y2="18667"/>
                        <a14:foregroundMark x1="42667" y1="16333" x2="34000" y2="26333"/>
                        <a14:foregroundMark x1="33333" y1="19000" x2="38667" y2="20667"/>
                        <a14:foregroundMark x1="54667" y1="15667" x2="62333" y2="30333"/>
                        <a14:foregroundMark x1="64333" y1="18000" x2="48333" y2="30333"/>
                        <a14:foregroundMark x1="65667" y1="27000" x2="59333" y2="21667"/>
                        <a14:foregroundMark x1="26000" y1="51000" x2="31333" y2="49000"/>
                        <a14:foregroundMark x1="32667" y1="83667" x2="37667" y2="78000"/>
                        <a14:foregroundMark x1="67000" y1="81333" x2="61667" y2="75667"/>
                        <a14:foregroundMark x1="73667" y1="50667" x2="67000" y2="50000"/>
                        <a14:foregroundMark x1="60000" y1="33333" x2="50667" y2="3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00600"/>
            <a:ext cx="1981200" cy="1981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254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5715000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lvl="0"/>
            <a:r>
              <a:rPr lang="en-AU" dirty="0"/>
              <a:t>It is optimal that the fire be allowed to burn out so only enough fuel should be added </a:t>
            </a:r>
            <a:r>
              <a:rPr lang="en-AU" dirty="0">
                <a:solidFill>
                  <a:srgbClr val="FF0000"/>
                </a:solidFill>
              </a:rPr>
              <a:t>to fit the time required</a:t>
            </a:r>
            <a:r>
              <a:rPr lang="en-AU" dirty="0"/>
              <a:t>. No fuel should be added to the campfire in the final ten minutes of class time/camp time. </a:t>
            </a:r>
          </a:p>
          <a:p>
            <a:pPr lvl="0"/>
            <a:r>
              <a:rPr lang="en-AU" dirty="0"/>
              <a:t>A normal fire will need multiple buckets of water before it is completely out and safe to leave unattended.</a:t>
            </a:r>
          </a:p>
          <a:p>
            <a:pPr lvl="0"/>
            <a:r>
              <a:rPr lang="en-AU" dirty="0">
                <a:solidFill>
                  <a:srgbClr val="FF0000"/>
                </a:solidFill>
              </a:rPr>
              <a:t>Using a long, thick stick</a:t>
            </a:r>
            <a:r>
              <a:rPr lang="en-AU" dirty="0"/>
              <a:t>, the fire should be carefully spread around inside the fire-pit circle.</a:t>
            </a:r>
          </a:p>
          <a:p>
            <a:pPr lvl="0"/>
            <a:r>
              <a:rPr lang="en-AU" dirty="0"/>
              <a:t>After this the first bucket of water should be poured over the fire.</a:t>
            </a:r>
          </a:p>
          <a:p>
            <a:pPr lvl="0"/>
            <a:r>
              <a:rPr lang="en-AU" b="1" dirty="0">
                <a:solidFill>
                  <a:srgbClr val="FF0000"/>
                </a:solidFill>
              </a:rPr>
              <a:t>CAUTION: When the first bucket of water is poured on the fire it is possible that a lot of very hot steam could rise up. As such, the water should be poured slowly, from upwind and with the face and head not directly above. </a:t>
            </a:r>
            <a:endParaRPr lang="en-AU" dirty="0">
              <a:solidFill>
                <a:srgbClr val="FF0000"/>
              </a:solidFill>
            </a:endParaRPr>
          </a:p>
          <a:p>
            <a:pPr lvl="0"/>
            <a:r>
              <a:rPr lang="en-AU" dirty="0"/>
              <a:t>After adding the first bucket of water, use the large stick </a:t>
            </a:r>
            <a:r>
              <a:rPr lang="en-AU" dirty="0">
                <a:solidFill>
                  <a:srgbClr val="FF0000"/>
                </a:solidFill>
              </a:rPr>
              <a:t>to mix the coals with the water</a:t>
            </a:r>
            <a:r>
              <a:rPr lang="en-AU" dirty="0"/>
              <a:t>. Use the stick </a:t>
            </a:r>
            <a:r>
              <a:rPr lang="en-AU" dirty="0">
                <a:solidFill>
                  <a:srgbClr val="FF0000"/>
                </a:solidFill>
              </a:rPr>
              <a:t>to carefully break any large pieces of coal</a:t>
            </a:r>
            <a:r>
              <a:rPr lang="en-AU" dirty="0"/>
              <a:t> to observe if there is still evident heat energy inside. Upon inspection, the decision needs to be made whether to add another bucket of water.</a:t>
            </a:r>
          </a:p>
          <a:p>
            <a:r>
              <a:rPr lang="en-AU" dirty="0"/>
              <a:t>Once the fire is considered to be out, the teacher must be summoned to confirm that it has been dealt with appropriately. Once the </a:t>
            </a:r>
            <a:r>
              <a:rPr lang="en-AU" dirty="0">
                <a:solidFill>
                  <a:srgbClr val="FF0000"/>
                </a:solidFill>
              </a:rPr>
              <a:t>teacher </a:t>
            </a:r>
            <a:r>
              <a:rPr lang="en-AU" dirty="0"/>
              <a:t>confirms that the fire has ceased to be burning, the students may leave the fire pit.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The Putting Out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58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47800"/>
            <a:ext cx="6477000" cy="4754563"/>
          </a:xfrm>
        </p:spPr>
        <p:txBody>
          <a:bodyPr>
            <a:normAutofit lnSpcReduction="10000"/>
          </a:bodyPr>
          <a:lstStyle/>
          <a:p>
            <a:pPr marL="624078" lvl="0" indent="-514350">
              <a:buFont typeface="+mj-lt"/>
              <a:buAutoNum type="arabicPeriod"/>
            </a:pPr>
            <a:r>
              <a:rPr lang="en-AU" dirty="0"/>
              <a:t>All fuel stores should be tidied up </a:t>
            </a:r>
            <a:r>
              <a:rPr lang="en-AU" dirty="0">
                <a:solidFill>
                  <a:srgbClr val="FF0000"/>
                </a:solidFill>
              </a:rPr>
              <a:t>neatly</a:t>
            </a:r>
            <a:r>
              <a:rPr lang="en-AU" dirty="0"/>
              <a:t> out of the way</a:t>
            </a:r>
            <a:r>
              <a:rPr lang="en-AU" dirty="0" smtClean="0"/>
              <a:t>.</a:t>
            </a:r>
          </a:p>
          <a:p>
            <a:pPr marL="624078" lvl="0" indent="-514350">
              <a:buFont typeface="+mj-lt"/>
              <a:buAutoNum type="arabicPeriod"/>
            </a:pPr>
            <a:endParaRPr lang="en-AU" dirty="0"/>
          </a:p>
          <a:p>
            <a:pPr marL="624078" lvl="0" indent="-514350">
              <a:buFont typeface="+mj-lt"/>
              <a:buAutoNum type="arabicPeriod"/>
            </a:pPr>
            <a:r>
              <a:rPr lang="en-AU" dirty="0"/>
              <a:t>Buckets should be </a:t>
            </a:r>
            <a:r>
              <a:rPr lang="en-AU" dirty="0">
                <a:solidFill>
                  <a:srgbClr val="FF0000"/>
                </a:solidFill>
              </a:rPr>
              <a:t>completely</a:t>
            </a:r>
            <a:r>
              <a:rPr lang="en-AU" dirty="0"/>
              <a:t> </a:t>
            </a:r>
            <a:r>
              <a:rPr lang="en-AU" dirty="0" smtClean="0"/>
              <a:t>emptied </a:t>
            </a:r>
            <a:r>
              <a:rPr lang="en-AU" dirty="0"/>
              <a:t>of water and </a:t>
            </a:r>
            <a:r>
              <a:rPr lang="en-AU" dirty="0">
                <a:solidFill>
                  <a:srgbClr val="FF0000"/>
                </a:solidFill>
              </a:rPr>
              <a:t>stacked</a:t>
            </a:r>
            <a:r>
              <a:rPr lang="en-AU" dirty="0" smtClean="0"/>
              <a:t>.</a:t>
            </a:r>
          </a:p>
          <a:p>
            <a:pPr marL="624078" lvl="0" indent="-514350">
              <a:buFont typeface="+mj-lt"/>
              <a:buAutoNum type="arabicPeriod"/>
            </a:pPr>
            <a:endParaRPr lang="en-AU" dirty="0"/>
          </a:p>
          <a:p>
            <a:pPr marL="624078" lvl="0" indent="-514350">
              <a:buFont typeface="+mj-lt"/>
              <a:buAutoNum type="arabicPeriod"/>
            </a:pPr>
            <a:r>
              <a:rPr lang="en-AU" dirty="0">
                <a:solidFill>
                  <a:srgbClr val="FF0000"/>
                </a:solidFill>
              </a:rPr>
              <a:t>Aluminium foil</a:t>
            </a:r>
            <a:r>
              <a:rPr lang="en-AU" dirty="0"/>
              <a:t>, wrappers, cooking sticks should be </a:t>
            </a:r>
            <a:r>
              <a:rPr lang="en-AU" dirty="0">
                <a:solidFill>
                  <a:srgbClr val="FF0000"/>
                </a:solidFill>
              </a:rPr>
              <a:t>picked up</a:t>
            </a:r>
            <a:r>
              <a:rPr lang="en-AU" dirty="0"/>
              <a:t> and disposed of in an appropriate method via a </a:t>
            </a:r>
            <a:r>
              <a:rPr lang="en-AU" dirty="0">
                <a:solidFill>
                  <a:srgbClr val="FF0000"/>
                </a:solidFill>
              </a:rPr>
              <a:t>rubbish bag</a:t>
            </a:r>
            <a:r>
              <a:rPr lang="en-AU" dirty="0"/>
              <a:t>.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Picking Up</a:t>
            </a:r>
            <a:endParaRPr lang="en-A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35053"/>
            <a:ext cx="1943100" cy="290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09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3776471"/>
          </a:xfrm>
        </p:spPr>
        <p:txBody>
          <a:bodyPr>
            <a:normAutofit/>
          </a:bodyPr>
          <a:lstStyle/>
          <a:p>
            <a:r>
              <a:rPr lang="en-AU" dirty="0" smtClean="0"/>
              <a:t>Fire </a:t>
            </a:r>
            <a:r>
              <a:rPr lang="en-AU" dirty="0" smtClean="0">
                <a:hlinkClick r:id="rId2"/>
              </a:rPr>
              <a:t>Danger </a:t>
            </a:r>
            <a:r>
              <a:rPr lang="en-AU" dirty="0" smtClean="0"/>
              <a:t>– Mute </a:t>
            </a:r>
            <a:r>
              <a:rPr lang="en-AU" dirty="0" smtClean="0"/>
              <a:t>sound</a:t>
            </a:r>
          </a:p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Identify: What were errors that led to these situations?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</a:t>
            </a:r>
            <a:r>
              <a:rPr lang="en-AU" dirty="0" smtClean="0"/>
              <a:t>Problem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916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45028"/>
            <a:ext cx="8229600" cy="2959291"/>
          </a:xfrm>
        </p:spPr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AU" dirty="0" smtClean="0"/>
              <a:t>Light</a:t>
            </a:r>
          </a:p>
          <a:p>
            <a:pPr marL="624078" indent="-514350">
              <a:buFont typeface="+mj-lt"/>
              <a:buAutoNum type="arabicPeriod"/>
            </a:pPr>
            <a:r>
              <a:rPr lang="en-AU" dirty="0"/>
              <a:t>W</a:t>
            </a:r>
            <a:r>
              <a:rPr lang="en-AU" dirty="0" smtClean="0"/>
              <a:t>armth</a:t>
            </a:r>
          </a:p>
          <a:p>
            <a:pPr marL="624078" indent="-514350">
              <a:buFont typeface="+mj-lt"/>
              <a:buAutoNum type="arabicPeriod"/>
            </a:pPr>
            <a:r>
              <a:rPr lang="en-AU" dirty="0" smtClean="0"/>
              <a:t>Location</a:t>
            </a:r>
          </a:p>
          <a:p>
            <a:pPr marL="624078" indent="-514350">
              <a:buFont typeface="+mj-lt"/>
              <a:buAutoNum type="arabicPeriod"/>
            </a:pPr>
            <a:r>
              <a:rPr lang="en-AU" dirty="0" smtClean="0"/>
              <a:t>Cooking</a:t>
            </a:r>
          </a:p>
          <a:p>
            <a:pPr marL="624078" indent="-514350">
              <a:buFont typeface="+mj-lt"/>
              <a:buAutoNum type="arabicPeriod"/>
            </a:pPr>
            <a:r>
              <a:rPr lang="en-AU" dirty="0" smtClean="0"/>
              <a:t>Water purification</a:t>
            </a:r>
          </a:p>
          <a:p>
            <a:pPr marL="624078" indent="-514350">
              <a:buFont typeface="+mj-lt"/>
              <a:buAutoNum type="arabicPeriod"/>
            </a:pPr>
            <a:r>
              <a:rPr lang="en-AU" dirty="0" smtClean="0"/>
              <a:t>Protection </a:t>
            </a:r>
            <a:endParaRPr lang="en-AU" dirty="0"/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Purpose</a:t>
            </a:r>
            <a:endParaRPr lang="en-AU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9876" y="1447800"/>
            <a:ext cx="8229600" cy="1143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/>
            <a:r>
              <a:rPr lang="en-AU" dirty="0"/>
              <a:t>Discuss: What are the uses for fire when camping or hiking? </a:t>
            </a:r>
          </a:p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676" y="2362200"/>
            <a:ext cx="4579942" cy="257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70105" y="5609942"/>
            <a:ext cx="563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/>
            <a:r>
              <a:rPr lang="en-AU" dirty="0"/>
              <a:t>Fires used solely for cooking should only be small. Why do you think this is so? </a:t>
            </a:r>
          </a:p>
        </p:txBody>
      </p:sp>
      <p:pic>
        <p:nvPicPr>
          <p:cNvPr id="1027" name="Picture 3" descr="C:\Users\nathans\AppData\Local\Microsoft\Windows\Temporary Internet Files\Content.IE5\BJ25T1PO\lightbulb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116" y="5254772"/>
            <a:ext cx="1147355" cy="135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4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304800"/>
            <a:ext cx="5410200" cy="657225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AU" b="1" dirty="0"/>
              <a:t>Selection of fire </a:t>
            </a:r>
            <a:r>
              <a:rPr lang="en-AU" b="1" dirty="0" smtClean="0"/>
              <a:t>site:</a:t>
            </a:r>
            <a:endParaRPr lang="en-AU" b="1" dirty="0"/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Clearance </a:t>
            </a:r>
            <a:r>
              <a:rPr lang="en-AU" dirty="0"/>
              <a:t>of </a:t>
            </a:r>
            <a:r>
              <a:rPr lang="en-AU" dirty="0" smtClean="0"/>
              <a:t>the site must be to </a:t>
            </a:r>
            <a:r>
              <a:rPr lang="en-AU" dirty="0" smtClean="0">
                <a:solidFill>
                  <a:srgbClr val="FF0000"/>
                </a:solidFill>
              </a:rPr>
              <a:t>bare</a:t>
            </a:r>
            <a:r>
              <a:rPr lang="en-AU" dirty="0" smtClean="0"/>
              <a:t>, </a:t>
            </a:r>
            <a:r>
              <a:rPr lang="en-AU" dirty="0" smtClean="0">
                <a:solidFill>
                  <a:srgbClr val="FF0000"/>
                </a:solidFill>
              </a:rPr>
              <a:t>level</a:t>
            </a:r>
            <a:r>
              <a:rPr lang="en-AU" dirty="0" smtClean="0"/>
              <a:t> earth.</a:t>
            </a:r>
          </a:p>
          <a:p>
            <a:pPr marL="514350" indent="-514350">
              <a:buFont typeface="+mj-lt"/>
              <a:buAutoNum type="arabicPeriod"/>
            </a:pP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There must be clearance </a:t>
            </a:r>
            <a:r>
              <a:rPr lang="en-AU" dirty="0" smtClean="0">
                <a:solidFill>
                  <a:srgbClr val="FF0000"/>
                </a:solidFill>
              </a:rPr>
              <a:t>above</a:t>
            </a:r>
            <a:r>
              <a:rPr lang="en-AU" dirty="0"/>
              <a:t>, </a:t>
            </a:r>
            <a:r>
              <a:rPr lang="en-AU" dirty="0" smtClean="0"/>
              <a:t>with no </a:t>
            </a:r>
            <a:r>
              <a:rPr lang="en-AU" dirty="0"/>
              <a:t>overhanging </a:t>
            </a:r>
            <a:r>
              <a:rPr lang="en-AU" dirty="0" smtClean="0"/>
              <a:t>branches. You must be able to see the </a:t>
            </a:r>
            <a:r>
              <a:rPr lang="en-AU" dirty="0" smtClean="0">
                <a:solidFill>
                  <a:srgbClr val="FF0000"/>
                </a:solidFill>
              </a:rPr>
              <a:t>sky</a:t>
            </a:r>
            <a:r>
              <a:rPr lang="en-A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AU" dirty="0" smtClean="0"/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There must be </a:t>
            </a:r>
            <a:r>
              <a:rPr lang="en-AU" dirty="0" smtClean="0">
                <a:solidFill>
                  <a:srgbClr val="FF0000"/>
                </a:solidFill>
              </a:rPr>
              <a:t>3</a:t>
            </a:r>
            <a:r>
              <a:rPr lang="en-AU" dirty="0" smtClean="0"/>
              <a:t> </a:t>
            </a:r>
            <a:r>
              <a:rPr lang="en-AU" dirty="0"/>
              <a:t>metres clearance to tents, trees etc</a:t>
            </a:r>
            <a:r>
              <a:rPr lang="en-AU" dirty="0" smtClean="0"/>
              <a:t>...</a:t>
            </a:r>
          </a:p>
          <a:p>
            <a:pPr marL="514350" indent="-514350">
              <a:buFont typeface="+mj-lt"/>
              <a:buAutoNum type="arabicPeriod"/>
            </a:pPr>
            <a:endParaRPr lang="en-AU" dirty="0" smtClean="0"/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Surround </a:t>
            </a:r>
            <a:r>
              <a:rPr lang="en-AU" dirty="0"/>
              <a:t>fire pit with </a:t>
            </a:r>
            <a:r>
              <a:rPr lang="en-AU" dirty="0" smtClean="0">
                <a:solidFill>
                  <a:srgbClr val="FF0000"/>
                </a:solidFill>
              </a:rPr>
              <a:t>stones</a:t>
            </a:r>
            <a:r>
              <a:rPr lang="en-AU" dirty="0" smtClean="0"/>
              <a:t> or similar </a:t>
            </a:r>
            <a:r>
              <a:rPr lang="en-AU" dirty="0" smtClean="0">
                <a:solidFill>
                  <a:srgbClr val="FF0000"/>
                </a:solidFill>
              </a:rPr>
              <a:t>non-flammabl</a:t>
            </a:r>
            <a:r>
              <a:rPr lang="en-AU" dirty="0" smtClean="0"/>
              <a:t>e barrier.</a:t>
            </a:r>
          </a:p>
          <a:p>
            <a:pPr marL="514350" indent="-514350">
              <a:buFont typeface="+mj-lt"/>
              <a:buAutoNum type="arabicPeriod"/>
            </a:pPr>
            <a:endParaRPr lang="en-AU" dirty="0" smtClean="0"/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Prepare one </a:t>
            </a:r>
            <a:r>
              <a:rPr lang="en-AU" dirty="0" smtClean="0">
                <a:solidFill>
                  <a:srgbClr val="FF0000"/>
                </a:solidFill>
              </a:rPr>
              <a:t>5 litre </a:t>
            </a:r>
            <a:r>
              <a:rPr lang="en-AU" dirty="0" smtClean="0"/>
              <a:t>bucket of water </a:t>
            </a:r>
            <a:r>
              <a:rPr lang="en-AU" dirty="0" smtClean="0">
                <a:solidFill>
                  <a:srgbClr val="FF0000"/>
                </a:solidFill>
              </a:rPr>
              <a:t>per fire </a:t>
            </a:r>
            <a:r>
              <a:rPr lang="en-AU" dirty="0" smtClean="0"/>
              <a:t>which is to be kept </a:t>
            </a:r>
            <a:r>
              <a:rPr lang="en-AU" dirty="0" smtClean="0">
                <a:solidFill>
                  <a:srgbClr val="FF0000"/>
                </a:solidFill>
              </a:rPr>
              <a:t>within</a:t>
            </a:r>
            <a:r>
              <a:rPr lang="en-AU" dirty="0" smtClean="0"/>
              <a:t> 3 meters of the fire.</a:t>
            </a:r>
            <a:endParaRPr lang="en-AU" dirty="0"/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The Process</a:t>
            </a: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2286000"/>
            <a:ext cx="3489734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67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28600"/>
            <a:ext cx="6934200" cy="6629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AU" b="1" dirty="0" smtClean="0"/>
              <a:t>Wood</a:t>
            </a:r>
          </a:p>
          <a:p>
            <a:pPr marL="0" indent="0">
              <a:buNone/>
            </a:pPr>
            <a:endParaRPr lang="en-AU" b="1" dirty="0"/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Collected wood is to be kept in an </a:t>
            </a:r>
            <a:r>
              <a:rPr lang="en-AU" dirty="0" smtClean="0">
                <a:solidFill>
                  <a:srgbClr val="FF0000"/>
                </a:solidFill>
              </a:rPr>
              <a:t>organised pile </a:t>
            </a:r>
            <a:r>
              <a:rPr lang="en-AU" dirty="0" smtClean="0"/>
              <a:t>a minimum of 3 meters away from the fire.</a:t>
            </a:r>
          </a:p>
          <a:p>
            <a:pPr marL="514350" indent="-514350">
              <a:buFont typeface="+mj-lt"/>
              <a:buAutoNum type="arabicPeriod"/>
            </a:pPr>
            <a:endParaRPr lang="en-AU" dirty="0" smtClean="0"/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Standing </a:t>
            </a:r>
            <a:r>
              <a:rPr lang="en-AU" dirty="0"/>
              <a:t>dead wood is the </a:t>
            </a:r>
            <a:r>
              <a:rPr lang="en-AU" dirty="0">
                <a:solidFill>
                  <a:srgbClr val="FF0000"/>
                </a:solidFill>
              </a:rPr>
              <a:t>driest</a:t>
            </a:r>
            <a:r>
              <a:rPr lang="en-AU" dirty="0"/>
              <a:t>. Wood from </a:t>
            </a:r>
            <a:r>
              <a:rPr lang="en-AU" dirty="0" smtClean="0"/>
              <a:t>a ridge </a:t>
            </a:r>
            <a:r>
              <a:rPr lang="en-AU" dirty="0" smtClean="0"/>
              <a:t>is </a:t>
            </a:r>
            <a:r>
              <a:rPr lang="en-AU" dirty="0"/>
              <a:t>drier than gullies</a:t>
            </a:r>
            <a:r>
              <a:rPr lang="en-A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Always keep some wood </a:t>
            </a:r>
            <a:r>
              <a:rPr lang="en-AU" dirty="0">
                <a:solidFill>
                  <a:srgbClr val="FF0000"/>
                </a:solidFill>
              </a:rPr>
              <a:t>under </a:t>
            </a:r>
            <a:r>
              <a:rPr lang="en-AU" dirty="0" smtClean="0">
                <a:solidFill>
                  <a:srgbClr val="FF0000"/>
                </a:solidFill>
              </a:rPr>
              <a:t>cover </a:t>
            </a:r>
            <a:r>
              <a:rPr lang="en-AU" dirty="0" smtClean="0"/>
              <a:t>if possible.</a:t>
            </a:r>
          </a:p>
          <a:p>
            <a:pPr marL="514350" indent="-514350">
              <a:buFont typeface="+mj-lt"/>
              <a:buAutoNum type="arabicPeriod"/>
            </a:pP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If wood is damp, </a:t>
            </a:r>
            <a:r>
              <a:rPr lang="en-AU" dirty="0" smtClean="0"/>
              <a:t>strip off </a:t>
            </a:r>
            <a:r>
              <a:rPr lang="en-AU" dirty="0" smtClean="0"/>
              <a:t>the </a:t>
            </a:r>
            <a:r>
              <a:rPr lang="en-AU" dirty="0" smtClean="0">
                <a:solidFill>
                  <a:srgbClr val="FF0000"/>
                </a:solidFill>
              </a:rPr>
              <a:t>outer </a:t>
            </a:r>
            <a:r>
              <a:rPr lang="en-AU" dirty="0">
                <a:solidFill>
                  <a:srgbClr val="FF0000"/>
                </a:solidFill>
              </a:rPr>
              <a:t>layers</a:t>
            </a:r>
            <a:r>
              <a:rPr lang="en-A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In non-wooden areas, </a:t>
            </a:r>
            <a:r>
              <a:rPr lang="en-AU" dirty="0" smtClean="0"/>
              <a:t>utilize </a:t>
            </a:r>
            <a:r>
              <a:rPr lang="en-AU" dirty="0" smtClean="0">
                <a:solidFill>
                  <a:srgbClr val="FF0000"/>
                </a:solidFill>
              </a:rPr>
              <a:t>grasses</a:t>
            </a:r>
            <a:r>
              <a:rPr lang="en-AU" dirty="0" smtClean="0"/>
              <a:t>, </a:t>
            </a:r>
            <a:r>
              <a:rPr lang="en-AU" dirty="0"/>
              <a:t>bushes </a:t>
            </a:r>
            <a:r>
              <a:rPr lang="en-AU" dirty="0" smtClean="0"/>
              <a:t>or </a:t>
            </a:r>
            <a:r>
              <a:rPr lang="en-AU" dirty="0" smtClean="0">
                <a:solidFill>
                  <a:srgbClr val="FF0000"/>
                </a:solidFill>
              </a:rPr>
              <a:t>animal </a:t>
            </a:r>
            <a:r>
              <a:rPr lang="en-AU" dirty="0" smtClean="0">
                <a:solidFill>
                  <a:srgbClr val="FF0000"/>
                </a:solidFill>
              </a:rPr>
              <a:t>dung</a:t>
            </a:r>
          </a:p>
          <a:p>
            <a:pPr marL="514350" indent="-514350">
              <a:buFont typeface="+mj-lt"/>
              <a:buAutoNum type="arabicPeriod"/>
            </a:pP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Never use </a:t>
            </a:r>
            <a:r>
              <a:rPr lang="en-AU" dirty="0" smtClean="0">
                <a:solidFill>
                  <a:srgbClr val="FF0000"/>
                </a:solidFill>
              </a:rPr>
              <a:t>green </a:t>
            </a:r>
            <a:r>
              <a:rPr lang="en-AU" dirty="0">
                <a:solidFill>
                  <a:srgbClr val="FF0000"/>
                </a:solidFill>
              </a:rPr>
              <a:t>treated </a:t>
            </a:r>
            <a:r>
              <a:rPr lang="en-AU" dirty="0"/>
              <a:t>pine </a:t>
            </a:r>
            <a:r>
              <a:rPr lang="en-AU" dirty="0" smtClean="0"/>
              <a:t>logs as </a:t>
            </a:r>
            <a:r>
              <a:rPr lang="en-AU" dirty="0"/>
              <a:t>these release </a:t>
            </a:r>
            <a:r>
              <a:rPr lang="en-AU" dirty="0">
                <a:solidFill>
                  <a:srgbClr val="FF0000"/>
                </a:solidFill>
              </a:rPr>
              <a:t>poisonous gas </a:t>
            </a:r>
            <a:r>
              <a:rPr lang="en-AU" dirty="0"/>
              <a:t>when burning</a:t>
            </a:r>
            <a:r>
              <a:rPr lang="en-A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AU" dirty="0" smtClean="0"/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Never use </a:t>
            </a:r>
            <a:r>
              <a:rPr lang="en-AU" dirty="0" smtClean="0">
                <a:solidFill>
                  <a:srgbClr val="FF0000"/>
                </a:solidFill>
              </a:rPr>
              <a:t>uncontrollable</a:t>
            </a:r>
            <a:r>
              <a:rPr lang="en-AU" dirty="0" smtClean="0"/>
              <a:t> fuels like large bunches of </a:t>
            </a:r>
            <a:r>
              <a:rPr lang="en-AU" dirty="0" smtClean="0">
                <a:solidFill>
                  <a:srgbClr val="FF0000"/>
                </a:solidFill>
              </a:rPr>
              <a:t>leaves</a:t>
            </a:r>
            <a:r>
              <a:rPr lang="en-AU" dirty="0" smtClean="0"/>
              <a:t>.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051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59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58975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AU" b="1" dirty="0" smtClean="0"/>
              <a:t>Fire Starters</a:t>
            </a:r>
          </a:p>
          <a:p>
            <a:pPr marL="109728" indent="0">
              <a:buNone/>
            </a:pPr>
            <a:endParaRPr lang="en-AU" sz="2500" b="1" dirty="0" smtClean="0"/>
          </a:p>
          <a:p>
            <a:pPr marL="109728" indent="0">
              <a:buNone/>
            </a:pPr>
            <a:r>
              <a:rPr lang="en-AU" sz="2500" dirty="0" smtClean="0"/>
              <a:t>What are 5 methods </a:t>
            </a:r>
            <a:r>
              <a:rPr lang="en-AU" sz="2500" dirty="0"/>
              <a:t>of </a:t>
            </a:r>
            <a:r>
              <a:rPr lang="en-AU" sz="2500" dirty="0" smtClean="0"/>
              <a:t>fire starting?</a:t>
            </a:r>
            <a:endParaRPr lang="en-AU" sz="2500" dirty="0"/>
          </a:p>
          <a:p>
            <a:pPr marL="624078" indent="-514350">
              <a:buFont typeface="+mj-lt"/>
              <a:buAutoNum type="arabicPeriod"/>
            </a:pPr>
            <a:r>
              <a:rPr lang="en-AU" sz="2500" dirty="0" smtClean="0"/>
              <a:t>cigarette </a:t>
            </a:r>
            <a:r>
              <a:rPr lang="en-AU" sz="2500" dirty="0"/>
              <a:t>lighter</a:t>
            </a:r>
          </a:p>
          <a:p>
            <a:pPr marL="624078" indent="-514350">
              <a:buFont typeface="+mj-lt"/>
              <a:buAutoNum type="arabicPeriod"/>
            </a:pPr>
            <a:r>
              <a:rPr lang="en-AU" sz="2500" dirty="0" smtClean="0"/>
              <a:t>magnifying </a:t>
            </a:r>
            <a:r>
              <a:rPr lang="en-AU" sz="2500" dirty="0"/>
              <a:t>glass</a:t>
            </a:r>
          </a:p>
          <a:p>
            <a:pPr marL="624078" indent="-514350">
              <a:buFont typeface="+mj-lt"/>
              <a:buAutoNum type="arabicPeriod"/>
            </a:pPr>
            <a:r>
              <a:rPr lang="en-AU" sz="2500" dirty="0" smtClean="0"/>
              <a:t>friction</a:t>
            </a:r>
            <a:endParaRPr lang="en-AU" sz="2500" dirty="0"/>
          </a:p>
          <a:p>
            <a:pPr marL="624078" indent="-514350">
              <a:buFont typeface="+mj-lt"/>
              <a:buAutoNum type="arabicPeriod"/>
            </a:pPr>
            <a:r>
              <a:rPr lang="en-AU" sz="2500" dirty="0" smtClean="0"/>
              <a:t>flint </a:t>
            </a:r>
            <a:r>
              <a:rPr lang="en-AU" sz="2500" dirty="0"/>
              <a:t>and steel</a:t>
            </a:r>
          </a:p>
          <a:p>
            <a:pPr marL="0" indent="0">
              <a:buNone/>
            </a:pPr>
            <a:endParaRPr lang="en-AU" sz="2500" dirty="0" smtClean="0"/>
          </a:p>
          <a:p>
            <a:pPr marL="0" indent="0">
              <a:buNone/>
            </a:pPr>
            <a:endParaRPr lang="en-AU" sz="2500" dirty="0"/>
          </a:p>
          <a:p>
            <a:pPr marL="0" indent="0">
              <a:buNone/>
            </a:pPr>
            <a:endParaRPr lang="en-AU" sz="2500" dirty="0" smtClean="0"/>
          </a:p>
          <a:p>
            <a:pPr marL="0" indent="0">
              <a:buNone/>
            </a:pPr>
            <a:r>
              <a:rPr lang="en-AU" sz="2500" dirty="0"/>
              <a:t>Why do you think a fire should be lit on the </a:t>
            </a:r>
            <a:r>
              <a:rPr lang="en-AU" sz="2500" dirty="0" smtClean="0"/>
              <a:t>upwind </a:t>
            </a:r>
            <a:r>
              <a:rPr lang="en-AU" sz="2500" dirty="0"/>
              <a:t>side of the fire? 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599"/>
            <a:ext cx="2971800" cy="272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nathans\AppData\Local\Microsoft\Windows\Temporary Internet Files\Content.IE5\BJ25T1PO\lightbulb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258378"/>
            <a:ext cx="918755" cy="108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30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AU" b="1" dirty="0"/>
              <a:t>Fire </a:t>
            </a:r>
            <a:r>
              <a:rPr lang="en-AU" b="1" dirty="0" smtClean="0"/>
              <a:t>Structures</a:t>
            </a:r>
            <a:endParaRPr lang="en-AU" b="1" dirty="0"/>
          </a:p>
          <a:p>
            <a:pPr marL="109728" indent="0">
              <a:buNone/>
            </a:pPr>
            <a:endParaRPr lang="en-AU" dirty="0" smtClean="0"/>
          </a:p>
          <a:p>
            <a:pPr marL="624078" indent="-514350">
              <a:buFont typeface="+mj-lt"/>
              <a:buAutoNum type="arabicPeriod"/>
            </a:pPr>
            <a:r>
              <a:rPr lang="en-AU" dirty="0" smtClean="0"/>
              <a:t>The fire needs </a:t>
            </a:r>
            <a:r>
              <a:rPr lang="en-AU" dirty="0" smtClean="0">
                <a:solidFill>
                  <a:srgbClr val="FF0000"/>
                </a:solidFill>
              </a:rPr>
              <a:t>oxygen</a:t>
            </a:r>
            <a:r>
              <a:rPr lang="en-AU" dirty="0" smtClean="0">
                <a:solidFill>
                  <a:srgbClr val="FF0000"/>
                </a:solidFill>
              </a:rPr>
              <a:t> </a:t>
            </a:r>
            <a:r>
              <a:rPr lang="en-AU" dirty="0" smtClean="0"/>
              <a:t>in order to </a:t>
            </a:r>
            <a:r>
              <a:rPr lang="en-AU" dirty="0" smtClean="0"/>
              <a:t>burn </a:t>
            </a:r>
            <a:r>
              <a:rPr lang="en-AU" dirty="0" smtClean="0">
                <a:solidFill>
                  <a:srgbClr val="FF0000"/>
                </a:solidFill>
              </a:rPr>
              <a:t>efficiently</a:t>
            </a:r>
            <a:r>
              <a:rPr lang="en-AU" dirty="0" smtClean="0"/>
              <a:t>. </a:t>
            </a:r>
          </a:p>
          <a:p>
            <a:pPr marL="624078" indent="-514350">
              <a:buFont typeface="+mj-lt"/>
              <a:buAutoNum type="arabicPeriod"/>
            </a:pPr>
            <a:r>
              <a:rPr lang="en-AU" dirty="0" smtClean="0"/>
              <a:t>Therefore, the structure must be built to allow for a </a:t>
            </a:r>
            <a:r>
              <a:rPr lang="en-AU" dirty="0" smtClean="0">
                <a:solidFill>
                  <a:srgbClr val="FF0000"/>
                </a:solidFill>
              </a:rPr>
              <a:t>consistent</a:t>
            </a:r>
            <a:r>
              <a:rPr lang="en-AU" dirty="0" smtClean="0"/>
              <a:t> flow</a:t>
            </a:r>
            <a:r>
              <a:rPr lang="en-AU" dirty="0"/>
              <a:t> </a:t>
            </a:r>
            <a:r>
              <a:rPr lang="en-AU" dirty="0" smtClean="0"/>
              <a:t>of air.</a:t>
            </a:r>
            <a:endParaRPr lang="en-AU" dirty="0" smtClean="0"/>
          </a:p>
          <a:p>
            <a:pPr marL="109728" indent="0">
              <a:buNone/>
            </a:pPr>
            <a:endParaRPr lang="en-AU" dirty="0" smtClean="0"/>
          </a:p>
          <a:p>
            <a:pPr marL="109728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6386286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nathans\AppData\Local\Microsoft\Windows\Temporary Internet Files\Content.IE5\BJ25T1PO\lightbulb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310965"/>
            <a:ext cx="1223555" cy="144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22644" y="4876800"/>
            <a:ext cx="2092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What might be the purpose of a reflector?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54349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Draw and annotate three types of wood required to build a campfire.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Never Fail </a:t>
            </a:r>
            <a:r>
              <a:rPr lang="en-AU" dirty="0" smtClean="0">
                <a:hlinkClick r:id="rId2"/>
              </a:rPr>
              <a:t>Campfire </a:t>
            </a:r>
            <a:r>
              <a:rPr lang="en-AU" dirty="0" smtClean="0"/>
              <a:t>Building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60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838200"/>
            <a:ext cx="3657600" cy="6012238"/>
          </a:xfrm>
        </p:spPr>
        <p:txBody>
          <a:bodyPr>
            <a:normAutofit fontScale="85000" lnSpcReduction="2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AU" dirty="0" smtClean="0"/>
              <a:t>The </a:t>
            </a:r>
            <a:r>
              <a:rPr lang="en-AU" dirty="0" smtClean="0">
                <a:solidFill>
                  <a:srgbClr val="FF0000"/>
                </a:solidFill>
              </a:rPr>
              <a:t>orange tree </a:t>
            </a:r>
            <a:r>
              <a:rPr lang="en-AU" dirty="0" smtClean="0"/>
              <a:t>is </a:t>
            </a:r>
            <a:r>
              <a:rPr lang="en-AU" dirty="0" smtClean="0">
                <a:solidFill>
                  <a:srgbClr val="FF0000"/>
                </a:solidFill>
              </a:rPr>
              <a:t>OFFLIMITS</a:t>
            </a:r>
            <a:r>
              <a:rPr lang="en-AU" dirty="0" smtClean="0"/>
              <a:t> unless your teacher gives you direct permission to have one.</a:t>
            </a:r>
          </a:p>
          <a:p>
            <a:pPr marL="624078" indent="-514350">
              <a:buFont typeface="+mj-lt"/>
              <a:buAutoNum type="arabicPeriod"/>
            </a:pPr>
            <a:endParaRPr lang="en-AU" dirty="0" smtClean="0"/>
          </a:p>
          <a:p>
            <a:pPr marL="624078" indent="-514350">
              <a:buFont typeface="+mj-lt"/>
              <a:buAutoNum type="arabicPeriod"/>
            </a:pPr>
            <a:r>
              <a:rPr lang="en-AU" dirty="0" smtClean="0"/>
              <a:t>No one is to climb onto the </a:t>
            </a:r>
            <a:r>
              <a:rPr lang="en-AU" dirty="0" smtClean="0">
                <a:solidFill>
                  <a:srgbClr val="FF0000"/>
                </a:solidFill>
              </a:rPr>
              <a:t>mulch pile </a:t>
            </a:r>
            <a:r>
              <a:rPr lang="en-AU" dirty="0" smtClean="0"/>
              <a:t>or the </a:t>
            </a:r>
            <a:r>
              <a:rPr lang="en-AU" dirty="0" smtClean="0">
                <a:solidFill>
                  <a:srgbClr val="FF0000"/>
                </a:solidFill>
              </a:rPr>
              <a:t>trees</a:t>
            </a:r>
            <a:r>
              <a:rPr lang="en-AU" dirty="0" smtClean="0"/>
              <a:t>.</a:t>
            </a:r>
          </a:p>
          <a:p>
            <a:pPr marL="624078" indent="-514350">
              <a:buFont typeface="+mj-lt"/>
              <a:buAutoNum type="arabicPeriod"/>
            </a:pPr>
            <a:endParaRPr lang="en-AU" dirty="0" smtClean="0"/>
          </a:p>
          <a:p>
            <a:pPr marL="624078" indent="-514350">
              <a:buFont typeface="+mj-lt"/>
              <a:buAutoNum type="arabicPeriod"/>
            </a:pPr>
            <a:r>
              <a:rPr lang="en-AU" dirty="0" smtClean="0"/>
              <a:t>Do not stand on the </a:t>
            </a:r>
            <a:r>
              <a:rPr lang="en-AU" dirty="0" smtClean="0">
                <a:solidFill>
                  <a:srgbClr val="FF0000"/>
                </a:solidFill>
              </a:rPr>
              <a:t>access</a:t>
            </a:r>
            <a:r>
              <a:rPr lang="en-AU" dirty="0" smtClean="0"/>
              <a:t> road.</a:t>
            </a:r>
          </a:p>
          <a:p>
            <a:pPr marL="624078" indent="-514350">
              <a:buFont typeface="+mj-lt"/>
              <a:buAutoNum type="arabicPeriod"/>
            </a:pPr>
            <a:endParaRPr lang="en-AU" dirty="0" smtClean="0"/>
          </a:p>
          <a:p>
            <a:pPr marL="624078" indent="-514350">
              <a:buFont typeface="+mj-lt"/>
              <a:buAutoNum type="arabicPeriod"/>
            </a:pPr>
            <a:r>
              <a:rPr lang="en-AU" dirty="0" smtClean="0"/>
              <a:t>Leaving the marked area is only to occur under the </a:t>
            </a:r>
            <a:r>
              <a:rPr lang="en-AU" dirty="0" smtClean="0">
                <a:solidFill>
                  <a:srgbClr val="FF0000"/>
                </a:solidFill>
              </a:rPr>
              <a:t>direct instruction</a:t>
            </a:r>
            <a:r>
              <a:rPr lang="en-AU" dirty="0" smtClean="0"/>
              <a:t> of your teacher.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176331"/>
            <a:ext cx="3048000" cy="738069"/>
          </a:xfrm>
        </p:spPr>
        <p:txBody>
          <a:bodyPr/>
          <a:lstStyle/>
          <a:p>
            <a:r>
              <a:rPr lang="en-AU" dirty="0" smtClean="0"/>
              <a:t>The Place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6331"/>
            <a:ext cx="4724400" cy="667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eform 5"/>
          <p:cNvSpPr/>
          <p:nvPr/>
        </p:nvSpPr>
        <p:spPr>
          <a:xfrm>
            <a:off x="1977643" y="1130300"/>
            <a:ext cx="2303147" cy="3863678"/>
          </a:xfrm>
          <a:custGeom>
            <a:avLst/>
            <a:gdLst>
              <a:gd name="connsiteX0" fmla="*/ 397257 w 2303147"/>
              <a:gd name="connsiteY0" fmla="*/ 0 h 3863678"/>
              <a:gd name="connsiteX1" fmla="*/ 3557 w 2303147"/>
              <a:gd name="connsiteY1" fmla="*/ 2667000 h 3863678"/>
              <a:gd name="connsiteX2" fmla="*/ 600457 w 2303147"/>
              <a:gd name="connsiteY2" fmla="*/ 3683000 h 3863678"/>
              <a:gd name="connsiteX3" fmla="*/ 1654557 w 2303147"/>
              <a:gd name="connsiteY3" fmla="*/ 3835400 h 3863678"/>
              <a:gd name="connsiteX4" fmla="*/ 2276857 w 2303147"/>
              <a:gd name="connsiteY4" fmla="*/ 3352800 h 3863678"/>
              <a:gd name="connsiteX5" fmla="*/ 2149857 w 2303147"/>
              <a:gd name="connsiteY5" fmla="*/ 2616200 h 3863678"/>
              <a:gd name="connsiteX6" fmla="*/ 1806957 w 2303147"/>
              <a:gd name="connsiteY6" fmla="*/ 2552700 h 3863678"/>
              <a:gd name="connsiteX7" fmla="*/ 651257 w 2303147"/>
              <a:gd name="connsiteY7" fmla="*/ 1790700 h 3863678"/>
              <a:gd name="connsiteX8" fmla="*/ 422657 w 2303147"/>
              <a:gd name="connsiteY8" fmla="*/ 901700 h 3863678"/>
              <a:gd name="connsiteX9" fmla="*/ 638557 w 2303147"/>
              <a:gd name="connsiteY9" fmla="*/ 50800 h 386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3147" h="3863678">
                <a:moveTo>
                  <a:pt x="397257" y="0"/>
                </a:moveTo>
                <a:cubicBezTo>
                  <a:pt x="183473" y="1026583"/>
                  <a:pt x="-30310" y="2053167"/>
                  <a:pt x="3557" y="2667000"/>
                </a:cubicBezTo>
                <a:cubicBezTo>
                  <a:pt x="37424" y="3280833"/>
                  <a:pt x="325290" y="3488267"/>
                  <a:pt x="600457" y="3683000"/>
                </a:cubicBezTo>
                <a:cubicBezTo>
                  <a:pt x="875624" y="3877733"/>
                  <a:pt x="1375157" y="3890433"/>
                  <a:pt x="1654557" y="3835400"/>
                </a:cubicBezTo>
                <a:cubicBezTo>
                  <a:pt x="1933957" y="3780367"/>
                  <a:pt x="2194307" y="3556000"/>
                  <a:pt x="2276857" y="3352800"/>
                </a:cubicBezTo>
                <a:cubicBezTo>
                  <a:pt x="2359407" y="3149600"/>
                  <a:pt x="2228174" y="2749550"/>
                  <a:pt x="2149857" y="2616200"/>
                </a:cubicBezTo>
                <a:cubicBezTo>
                  <a:pt x="2071540" y="2482850"/>
                  <a:pt x="2056724" y="2690283"/>
                  <a:pt x="1806957" y="2552700"/>
                </a:cubicBezTo>
                <a:cubicBezTo>
                  <a:pt x="1557190" y="2415117"/>
                  <a:pt x="881974" y="2065867"/>
                  <a:pt x="651257" y="1790700"/>
                </a:cubicBezTo>
                <a:cubicBezTo>
                  <a:pt x="420540" y="1515533"/>
                  <a:pt x="424774" y="1191683"/>
                  <a:pt x="422657" y="901700"/>
                </a:cubicBezTo>
                <a:cubicBezTo>
                  <a:pt x="420540" y="611717"/>
                  <a:pt x="529548" y="331258"/>
                  <a:pt x="638557" y="5080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727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537</TotalTime>
  <Words>891</Words>
  <Application>Microsoft Office PowerPoint</Application>
  <PresentationFormat>On-screen Show (4:3)</PresentationFormat>
  <Paragraphs>108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Year 9 OED - Campfires</vt:lpstr>
      <vt:lpstr>The Problem</vt:lpstr>
      <vt:lpstr>The Purpose</vt:lpstr>
      <vt:lpstr>The Process</vt:lpstr>
      <vt:lpstr>PowerPoint Presentation</vt:lpstr>
      <vt:lpstr>PowerPoint Presentation</vt:lpstr>
      <vt:lpstr>PowerPoint Presentation</vt:lpstr>
      <vt:lpstr>Never Fail Campfire Building</vt:lpstr>
      <vt:lpstr>The Place</vt:lpstr>
      <vt:lpstr>The Prevention</vt:lpstr>
      <vt:lpstr>The Protocol</vt:lpstr>
      <vt:lpstr>The Putting Out</vt:lpstr>
      <vt:lpstr>The Picking Up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OED - Campfires</dc:title>
  <dc:creator>Nathan Schepemaker</dc:creator>
  <cp:lastModifiedBy>Nathan Schepemaker</cp:lastModifiedBy>
  <cp:revision>25</cp:revision>
  <dcterms:created xsi:type="dcterms:W3CDTF">2006-08-16T00:00:00Z</dcterms:created>
  <dcterms:modified xsi:type="dcterms:W3CDTF">2016-06-12T08:10:54Z</dcterms:modified>
</cp:coreProperties>
</file>