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8" r:id="rId4"/>
    <p:sldId id="269" r:id="rId5"/>
    <p:sldId id="258" r:id="rId6"/>
    <p:sldId id="270" r:id="rId7"/>
    <p:sldId id="271" r:id="rId8"/>
    <p:sldId id="259" r:id="rId9"/>
    <p:sldId id="272" r:id="rId10"/>
    <p:sldId id="273" r:id="rId11"/>
    <p:sldId id="260" r:id="rId12"/>
    <p:sldId id="274" r:id="rId13"/>
    <p:sldId id="261" r:id="rId14"/>
    <p:sldId id="275" r:id="rId15"/>
    <p:sldId id="262" r:id="rId16"/>
    <p:sldId id="283" r:id="rId17"/>
    <p:sldId id="263" r:id="rId18"/>
    <p:sldId id="276" r:id="rId19"/>
    <p:sldId id="279" r:id="rId20"/>
    <p:sldId id="282" r:id="rId21"/>
    <p:sldId id="284" r:id="rId22"/>
    <p:sldId id="278" r:id="rId23"/>
    <p:sldId id="264" r:id="rId24"/>
    <p:sldId id="277" r:id="rId25"/>
    <p:sldId id="280" r:id="rId26"/>
    <p:sldId id="281" r:id="rId27"/>
    <p:sldId id="265" r:id="rId28"/>
    <p:sldId id="26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Title</a:t>
            </a:r>
            <a:r>
              <a:rPr lang="en-AU" baseline="0"/>
              <a:t> includes IV and DV in a Statement</a:t>
            </a:r>
            <a:endParaRPr lang="en-A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cat>
            <c:strRef>
              <c:f>Sheet1!$A$3:$A$6</c:f>
              <c:strCache>
                <c:ptCount val="4"/>
                <c:pt idx="0">
                  <c:v>25°</c:v>
                </c:pt>
                <c:pt idx="1">
                  <c:v>50°</c:v>
                </c:pt>
                <c:pt idx="2">
                  <c:v>75°</c:v>
                </c:pt>
                <c:pt idx="3">
                  <c:v>100°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54</c:v>
                </c:pt>
                <c:pt idx="1">
                  <c:v>76.599999999999994</c:v>
                </c:pt>
                <c:pt idx="2">
                  <c:v>83</c:v>
                </c:pt>
                <c:pt idx="3">
                  <c:v>93.3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063936"/>
        <c:axId val="519065536"/>
      </c:lineChart>
      <c:catAx>
        <c:axId val="52106393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sz="1600" dirty="0"/>
                  <a:t>Independent</a:t>
                </a:r>
                <a:r>
                  <a:rPr lang="en-AU" sz="1600" baseline="0" dirty="0"/>
                  <a:t> Variable title (Units)</a:t>
                </a:r>
                <a:endParaRPr lang="en-AU" sz="1600" dirty="0"/>
              </a:p>
            </c:rich>
          </c:tx>
          <c:layout/>
          <c:overlay val="0"/>
          <c:spPr>
            <a:solidFill>
              <a:schemeClr val="accent5">
                <a:lumMod val="40000"/>
                <a:lumOff val="60000"/>
              </a:schemeClr>
            </a:solidFill>
          </c:spPr>
        </c:title>
        <c:majorTickMark val="out"/>
        <c:minorTickMark val="none"/>
        <c:tickLblPos val="nextTo"/>
        <c:crossAx val="519065536"/>
        <c:crosses val="autoZero"/>
        <c:auto val="1"/>
        <c:lblAlgn val="ctr"/>
        <c:lblOffset val="100"/>
        <c:tickLblSkip val="1"/>
        <c:noMultiLvlLbl val="0"/>
      </c:catAx>
      <c:valAx>
        <c:axId val="51906553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sz="1600"/>
                  <a:t>Dependent Variable Titel (Units)</a:t>
                </a:r>
              </a:p>
            </c:rich>
          </c:tx>
          <c:layout/>
          <c:overlay val="0"/>
          <c:spPr>
            <a:solidFill>
              <a:schemeClr val="accent2">
                <a:lumMod val="40000"/>
                <a:lumOff val="60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crossAx val="52106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The relationship</a:t>
            </a:r>
            <a:r>
              <a:rPr lang="en-AU" baseline="0" dirty="0" smtClean="0"/>
              <a:t> between grams of pepper put up the nose and sneeze volume.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pPr>
              <a:solidFill>
                <a:srgbClr val="FF0000"/>
              </a:solidFill>
            </c:spPr>
          </c:marker>
          <c:cat>
            <c:strRef>
              <c:f>Sheet1!$A$3:$A$6</c:f>
              <c:strCache>
                <c:ptCount val="4"/>
                <c:pt idx="0">
                  <c:v>25°</c:v>
                </c:pt>
                <c:pt idx="1">
                  <c:v>50°</c:v>
                </c:pt>
                <c:pt idx="2">
                  <c:v>75°</c:v>
                </c:pt>
                <c:pt idx="3">
                  <c:v>100°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54</c:v>
                </c:pt>
                <c:pt idx="1">
                  <c:v>76.599999999999994</c:v>
                </c:pt>
                <c:pt idx="2">
                  <c:v>83</c:v>
                </c:pt>
                <c:pt idx="3">
                  <c:v>93.3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229824"/>
        <c:axId val="519067840"/>
      </c:lineChart>
      <c:catAx>
        <c:axId val="52122982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sz="1600" dirty="0" smtClean="0"/>
                  <a:t>Amount</a:t>
                </a:r>
                <a:r>
                  <a:rPr lang="en-AU" sz="1600" baseline="0" dirty="0" smtClean="0"/>
                  <a:t> of pepper (grams)</a:t>
                </a:r>
                <a:endParaRPr lang="en-AU" sz="1600" dirty="0"/>
              </a:p>
            </c:rich>
          </c:tx>
          <c:layout/>
          <c:overlay val="0"/>
          <c:spPr>
            <a:solidFill>
              <a:schemeClr val="accent5">
                <a:lumMod val="40000"/>
                <a:lumOff val="60000"/>
              </a:schemeClr>
            </a:solidFill>
          </c:spPr>
        </c:title>
        <c:majorTickMark val="out"/>
        <c:minorTickMark val="none"/>
        <c:tickLblPos val="nextTo"/>
        <c:crossAx val="519067840"/>
        <c:crosses val="autoZero"/>
        <c:auto val="1"/>
        <c:lblAlgn val="ctr"/>
        <c:lblOffset val="100"/>
        <c:tickLblSkip val="1"/>
        <c:noMultiLvlLbl val="0"/>
      </c:catAx>
      <c:valAx>
        <c:axId val="51906784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sz="1600" dirty="0" smtClean="0"/>
                  <a:t>Sneeze Volume (dB)</a:t>
                </a:r>
                <a:endParaRPr lang="en-AU" sz="1600" dirty="0"/>
              </a:p>
            </c:rich>
          </c:tx>
          <c:layout/>
          <c:overlay val="0"/>
          <c:spPr>
            <a:solidFill>
              <a:schemeClr val="accent2">
                <a:lumMod val="40000"/>
                <a:lumOff val="60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crossAx val="52122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BFAF-91C4-450F-A132-20C56A084FF3}" type="datetimeFigureOut">
              <a:rPr lang="en-AU" smtClean="0"/>
              <a:t>8/03/2017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518E-5487-4976-A3B2-CE3A056A40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18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</a:t>
            </a:r>
            <a:r>
              <a:rPr lang="en-AU" baseline="0" dirty="0" smtClean="0"/>
              <a:t> short message from the “False </a:t>
            </a:r>
            <a:r>
              <a:rPr lang="en-AU" baseline="0" smtClean="0"/>
              <a:t>Advertising Industry” - https://www.youtube.com/watch?v=AV_Y_bvYmws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C518E-5487-4976-A3B2-CE3A056A404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85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Daily Motion</a:t>
            </a:r>
            <a:r>
              <a:rPr lang="en-AU" baseline="0" dirty="0" smtClean="0"/>
              <a:t> – Fair Go: Ribena – a matter </a:t>
            </a:r>
            <a:r>
              <a:rPr lang="en-AU" baseline="0" smtClean="0"/>
              <a:t>of juice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C518E-5487-4976-A3B2-CE3A056A404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62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_Y_bvYmw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2pue5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Investigations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smtClean="0"/>
          </a:p>
          <a:p>
            <a:r>
              <a:rPr lang="en-AU" dirty="0" smtClean="0"/>
              <a:t>All Natural – </a:t>
            </a:r>
            <a:r>
              <a:rPr lang="en-AU" dirty="0" smtClean="0">
                <a:hlinkClick r:id="rId3"/>
              </a:rPr>
              <a:t>False Advertising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476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5638800" cy="3047999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D – </a:t>
            </a:r>
            <a:r>
              <a:rPr lang="en-AU" b="1" u="sng" dirty="0" smtClean="0"/>
              <a:t>D</a:t>
            </a:r>
            <a:r>
              <a:rPr lang="en-AU" dirty="0" smtClean="0"/>
              <a:t>ependent Variable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R - </a:t>
            </a:r>
            <a:r>
              <a:rPr lang="en-AU" b="1" u="sng" dirty="0" smtClean="0"/>
              <a:t>R</a:t>
            </a:r>
            <a:r>
              <a:rPr lang="en-AU" dirty="0" smtClean="0"/>
              <a:t>esponding Variable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Y – </a:t>
            </a:r>
            <a:r>
              <a:rPr lang="en-AU" dirty="0" smtClean="0"/>
              <a:t>Graphed on ‘</a:t>
            </a:r>
            <a:r>
              <a:rPr lang="en-AU" b="1" u="sng" dirty="0" smtClean="0"/>
              <a:t>Y</a:t>
            </a:r>
            <a:r>
              <a:rPr lang="en-AU" dirty="0" smtClean="0"/>
              <a:t>’ axis</a:t>
            </a:r>
          </a:p>
          <a:p>
            <a:endParaRPr lang="en-AU" b="1" dirty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FF0000"/>
                </a:solidFill>
              </a:rPr>
              <a:t>M – </a:t>
            </a:r>
            <a:r>
              <a:rPr lang="en-AU" b="1" u="sng" dirty="0" smtClean="0"/>
              <a:t>M</a:t>
            </a:r>
            <a:r>
              <a:rPr lang="en-AU" dirty="0" smtClean="0"/>
              <a:t>anipulated Variable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I – </a:t>
            </a:r>
            <a:r>
              <a:rPr lang="en-AU" b="1" u="sng" dirty="0" smtClean="0"/>
              <a:t>I</a:t>
            </a:r>
            <a:r>
              <a:rPr lang="en-AU" dirty="0" smtClean="0"/>
              <a:t>ndependent Variable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X – </a:t>
            </a:r>
            <a:r>
              <a:rPr lang="en-AU" dirty="0" smtClean="0"/>
              <a:t>Graphed on the ‘</a:t>
            </a:r>
            <a:r>
              <a:rPr lang="en-AU" b="1" u="sng" dirty="0" smtClean="0"/>
              <a:t>X</a:t>
            </a:r>
            <a:r>
              <a:rPr lang="en-AU" dirty="0" smtClean="0"/>
              <a:t>’ axis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AU" dirty="0" smtClean="0"/>
              <a:t>MEMORY TIP!</a:t>
            </a:r>
            <a:endParaRPr lang="en-AU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429000" y="4593197"/>
            <a:ext cx="5715000" cy="226480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AU" b="1" u="sng" dirty="0" smtClean="0">
                <a:solidFill>
                  <a:srgbClr val="FF0000"/>
                </a:solidFill>
              </a:rPr>
              <a:t>I</a:t>
            </a:r>
            <a:r>
              <a:rPr lang="en-AU" b="1" u="sng" dirty="0" smtClean="0"/>
              <a:t> </a:t>
            </a:r>
            <a:r>
              <a:rPr lang="en-AU" b="1" u="sng" dirty="0" smtClean="0">
                <a:solidFill>
                  <a:srgbClr val="FF0000"/>
                </a:solidFill>
              </a:rPr>
              <a:t>C</a:t>
            </a:r>
            <a:r>
              <a:rPr lang="en-AU" b="1" u="sng" dirty="0" smtClean="0"/>
              <a:t>an </a:t>
            </a:r>
            <a:r>
              <a:rPr lang="en-AU" b="1" u="sng" dirty="0" smtClean="0">
                <a:solidFill>
                  <a:srgbClr val="FF0000"/>
                </a:solidFill>
              </a:rPr>
              <a:t>D</a:t>
            </a:r>
            <a:r>
              <a:rPr lang="en-AU" b="1" u="sng" dirty="0" smtClean="0"/>
              <a:t>o </a:t>
            </a:r>
            <a:r>
              <a:rPr lang="en-AU" b="1" u="sng" dirty="0" smtClean="0">
                <a:solidFill>
                  <a:srgbClr val="FF0000"/>
                </a:solidFill>
              </a:rPr>
              <a:t>M</a:t>
            </a:r>
            <a:r>
              <a:rPr lang="en-AU" b="1" u="sng" dirty="0" smtClean="0"/>
              <a:t>aths </a:t>
            </a:r>
            <a:r>
              <a:rPr lang="en-AU" b="1" u="sng" dirty="0" smtClean="0">
                <a:solidFill>
                  <a:srgbClr val="FF0000"/>
                </a:solidFill>
              </a:rPr>
              <a:t>C</a:t>
            </a:r>
            <a:r>
              <a:rPr lang="en-AU" b="1" u="sng" dirty="0" smtClean="0"/>
              <a:t>ounting </a:t>
            </a:r>
            <a:r>
              <a:rPr lang="en-AU" b="1" u="sng" dirty="0" smtClean="0">
                <a:solidFill>
                  <a:srgbClr val="FF0000"/>
                </a:solidFill>
              </a:rPr>
              <a:t>K</a:t>
            </a:r>
            <a:r>
              <a:rPr lang="en-AU" b="1" u="sng" dirty="0" smtClean="0"/>
              <a:t>ittens</a:t>
            </a:r>
          </a:p>
          <a:p>
            <a:pPr marL="109728" indent="0">
              <a:buNone/>
            </a:pPr>
            <a:endParaRPr lang="en-AU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AU" b="1" dirty="0" smtClean="0">
                <a:solidFill>
                  <a:srgbClr val="FF0000"/>
                </a:solidFill>
              </a:rPr>
              <a:t>I</a:t>
            </a:r>
            <a:r>
              <a:rPr lang="en-AU" b="1" dirty="0" smtClean="0"/>
              <a:t>ndependent – </a:t>
            </a:r>
            <a:r>
              <a:rPr lang="en-AU" b="1" dirty="0" smtClean="0">
                <a:solidFill>
                  <a:srgbClr val="FF0000"/>
                </a:solidFill>
              </a:rPr>
              <a:t>C</a:t>
            </a:r>
            <a:r>
              <a:rPr lang="en-AU" b="1" dirty="0" smtClean="0"/>
              <a:t>ontrolled</a:t>
            </a:r>
          </a:p>
          <a:p>
            <a:pPr marL="109728" indent="0">
              <a:buNone/>
            </a:pPr>
            <a:r>
              <a:rPr lang="en-AU" b="1" dirty="0" smtClean="0">
                <a:solidFill>
                  <a:srgbClr val="FF0000"/>
                </a:solidFill>
              </a:rPr>
              <a:t>D</a:t>
            </a:r>
            <a:r>
              <a:rPr lang="en-AU" b="1" dirty="0" smtClean="0"/>
              <a:t>ependent – </a:t>
            </a:r>
            <a:r>
              <a:rPr lang="en-AU" b="1" dirty="0" smtClean="0">
                <a:solidFill>
                  <a:srgbClr val="FF0000"/>
                </a:solidFill>
              </a:rPr>
              <a:t>M</a:t>
            </a:r>
            <a:r>
              <a:rPr lang="en-AU" b="1" dirty="0" smtClean="0"/>
              <a:t>easured</a:t>
            </a:r>
          </a:p>
          <a:p>
            <a:pPr marL="109728" indent="0">
              <a:buNone/>
            </a:pPr>
            <a:r>
              <a:rPr lang="en-AU" b="1" dirty="0" smtClean="0">
                <a:solidFill>
                  <a:srgbClr val="FF0000"/>
                </a:solidFill>
              </a:rPr>
              <a:t>C</a:t>
            </a:r>
            <a:r>
              <a:rPr lang="en-AU" b="1" dirty="0" smtClean="0"/>
              <a:t>ontrolled – </a:t>
            </a:r>
            <a:r>
              <a:rPr lang="en-AU" b="1" dirty="0" smtClean="0">
                <a:solidFill>
                  <a:srgbClr val="FF0000"/>
                </a:solidFill>
              </a:rPr>
              <a:t>K</a:t>
            </a:r>
            <a:r>
              <a:rPr lang="en-AU" b="1" dirty="0" smtClean="0"/>
              <a:t>ept same</a:t>
            </a:r>
            <a:endParaRPr lang="en-AU" b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05000" y="4267200"/>
            <a:ext cx="3657600" cy="8683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dirty="0" smtClean="0"/>
              <a:t>OR</a:t>
            </a:r>
            <a:endParaRPr lang="en-AU" dirty="0"/>
          </a:p>
        </p:txBody>
      </p:sp>
      <p:pic>
        <p:nvPicPr>
          <p:cNvPr id="3074" name="Picture 2" descr="C:\Users\nathans\AppData\Local\Microsoft\Windows\Temporary Internet Files\Content.IE5\0PC96KC7\contr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68" y="762000"/>
            <a:ext cx="371230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864291"/>
          </a:xfrm>
        </p:spPr>
        <p:txBody>
          <a:bodyPr>
            <a:normAutofit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How a scientist describes in detail </a:t>
            </a:r>
          </a:p>
          <a:p>
            <a:pPr lvl="1"/>
            <a:r>
              <a:rPr lang="en-AU" i="1" dirty="0"/>
              <a:t>How they performed the experiment.</a:t>
            </a:r>
          </a:p>
          <a:p>
            <a:pPr lvl="1"/>
            <a:r>
              <a:rPr lang="en-AU" i="1" dirty="0" smtClean="0"/>
              <a:t>The equipment used </a:t>
            </a:r>
          </a:p>
          <a:p>
            <a:pPr lvl="1"/>
            <a:r>
              <a:rPr lang="en-AU" i="1" dirty="0" smtClean="0"/>
              <a:t>The quantities used</a:t>
            </a:r>
          </a:p>
          <a:p>
            <a:pPr lvl="1"/>
            <a:r>
              <a:rPr lang="en-AU" i="1" dirty="0" smtClean="0"/>
              <a:t>How they regulated their controlled variables.</a:t>
            </a:r>
          </a:p>
          <a:p>
            <a:pPr lvl="1"/>
            <a:r>
              <a:rPr lang="en-AU" i="1" dirty="0" smtClean="0"/>
              <a:t>Safety factors</a:t>
            </a:r>
          </a:p>
          <a:p>
            <a:pPr lvl="1"/>
            <a:r>
              <a:rPr lang="en-AU" i="1" dirty="0" smtClean="0"/>
              <a:t>Relevant diagrams</a:t>
            </a:r>
          </a:p>
          <a:p>
            <a:endParaRPr lang="en-AU" i="1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Method</a:t>
            </a:r>
            <a:endParaRPr lang="en-AU" dirty="0"/>
          </a:p>
        </p:txBody>
      </p:sp>
      <p:pic>
        <p:nvPicPr>
          <p:cNvPr id="4099" name="Picture 3" descr="C:\Users\nathans\AppData\Local\Microsoft\Windows\Temporary Internet Files\Content.IE5\HDWKXXOL\Methodik_5-Schritt-Method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64291"/>
          </a:xfrm>
        </p:spPr>
        <p:txBody>
          <a:bodyPr>
            <a:normAutofit/>
          </a:bodyPr>
          <a:lstStyle/>
          <a:p>
            <a:endParaRPr lang="en-AU" i="1" dirty="0"/>
          </a:p>
          <a:p>
            <a:r>
              <a:rPr lang="en-AU" b="1" dirty="0" smtClean="0"/>
              <a:t>Repetition</a:t>
            </a:r>
            <a:r>
              <a:rPr lang="en-AU" dirty="0" smtClean="0"/>
              <a:t> – The more times you repeat an entire experiment, the more RELIABLE.</a:t>
            </a:r>
          </a:p>
          <a:p>
            <a:endParaRPr lang="en-AU" dirty="0"/>
          </a:p>
          <a:p>
            <a:r>
              <a:rPr lang="en-AU" b="1" dirty="0" smtClean="0"/>
              <a:t>Sample Size </a:t>
            </a:r>
            <a:r>
              <a:rPr lang="en-AU" dirty="0" smtClean="0"/>
              <a:t>– The more subjects tested or used, the more RELIABLE.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Producing a Reliable method</a:t>
            </a:r>
            <a:endParaRPr lang="en-AU" dirty="0"/>
          </a:p>
        </p:txBody>
      </p:sp>
      <p:pic>
        <p:nvPicPr>
          <p:cNvPr id="5122" name="Picture 2" descr="C:\Users\nathans\AppData\Local\Microsoft\Windows\Temporary Internet Files\Content.IE5\HDWKXXOL\chalkboard2kf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97" y="4405313"/>
            <a:ext cx="3912503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5800" y="12879"/>
            <a:ext cx="4419600" cy="1143000"/>
          </a:xfrm>
        </p:spPr>
        <p:txBody>
          <a:bodyPr/>
          <a:lstStyle/>
          <a:p>
            <a:r>
              <a:rPr lang="en-AU" dirty="0" smtClean="0"/>
              <a:t>Reliable vs Valid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301034" cy="4050793"/>
          </a:xfr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6200" y="685800"/>
            <a:ext cx="4419600" cy="5486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b="1" dirty="0" smtClean="0">
                <a:solidFill>
                  <a:srgbClr val="FF0000"/>
                </a:solidFill>
              </a:rPr>
              <a:t>Reliable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– same result every time.</a:t>
            </a:r>
          </a:p>
          <a:p>
            <a:endParaRPr lang="en-AU" dirty="0" smtClean="0"/>
          </a:p>
          <a:p>
            <a:pPr lvl="1"/>
            <a:r>
              <a:rPr lang="en-AU" dirty="0" err="1" smtClean="0"/>
              <a:t>Ie</a:t>
            </a:r>
            <a:r>
              <a:rPr lang="en-AU" dirty="0" smtClean="0"/>
              <a:t>. A reliable car starts every time.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To make a test more reliable you do a lot of repetitions of the experiment.</a:t>
            </a:r>
          </a:p>
          <a:p>
            <a:pPr lvl="1"/>
            <a:endParaRPr lang="en-AU" dirty="0"/>
          </a:p>
          <a:p>
            <a:r>
              <a:rPr lang="en-AU" b="1" dirty="0" smtClean="0">
                <a:solidFill>
                  <a:srgbClr val="FF0000"/>
                </a:solidFill>
              </a:rPr>
              <a:t>Valid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– actually measures what you are wanting to measure</a:t>
            </a:r>
          </a:p>
          <a:p>
            <a:endParaRPr lang="en-AU" dirty="0" smtClean="0"/>
          </a:p>
          <a:p>
            <a:pPr lvl="1"/>
            <a:r>
              <a:rPr lang="en-AU" dirty="0" err="1" smtClean="0"/>
              <a:t>Ie</a:t>
            </a:r>
            <a:r>
              <a:rPr lang="en-AU" dirty="0" smtClean="0"/>
              <a:t>. You use scales to measure your weight, not a thermometer.</a:t>
            </a:r>
          </a:p>
          <a:p>
            <a:pPr marL="630936" lvl="2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To make a test more valid, you make sure the method of testing is correct for the task.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83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could you make your test more valid if you initially used the scales below?</a:t>
            </a:r>
            <a:endParaRPr lang="en-AU" dirty="0"/>
          </a:p>
        </p:txBody>
      </p:sp>
      <p:pic>
        <p:nvPicPr>
          <p:cNvPr id="6146" name="Picture 2" descr="C:\Users\nathans\AppData\Local\Microsoft\Windows\Temporary Internet Files\Content.IE5\HDWKXXOL\lUeYnf5BxgZp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91" y="2590800"/>
            <a:ext cx="5380506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Are the observations/data from your experiment which you should write down</a:t>
            </a:r>
            <a:r>
              <a:rPr lang="en-AU" i="1" dirty="0" smtClean="0"/>
              <a:t>.</a:t>
            </a:r>
          </a:p>
          <a:p>
            <a:endParaRPr lang="en-AU" i="1" dirty="0" smtClean="0"/>
          </a:p>
          <a:p>
            <a:r>
              <a:rPr lang="en-AU" dirty="0" smtClean="0"/>
              <a:t>Should be what you </a:t>
            </a:r>
            <a:r>
              <a:rPr lang="en-AU" b="1" dirty="0" smtClean="0"/>
              <a:t>actually</a:t>
            </a:r>
            <a:r>
              <a:rPr lang="en-AU" dirty="0" smtClean="0"/>
              <a:t> </a:t>
            </a:r>
            <a:r>
              <a:rPr lang="en-AU" b="1" dirty="0" smtClean="0"/>
              <a:t>see</a:t>
            </a:r>
            <a:r>
              <a:rPr lang="en-AU" dirty="0" smtClean="0"/>
              <a:t>, NOT what you were </a:t>
            </a:r>
            <a:r>
              <a:rPr lang="en-AU" b="1" dirty="0" smtClean="0"/>
              <a:t>hoping to see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Observation/data is organised into: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Table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Graph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4.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3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Tables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21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3414"/>
          </a:xfrm>
        </p:spPr>
        <p:txBody>
          <a:bodyPr/>
          <a:lstStyle/>
          <a:p>
            <a:r>
              <a:rPr lang="en-AU" dirty="0" smtClean="0"/>
              <a:t>Table </a:t>
            </a:r>
            <a:r>
              <a:rPr lang="en-AU" dirty="0" smtClean="0"/>
              <a:t>Organisation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89059"/>
              </p:ext>
            </p:extLst>
          </p:nvPr>
        </p:nvGraphicFramePr>
        <p:xfrm>
          <a:off x="1219200" y="3200400"/>
          <a:ext cx="7162800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1858904"/>
                <a:gridCol w="1325974"/>
                <a:gridCol w="1325974"/>
                <a:gridCol w="1325974"/>
                <a:gridCol w="1325974"/>
              </a:tblGrid>
              <a:tr h="45679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Title</a:t>
                      </a:r>
                      <a:endParaRPr lang="en-AU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87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Independent Variable</a:t>
                      </a:r>
                      <a:r>
                        <a:rPr lang="en-AU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 Title (Units)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Dependent Variable Title (Units)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3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Test 1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Test 2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Test 3</a:t>
                      </a:r>
                      <a:endParaRPr lang="en-A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Average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3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5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991600" cy="1981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AU" b="1" dirty="0" smtClean="0"/>
                  <a:t>Independent variable </a:t>
                </a:r>
                <a:r>
                  <a:rPr lang="en-AU" dirty="0" smtClean="0"/>
                  <a:t>– goes on the left side</a:t>
                </a:r>
              </a:p>
              <a:p>
                <a:endParaRPr lang="en-AU" dirty="0" smtClean="0"/>
              </a:p>
              <a:p>
                <a:r>
                  <a:rPr lang="en-AU" b="1" dirty="0" smtClean="0"/>
                  <a:t>Dependent variable </a:t>
                </a:r>
                <a:r>
                  <a:rPr lang="en-AU" dirty="0" smtClean="0"/>
                  <a:t>- goes on the right side</a:t>
                </a:r>
              </a:p>
              <a:p>
                <a:endParaRPr lang="en-AU" dirty="0" smtClean="0"/>
              </a:p>
              <a:p>
                <a:pPr>
                  <a:lnSpc>
                    <a:spcPct val="120000"/>
                  </a:lnSpc>
                </a:pPr>
                <a:r>
                  <a:rPr lang="en-AU" b="1" dirty="0" smtClean="0"/>
                  <a:t>Average</a:t>
                </a:r>
                <a:r>
                  <a:rPr lang="en-AU" dirty="0" smtClean="0"/>
                  <a:t> – this is the data that goes on the graph. The average is calculate by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𝑆𝑢𝑚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𝑜𝑓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𝑡𝑒𝑠𝑡𝑠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𝑜𝑓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𝑡𝑒𝑠𝑡𝑠</m:t>
                        </m:r>
                      </m:den>
                    </m:f>
                  </m:oMath>
                </a14:m>
                <a:r>
                  <a:rPr lang="en-AU" dirty="0" smtClean="0"/>
                  <a:t> which for the test at 25°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50+56+56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AU" b="0" i="1" smtClean="0">
                        <a:latin typeface="Cambria Math"/>
                      </a:rPr>
                      <m:t>=</m:t>
                    </m:r>
                    <m:r>
                      <a:rPr lang="en-AU" b="1" i="1" smtClean="0">
                        <a:latin typeface="Cambria Math"/>
                      </a:rPr>
                      <m:t>𝟓𝟒</m:t>
                    </m:r>
                  </m:oMath>
                </a14:m>
                <a:endParaRPr lang="en-AU" b="1" dirty="0" smtClean="0"/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991600" cy="1981200"/>
              </a:xfrm>
              <a:blipFill rotWithShape="1">
                <a:blip r:embed="rId2"/>
                <a:stretch>
                  <a:fillRect t="-27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5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3414"/>
          </a:xfrm>
        </p:spPr>
        <p:txBody>
          <a:bodyPr/>
          <a:lstStyle/>
          <a:p>
            <a:r>
              <a:rPr lang="en-AU" dirty="0" smtClean="0"/>
              <a:t>Table Example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73566"/>
              </p:ext>
            </p:extLst>
          </p:nvPr>
        </p:nvGraphicFramePr>
        <p:xfrm>
          <a:off x="381000" y="1981200"/>
          <a:ext cx="8305802" cy="4648198"/>
        </p:xfrm>
        <a:graphic>
          <a:graphicData uri="http://schemas.openxmlformats.org/drawingml/2006/table">
            <a:tbl>
              <a:tblPr firstRow="1" firstCol="1" bandRow="1"/>
              <a:tblGrid>
                <a:gridCol w="2155538"/>
                <a:gridCol w="1537566"/>
                <a:gridCol w="1537566"/>
                <a:gridCol w="1537566"/>
                <a:gridCol w="1537566"/>
              </a:tblGrid>
              <a:tr h="61920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The relationship</a:t>
                      </a:r>
                      <a:r>
                        <a:rPr lang="en-AU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between grams of pepper in nose and sneeze volume</a:t>
                      </a:r>
                      <a:endParaRPr lang="en-AU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38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Amount of pepper </a:t>
                      </a:r>
                      <a:r>
                        <a:rPr lang="en-AU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(grams)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Sneeze Volume (dB)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Test 1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Test 2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Test 3</a:t>
                      </a:r>
                      <a:endParaRPr lang="en-AU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Average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56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56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54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9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76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77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77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76.6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0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75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82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81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83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0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95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90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95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93.3</a:t>
                      </a:r>
                      <a:endParaRPr lang="en-AU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3107" marR="63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25146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Note: Data below is atrociously unlikely and used for illustration only. You should never put that much pepper up your nose.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600200"/>
          </a:xfrm>
        </p:spPr>
        <p:txBody>
          <a:bodyPr>
            <a:noAutofit/>
          </a:bodyPr>
          <a:lstStyle/>
          <a:p>
            <a:r>
              <a:rPr lang="en-AU" sz="2800" dirty="0" smtClean="0"/>
              <a:t>This is an example of a very good table. </a:t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What are some things they could improve though?</a:t>
            </a:r>
            <a:endParaRPr lang="en-AU" sz="2800" dirty="0"/>
          </a:p>
        </p:txBody>
      </p:sp>
      <p:pic>
        <p:nvPicPr>
          <p:cNvPr id="1026" name="Picture 2" descr="https://lh3.googleusercontent.com/HBrrrdt0T1KjoVFh8Dd8Qrz--GgZGyq7jmhocnmHN_ghXGp57K4PDNEcouHFUKvBSEa2sJ_oR4dV3bHTifNogtfIWeuMI-xyKV84Z5M1q6A5bkBbmVnvTqBm4zJr6PPrJ6wlrT4WuMZVbETpWIWjjaHEgQM-eocYz9h6xAq-wHjcs20UtYaapRtDBebpVanpiNYPDsaIagxo5obJ4LYBn_kOs6DMP5Ockgpq_7IOSLuRrgcxyeTTd2wREoHv2BVLxgNuML1-MB-dB5jzleX9i6MR4su0mhN1VPnj3cRm5MpLySfqI3HyBNrg73YKiH26R16sVUqEPj1I3Hxe3daqP75TYepZ3XAbA_bVKD0lGlRuwpdhGqJlDGSGQwEgAm3ud-EtlJrGoYpXsO-KBRTArSeGSf-fRcsLns_ovjAjcCkSQXm9zvZcRSb-0pr3c-UjG2GVhBqwn4fRLFmrI5UTUaHQo-e0bTG1Jg5dv-gQk_WijomNY27lhU0TPi0Nq7_6F5L-MZYCPriFI_jHSAOPN7EjF5-_0x_K1Kkvq9u2TK2Sv9AT0EbxTQUImUYCFoVci5P0Nv4pDkJAMgnG-mUAwZA9dOhdJUsr8YBxXwAAcgI7QHO5zle3Ew=w1538-h1149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5933" r="7271" b="22603"/>
          <a:stretch/>
        </p:blipFill>
        <p:spPr bwMode="auto">
          <a:xfrm>
            <a:off x="381000" y="2057400"/>
            <a:ext cx="84504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2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Scientific Method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are the errors in this table?</a:t>
            </a:r>
            <a:endParaRPr lang="en-AU" dirty="0"/>
          </a:p>
        </p:txBody>
      </p:sp>
      <p:pic>
        <p:nvPicPr>
          <p:cNvPr id="4098" name="Picture 2" descr="https://lh3.googleusercontent.com/Jqct8DrkPJC6mwtJTuDKHOgYZOItqhOhQ9Kud37RWNzL5gw3FczND9xcXTm8U7hQdMm7DMmvj7CNYpR5qDWniu6hDTmL_TvT8uMVW_MI1bRTlVlYpxj_2cvJlr_mv_NHhXxY4nLIpnD66nQmf-Ty6QUyRK4i6JvgRYhQM5bWplV_c-Ga37vTW-L_jhLLnmQKgc248aVg7NtLryZl6_sOryGrQczXC29ooPebV23QeL0cNYWFD73MAsvfgAL94q0AAGeN765YWxzFiLkdRgTyB6RiU51-WFPd4ElzTwy4uEar31n4UQlXLvI0hApCEKB0EmLC6LrNbCB1IxO0WOWLslxDPBuhhiA3S633MJo8vJEY_yu0kXMbdMfwOIQwzdwxd13-rAfS826Gx000QXIlzUxJt07Od_M22Gge7WajfIvX7SGJb1uuLDiqhuL-Em8X69Kf2rX96ftRRf-iyS3npmy8cbudUAq4621ozZHL9Mcj97sVAoXeEBu7f5_q1mjuWa1PsAkLoyiSoD6niXUZ8GngI99H3iYqxZK95d0FLuO31Yjg18L9nFFTLbuPbZHY1eDZzcNtyzLlTNkEFLGz1FSIN_mNC5KtNKH5Q1xDP4M4cl8ErQ=w1538-h1149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21011" r="3323" b="14975"/>
          <a:stretch/>
        </p:blipFill>
        <p:spPr bwMode="auto">
          <a:xfrm>
            <a:off x="304800" y="1600200"/>
            <a:ext cx="8553798" cy="44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Graphs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429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3200287"/>
            <a:ext cx="838200" cy="652272"/>
          </a:xfrm>
        </p:spPr>
        <p:txBody>
          <a:bodyPr/>
          <a:lstStyle/>
          <a:p>
            <a:pPr marL="109728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Vs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do we know when to use a line or a bar graph?</a:t>
            </a:r>
            <a:endParaRPr lang="en-AU" dirty="0"/>
          </a:p>
        </p:txBody>
      </p:sp>
      <p:pic>
        <p:nvPicPr>
          <p:cNvPr id="7170" name="Picture 2" descr="C:\Users\nathans\AppData\Local\Microsoft\Windows\Temporary Internet Files\Content.IE5\0PC96KC7\43763-2xqhm9yv74e7ncl7ha12b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599"/>
            <a:ext cx="3787462" cy="34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thans\AppData\Local\Microsoft\Windows\Temporary Internet Files\Content.IE5\0PCS0BJN\bar-graph-frui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5585"/>
            <a:ext cx="4357352" cy="31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243840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Note location of variables.</a:t>
            </a:r>
          </a:p>
          <a:p>
            <a:endParaRPr lang="en-AU" dirty="0" smtClean="0"/>
          </a:p>
          <a:p>
            <a:r>
              <a:rPr lang="en-AU" dirty="0" smtClean="0"/>
              <a:t>Note how the axis numbers are EVENLY spaced out.</a:t>
            </a:r>
          </a:p>
          <a:p>
            <a:endParaRPr lang="en-AU" dirty="0" smtClean="0"/>
          </a:p>
          <a:p>
            <a:r>
              <a:rPr lang="en-AU" dirty="0" smtClean="0"/>
              <a:t>Dots exactly where the data points meet.</a:t>
            </a:r>
          </a:p>
          <a:p>
            <a:endParaRPr lang="en-AU" dirty="0" smtClean="0"/>
          </a:p>
          <a:p>
            <a:r>
              <a:rPr lang="en-AU" dirty="0" smtClean="0"/>
              <a:t>Connect the dots with a straight line.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b. Graph Organisation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83445"/>
              </p:ext>
            </p:extLst>
          </p:nvPr>
        </p:nvGraphicFramePr>
        <p:xfrm>
          <a:off x="3276600" y="1295400"/>
          <a:ext cx="5715001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64929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X axis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672834" y="343483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</a:t>
            </a:r>
            <a:r>
              <a:rPr lang="en-AU" dirty="0" smtClean="0"/>
              <a:t> axis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7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AU" dirty="0" smtClean="0"/>
              <a:t>Graph Example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733740"/>
              </p:ext>
            </p:extLst>
          </p:nvPr>
        </p:nvGraphicFramePr>
        <p:xfrm>
          <a:off x="2743200" y="1066800"/>
          <a:ext cx="6248401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 descr="C:\Users\nathans\AppData\Local\Microsoft\Windows\Temporary Internet Files\Content.IE5\0PC96KC7\Sneeze_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579647" cy="19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This is an example of a very good graph.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What are some things they could improve though?</a:t>
            </a: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 r="6435" b="5377"/>
          <a:stretch/>
        </p:blipFill>
        <p:spPr bwMode="auto">
          <a:xfrm>
            <a:off x="914400" y="1524000"/>
            <a:ext cx="7487661" cy="51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4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are the errors in this table?</a:t>
            </a:r>
            <a:endParaRPr lang="en-AU" dirty="0"/>
          </a:p>
        </p:txBody>
      </p:sp>
      <p:pic>
        <p:nvPicPr>
          <p:cNvPr id="3074" name="Picture 2" descr="https://lh3.googleusercontent.com/SxF3sOsiKGCEaBkZs2iZUsNButGfRDWtH9wqA8CN80_GWQiZ9vwSQRelfgXVUWcuCCfmJzF4joVIhSdv8IRE5XQtI_xt48lcQ94lnKrKTTwgLGEP9oBtlmXlibWxUtGvN6W3OZGyhqiEgjc4ZQD1mQCUwYVcIDZSyjvxdqk0CV9fKdwIdrNvxMqS0q5CMbTkabRhul6cQs7S0TTI3LWMiAW-HXYOSPWU1hf0BH93sjMEqlkSi4Lx7E8hWaJi-WfSmO4vTOA-3MPhI9Y2iQFwZHEJuILQ4n36kUhd95sOI7_1aeWrzfmpawY6HMwe60HxnfJvusA8gsI5qQL18Sy4WAMA1RqD5GJcqitdEymgOzptosHu3Lvbbc_GzY3K09QOvI_OvbLA6bVm2JYcKHBbKbrOgTbxPXM6zi177vqHKOghcjhgubClYExawkWb-u39wdFTqMK7AKl4C2xe12Rt9cS1mlMSBSbNweUenOrurrTMMQQvstR64yrgDCuInUnWguPfknMQ9ha0z3U25R4-1bujeScBBUzZLadPp5z4XA4FhcwAcBUGauwArgEVcaMpdDFXiw-yAFI5hXT2VQBiJ-Ma9UoDFjwoEPoZy1TbMG6mtx9c7q5WBw=w1538-h1149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8990" r="6287" b="3868"/>
          <a:stretch/>
        </p:blipFill>
        <p:spPr bwMode="auto">
          <a:xfrm>
            <a:off x="228600" y="1371600"/>
            <a:ext cx="7622409" cy="5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6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Where we discuss the relationship between the data and the hypothesis.</a:t>
            </a:r>
          </a:p>
          <a:p>
            <a:pPr lvl="1"/>
            <a:r>
              <a:rPr lang="en-AU" i="1" dirty="0" smtClean="0"/>
              <a:t>Use words to describe the results</a:t>
            </a:r>
          </a:p>
          <a:p>
            <a:pPr lvl="1"/>
            <a:r>
              <a:rPr lang="en-AU" i="1" dirty="0" smtClean="0"/>
              <a:t>Describe the trend</a:t>
            </a:r>
          </a:p>
          <a:p>
            <a:pPr lvl="1"/>
            <a:r>
              <a:rPr lang="en-AU" i="1" dirty="0" smtClean="0"/>
              <a:t>Explain why that trend happened and refer back to our hypothesis</a:t>
            </a:r>
          </a:p>
          <a:p>
            <a:pPr lvl="1"/>
            <a:r>
              <a:rPr lang="en-AU" i="1" dirty="0" smtClean="0"/>
              <a:t>Relate the trend to the scientific concepts that we researched at the start.</a:t>
            </a:r>
            <a:endParaRPr lang="en-AU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5. Discussion</a:t>
            </a:r>
            <a:endParaRPr lang="en-AU" dirty="0"/>
          </a:p>
        </p:txBody>
      </p:sp>
      <p:pic>
        <p:nvPicPr>
          <p:cNvPr id="8194" name="Picture 2" descr="C:\Users\nathans\AppData\Local\Microsoft\Windows\Temporary Internet Files\Content.IE5\6PREY1MO\discuss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2925"/>
            <a:ext cx="25146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Here we analyse the investigation and identify strengths and weaknesses.</a:t>
            </a:r>
          </a:p>
          <a:p>
            <a:pPr lvl="1"/>
            <a:endParaRPr lang="en-AU" dirty="0"/>
          </a:p>
          <a:p>
            <a:r>
              <a:rPr lang="en-AU" i="1" dirty="0" smtClean="0"/>
              <a:t>We then consider how we can test again but with more refinement.</a:t>
            </a:r>
          </a:p>
          <a:p>
            <a:pPr lvl="1"/>
            <a:r>
              <a:rPr lang="en-AU" dirty="0" smtClean="0"/>
              <a:t>A new hypothesis</a:t>
            </a:r>
          </a:p>
          <a:p>
            <a:pPr lvl="1"/>
            <a:r>
              <a:rPr lang="en-AU" dirty="0" smtClean="0"/>
              <a:t>Suggestions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6. Conclusion</a:t>
            </a:r>
            <a:endParaRPr lang="en-AU" dirty="0"/>
          </a:p>
        </p:txBody>
      </p:sp>
      <p:pic>
        <p:nvPicPr>
          <p:cNvPr id="9218" name="Picture 2" descr="C:\Users\nathans\AppData\Local\Microsoft\Windows\Temporary Internet Files\Content.IE5\0PCS0BJN\conclus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886200"/>
            <a:ext cx="5851071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Video </a:t>
            </a:r>
            <a:r>
              <a:rPr lang="en-AU" dirty="0" smtClean="0"/>
              <a:t>can be a bit </a:t>
            </a:r>
            <a:r>
              <a:rPr lang="en-AU" dirty="0" err="1" smtClean="0"/>
              <a:t>glitchy</a:t>
            </a:r>
            <a:r>
              <a:rPr lang="en-AU" dirty="0" smtClean="0"/>
              <a:t> but it is the only original that I can find.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Fair Go - Ribena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4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254" y="1066800"/>
            <a:ext cx="5092262" cy="5071872"/>
          </a:xfrm>
        </p:spPr>
        <p:txBody>
          <a:bodyPr>
            <a:normAutofit/>
          </a:bodyPr>
          <a:lstStyle/>
          <a:p>
            <a:r>
              <a:rPr lang="en-AU" dirty="0" smtClean="0"/>
              <a:t>The goal of conducting a scientific investigation is to: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understand the natural world better 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discover solutions to help humanity and the environment.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 smtClean="0"/>
              <a:t>Why we investigate</a:t>
            </a:r>
            <a:endParaRPr lang="en-AU" dirty="0"/>
          </a:p>
        </p:txBody>
      </p:sp>
      <p:pic>
        <p:nvPicPr>
          <p:cNvPr id="1028" name="Picture 4" descr="C:\Users\nathans\AppData\Local\Microsoft\Windows\Temporary Internet Files\Content.IE5\0PC96KC7\Stock_heart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24054"/>
          <a:stretch/>
        </p:blipFill>
        <p:spPr bwMode="auto">
          <a:xfrm>
            <a:off x="5423337" y="1734207"/>
            <a:ext cx="3720663" cy="32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256" y="1066800"/>
            <a:ext cx="8082455" cy="5071872"/>
          </a:xfrm>
        </p:spPr>
        <p:txBody>
          <a:bodyPr>
            <a:normAutofit lnSpcReduction="10000"/>
          </a:bodyPr>
          <a:lstStyle/>
          <a:p>
            <a:pPr lvl="1"/>
            <a:endParaRPr lang="en-AU" dirty="0"/>
          </a:p>
          <a:p>
            <a:r>
              <a:rPr lang="en-AU" dirty="0" smtClean="0"/>
              <a:t>Prior to starting your own scientific experiment, it is vital that you RESEARCH what is currently known about the topic.</a:t>
            </a:r>
          </a:p>
          <a:p>
            <a:endParaRPr lang="en-AU" dirty="0" smtClean="0"/>
          </a:p>
          <a:p>
            <a:r>
              <a:rPr lang="en-AU" dirty="0" smtClean="0"/>
              <a:t>You should make summary notes on the things you learn to help you in your investigation.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Your teacher will provide </a:t>
            </a:r>
          </a:p>
          <a:p>
            <a:pPr marL="393192" lvl="1" indent="0">
              <a:buNone/>
            </a:pPr>
            <a:r>
              <a:rPr lang="en-AU" dirty="0" smtClean="0"/>
              <a:t>you with information to get </a:t>
            </a:r>
          </a:p>
          <a:p>
            <a:pPr marL="393192" lvl="1" indent="0">
              <a:buNone/>
            </a:pPr>
            <a:r>
              <a:rPr lang="en-AU" dirty="0" smtClean="0"/>
              <a:t>you started.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 smtClean="0"/>
              <a:t>Before you start …</a:t>
            </a:r>
            <a:endParaRPr lang="en-AU" dirty="0"/>
          </a:p>
        </p:txBody>
      </p:sp>
      <p:pic>
        <p:nvPicPr>
          <p:cNvPr id="1026" name="Picture 2" descr="C:\Users\nathans\AppData\Local\Microsoft\Windows\Temporary Internet Files\Content.IE5\HDWKXXOL\researc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83" y="4114800"/>
            <a:ext cx="3618877" cy="2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A proposed explanation  of why something happens. Often comes from a simple observation.</a:t>
            </a:r>
          </a:p>
          <a:p>
            <a:endParaRPr lang="en-AU" dirty="0"/>
          </a:p>
          <a:p>
            <a:r>
              <a:rPr lang="en-AU" dirty="0" smtClean="0"/>
              <a:t>It needs to be </a:t>
            </a:r>
            <a:r>
              <a:rPr lang="en-AU" dirty="0" smtClean="0">
                <a:solidFill>
                  <a:srgbClr val="FF0000"/>
                </a:solidFill>
              </a:rPr>
              <a:t>specific</a:t>
            </a:r>
            <a:r>
              <a:rPr lang="en-AU" dirty="0" smtClean="0"/>
              <a:t>.</a:t>
            </a:r>
          </a:p>
          <a:p>
            <a:r>
              <a:rPr lang="en-AU" dirty="0" smtClean="0"/>
              <a:t>Includes the dependent and independent terms.</a:t>
            </a:r>
          </a:p>
          <a:p>
            <a:r>
              <a:rPr lang="en-AU" dirty="0" smtClean="0"/>
              <a:t>Fits the template </a:t>
            </a:r>
            <a:r>
              <a:rPr lang="en-AU" dirty="0" smtClean="0">
                <a:solidFill>
                  <a:srgbClr val="FF0000"/>
                </a:solidFill>
              </a:rPr>
              <a:t>“If _________, then ________.”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Hypothesis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7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7518568" cy="5376672"/>
          </a:xfrm>
          <a:solidFill>
            <a:schemeClr val="bg2">
              <a:alpha val="85000"/>
            </a:schemeClr>
          </a:solidFill>
        </p:spPr>
        <p:txBody>
          <a:bodyPr>
            <a:normAutofit fontScale="92500"/>
          </a:bodyPr>
          <a:lstStyle/>
          <a:p>
            <a:r>
              <a:rPr lang="en-AU" b="1" dirty="0" smtClean="0"/>
              <a:t>Observation</a:t>
            </a:r>
            <a:r>
              <a:rPr lang="en-AU" dirty="0" smtClean="0"/>
              <a:t>: </a:t>
            </a:r>
          </a:p>
          <a:p>
            <a:pPr marL="109728" indent="0">
              <a:buNone/>
            </a:pPr>
            <a:r>
              <a:rPr lang="en-AU" dirty="0" smtClean="0"/>
              <a:t>You are sitting at the dinner table and you watch your parents add salt and pepper to their steak. </a:t>
            </a:r>
          </a:p>
          <a:p>
            <a:pPr marL="109728" indent="0">
              <a:buNone/>
            </a:pPr>
            <a:r>
              <a:rPr lang="en-AU" dirty="0" smtClean="0"/>
              <a:t>Your dad loves pepper and so adds a lot more than your mum. Suddenly, your father lets out a huge sneeze and moments later your mum lets out a small sneeze. 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r>
              <a:rPr lang="en-AU" dirty="0" smtClean="0"/>
              <a:t>Maybe your dad is sick and your mum is coming down too? Maybe there is a cat in the house that they are allergic to? Or maybe, you think, the pepper is the culprit.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Hypothesis example Part 1:</a:t>
            </a:r>
            <a:endParaRPr lang="en-AU" dirty="0"/>
          </a:p>
        </p:txBody>
      </p:sp>
      <p:pic>
        <p:nvPicPr>
          <p:cNvPr id="2050" name="Picture 2" descr="C:\Users\nathans\AppData\Local\Microsoft\Windows\Temporary Internet Files\Content.IE5\HDWKXXOL\blackpepp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1321137" cy="23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7518568" cy="5376672"/>
          </a:xfrm>
          <a:solidFill>
            <a:schemeClr val="bg2">
              <a:alpha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AU" b="1" dirty="0" smtClean="0"/>
              <a:t>Writing the Hypothesis</a:t>
            </a:r>
            <a:r>
              <a:rPr lang="en-AU" dirty="0" smtClean="0"/>
              <a:t>: </a:t>
            </a:r>
          </a:p>
          <a:p>
            <a:pPr marL="109728" indent="0">
              <a:buNone/>
            </a:pPr>
            <a:r>
              <a:rPr lang="en-AU" dirty="0" smtClean="0"/>
              <a:t>You sit down at your desk and start to write. After a couple of tries you perfect it.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r>
              <a:rPr lang="en-AU" strike="sngStrike" dirty="0" smtClean="0"/>
              <a:t>The more stuff you have on your steak the more you sneeze.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r>
              <a:rPr lang="en-AU" strike="sngStrike" dirty="0" smtClean="0"/>
              <a:t>The more pepper you put on your steak the louder you sneeze.</a:t>
            </a:r>
          </a:p>
          <a:p>
            <a:pPr marL="109728" indent="0">
              <a:buNone/>
            </a:pPr>
            <a:endParaRPr lang="en-AU" strike="sngStrike" dirty="0"/>
          </a:p>
          <a:p>
            <a:pPr marL="109728" indent="0">
              <a:buNone/>
            </a:pPr>
            <a:r>
              <a:rPr lang="en-AU" b="1" dirty="0" smtClean="0"/>
              <a:t>The more pepper that goes up your nose the louder you sneeze.</a:t>
            </a:r>
            <a:endParaRPr lang="en-AU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Hypothesis example Part 2:</a:t>
            </a:r>
            <a:endParaRPr lang="en-AU" dirty="0"/>
          </a:p>
        </p:txBody>
      </p:sp>
      <p:pic>
        <p:nvPicPr>
          <p:cNvPr id="2050" name="Picture 2" descr="C:\Users\nathans\AppData\Local\Microsoft\Windows\Temporary Internet Files\Content.IE5\HDWKXXOL\blackpepp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1321137" cy="23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All the factors that will affect the result in some way.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Independent</a:t>
            </a:r>
            <a:r>
              <a:rPr lang="en-AU" b="1" dirty="0" smtClean="0"/>
              <a:t> variable </a:t>
            </a:r>
            <a:r>
              <a:rPr lang="en-AU" dirty="0" smtClean="0"/>
              <a:t>– the variable that the scientist is changing.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I</a:t>
            </a:r>
            <a:r>
              <a:rPr lang="en-AU" dirty="0" smtClean="0"/>
              <a:t>ndependent = </a:t>
            </a:r>
            <a:r>
              <a:rPr lang="en-AU" dirty="0" smtClean="0">
                <a:solidFill>
                  <a:srgbClr val="FF0000"/>
                </a:solidFill>
              </a:rPr>
              <a:t>I</a:t>
            </a:r>
            <a:r>
              <a:rPr lang="en-AU" dirty="0" smtClean="0"/>
              <a:t> am manipulating</a:t>
            </a:r>
          </a:p>
          <a:p>
            <a:pPr lvl="1"/>
            <a:endParaRPr lang="en-AU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Dependent</a:t>
            </a:r>
            <a:r>
              <a:rPr lang="en-AU" b="1" dirty="0" smtClean="0"/>
              <a:t> variable </a:t>
            </a:r>
            <a:r>
              <a:rPr lang="en-AU" dirty="0" smtClean="0"/>
              <a:t>– the variable that the scientist is measuring.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Controlled</a:t>
            </a:r>
            <a:r>
              <a:rPr lang="en-AU" b="1" dirty="0" smtClean="0"/>
              <a:t> variables </a:t>
            </a:r>
            <a:r>
              <a:rPr lang="en-AU" dirty="0" smtClean="0"/>
              <a:t>– all the other factors that are being controlled in the experiment.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Variables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>
            <a:normAutofit/>
          </a:bodyPr>
          <a:lstStyle/>
          <a:p>
            <a:r>
              <a:rPr lang="en-AU" b="1" dirty="0" smtClean="0"/>
              <a:t>Independent variable </a:t>
            </a:r>
            <a:r>
              <a:rPr lang="en-AU" dirty="0" smtClean="0"/>
              <a:t>– the variable that the scientist is changing.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The amount of pepper being put up the nose.</a:t>
            </a:r>
            <a:endParaRPr lang="en-AU" dirty="0" smtClean="0"/>
          </a:p>
          <a:p>
            <a:pPr lvl="1"/>
            <a:endParaRPr lang="en-AU" dirty="0" smtClean="0"/>
          </a:p>
          <a:p>
            <a:r>
              <a:rPr lang="en-AU" b="1" dirty="0" smtClean="0"/>
              <a:t>Dependent variable </a:t>
            </a:r>
            <a:r>
              <a:rPr lang="en-AU" dirty="0" smtClean="0"/>
              <a:t>– the variable that the scientist is measuring.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The </a:t>
            </a:r>
            <a:r>
              <a:rPr lang="en-AU" dirty="0" smtClean="0">
                <a:solidFill>
                  <a:srgbClr val="FF0000"/>
                </a:solidFill>
              </a:rPr>
              <a:t>loudness of the sneeze</a:t>
            </a:r>
            <a:endParaRPr lang="en-AU" dirty="0"/>
          </a:p>
          <a:p>
            <a:pPr lvl="1"/>
            <a:endParaRPr lang="en-AU" dirty="0" smtClean="0"/>
          </a:p>
          <a:p>
            <a:r>
              <a:rPr lang="en-AU" b="1" dirty="0" smtClean="0"/>
              <a:t>Controlled variable</a:t>
            </a:r>
            <a:r>
              <a:rPr lang="en-AU" b="1" dirty="0" smtClean="0">
                <a:solidFill>
                  <a:srgbClr val="FF0000"/>
                </a:solidFill>
              </a:rPr>
              <a:t>s</a:t>
            </a:r>
            <a:r>
              <a:rPr lang="en-AU" b="1" dirty="0" smtClean="0"/>
              <a:t> </a:t>
            </a:r>
            <a:r>
              <a:rPr lang="en-AU" dirty="0" smtClean="0"/>
              <a:t>– all the other factors that are being controlled in the experiment.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The </a:t>
            </a:r>
            <a:r>
              <a:rPr lang="en-AU" dirty="0" smtClean="0">
                <a:solidFill>
                  <a:srgbClr val="FF0000"/>
                </a:solidFill>
              </a:rPr>
              <a:t>same type of pepper. The nostril that it is being placed in. The amount that the pepper is ground up…</a:t>
            </a:r>
            <a:endParaRPr lang="en-AU" dirty="0"/>
          </a:p>
          <a:p>
            <a:pPr lvl="1"/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Variable Example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8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608</TotalTime>
  <Words>1105</Words>
  <Application>Microsoft Office PowerPoint</Application>
  <PresentationFormat>On-screen Show (4:3)</PresentationFormat>
  <Paragraphs>192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Investigations</vt:lpstr>
      <vt:lpstr>Scientific Method</vt:lpstr>
      <vt:lpstr>Why we investigate</vt:lpstr>
      <vt:lpstr>Before you start …</vt:lpstr>
      <vt:lpstr>1. Hypothesis</vt:lpstr>
      <vt:lpstr>Hypothesis example Part 1:</vt:lpstr>
      <vt:lpstr>Hypothesis example Part 2:</vt:lpstr>
      <vt:lpstr>2. Variables</vt:lpstr>
      <vt:lpstr>Variable Example</vt:lpstr>
      <vt:lpstr>MEMORY TIP!</vt:lpstr>
      <vt:lpstr>3. Method</vt:lpstr>
      <vt:lpstr>Producing a Reliable method</vt:lpstr>
      <vt:lpstr>Reliable vs Valid</vt:lpstr>
      <vt:lpstr>How could you make your test more valid if you initially used the scales below?</vt:lpstr>
      <vt:lpstr>4. Results</vt:lpstr>
      <vt:lpstr>Tables</vt:lpstr>
      <vt:lpstr>Table Organisation</vt:lpstr>
      <vt:lpstr>Table Example</vt:lpstr>
      <vt:lpstr>This is an example of a very good table.   What are some things they could improve though?</vt:lpstr>
      <vt:lpstr>What are the errors in this table?</vt:lpstr>
      <vt:lpstr>Graphs</vt:lpstr>
      <vt:lpstr>How do we know when to use a line or a bar graph?</vt:lpstr>
      <vt:lpstr>b. Graph Organisation</vt:lpstr>
      <vt:lpstr>Graph Example</vt:lpstr>
      <vt:lpstr>This is an example of a very good graph.  What are some things they could improve though?</vt:lpstr>
      <vt:lpstr>What are the errors in this table?</vt:lpstr>
      <vt:lpstr>5. Discussion</vt:lpstr>
      <vt:lpstr>6. Conclusion</vt:lpstr>
      <vt:lpstr>Fair Go - Ribena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</dc:title>
  <dc:creator>Nathan Schepemaker</dc:creator>
  <cp:lastModifiedBy>Nathan Schepemaker</cp:lastModifiedBy>
  <cp:revision>35</cp:revision>
  <dcterms:created xsi:type="dcterms:W3CDTF">2006-08-16T00:00:00Z</dcterms:created>
  <dcterms:modified xsi:type="dcterms:W3CDTF">2017-03-08T16:05:56Z</dcterms:modified>
</cp:coreProperties>
</file>