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8" r:id="rId3"/>
    <p:sldId id="273" r:id="rId4"/>
    <p:sldId id="274" r:id="rId5"/>
    <p:sldId id="275" r:id="rId6"/>
    <p:sldId id="276" r:id="rId7"/>
    <p:sldId id="257" r:id="rId8"/>
    <p:sldId id="270" r:id="rId9"/>
    <p:sldId id="260" r:id="rId10"/>
    <p:sldId id="279" r:id="rId11"/>
    <p:sldId id="259" r:id="rId12"/>
    <p:sldId id="262" r:id="rId13"/>
    <p:sldId id="263" r:id="rId14"/>
    <p:sldId id="264" r:id="rId15"/>
    <p:sldId id="265" r:id="rId16"/>
    <p:sldId id="267" r:id="rId17"/>
    <p:sldId id="268" r:id="rId18"/>
    <p:sldId id="269"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4B51CA-BCDB-4467-9145-62BD7A38999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AU"/>
        </a:p>
      </dgm:t>
    </dgm:pt>
    <dgm:pt modelId="{763C0A15-7EDB-4FC1-B9B3-CD91AC0F4A61}">
      <dgm:prSet phldrT="[Text]" custT="1"/>
      <dgm:spPr/>
      <dgm:t>
        <a:bodyPr/>
        <a:lstStyle/>
        <a:p>
          <a:r>
            <a:rPr lang="en-AU" sz="1600" dirty="0" smtClean="0"/>
            <a:t>Truth </a:t>
          </a:r>
          <a:r>
            <a:rPr lang="en-AU" sz="1600" dirty="0" smtClean="0">
              <a:solidFill>
                <a:srgbClr val="FF0000"/>
              </a:solidFill>
            </a:rPr>
            <a:t>can</a:t>
          </a:r>
          <a:r>
            <a:rPr lang="en-AU" sz="1600" dirty="0" smtClean="0"/>
            <a:t> be discovered</a:t>
          </a:r>
          <a:endParaRPr lang="en-AU" sz="1600" dirty="0"/>
        </a:p>
      </dgm:t>
    </dgm:pt>
    <dgm:pt modelId="{41AAE59B-0F9B-404D-9341-AE1597FF04D6}" type="parTrans" cxnId="{F3933D6C-FBFB-45E1-B91E-AB9B4AF80A47}">
      <dgm:prSet/>
      <dgm:spPr/>
      <dgm:t>
        <a:bodyPr/>
        <a:lstStyle/>
        <a:p>
          <a:endParaRPr lang="en-AU"/>
        </a:p>
      </dgm:t>
    </dgm:pt>
    <dgm:pt modelId="{2A41AA82-D5C6-423B-8FF2-381D93C0D63F}" type="sibTrans" cxnId="{F3933D6C-FBFB-45E1-B91E-AB9B4AF80A47}">
      <dgm:prSet/>
      <dgm:spPr/>
      <dgm:t>
        <a:bodyPr/>
        <a:lstStyle/>
        <a:p>
          <a:endParaRPr lang="en-AU"/>
        </a:p>
      </dgm:t>
    </dgm:pt>
    <dgm:pt modelId="{B8CE0AF6-22D9-4582-80D0-A3E1CDF2C03B}">
      <dgm:prSet phldrT="[Text]" custT="1"/>
      <dgm:spPr/>
      <dgm:t>
        <a:bodyPr/>
        <a:lstStyle/>
        <a:p>
          <a:r>
            <a:rPr lang="en-AU" sz="1600" dirty="0" smtClean="0"/>
            <a:t>There is truth but it </a:t>
          </a:r>
          <a:r>
            <a:rPr lang="en-AU" sz="1600" dirty="0" smtClean="0">
              <a:solidFill>
                <a:srgbClr val="FF0000"/>
              </a:solidFill>
            </a:rPr>
            <a:t>can’t</a:t>
          </a:r>
          <a:r>
            <a:rPr lang="en-AU" sz="1600" dirty="0" smtClean="0"/>
            <a:t> be discovered</a:t>
          </a:r>
          <a:endParaRPr lang="en-AU" sz="1600" dirty="0"/>
        </a:p>
      </dgm:t>
    </dgm:pt>
    <dgm:pt modelId="{83034D8B-81AF-4C1A-81AC-0CB0DA04534C}" type="parTrans" cxnId="{1ED84264-C4B8-4434-99C2-5874418B93B6}">
      <dgm:prSet/>
      <dgm:spPr/>
      <dgm:t>
        <a:bodyPr/>
        <a:lstStyle/>
        <a:p>
          <a:endParaRPr lang="en-AU"/>
        </a:p>
      </dgm:t>
    </dgm:pt>
    <dgm:pt modelId="{B23517CD-73D4-4881-A987-5F08C9E04D34}" type="sibTrans" cxnId="{1ED84264-C4B8-4434-99C2-5874418B93B6}">
      <dgm:prSet/>
      <dgm:spPr/>
      <dgm:t>
        <a:bodyPr/>
        <a:lstStyle/>
        <a:p>
          <a:endParaRPr lang="en-AU"/>
        </a:p>
      </dgm:t>
    </dgm:pt>
    <dgm:pt modelId="{97F59960-F32A-456E-BE3F-01AB2455B94A}">
      <dgm:prSet phldrT="[Text]" custT="1"/>
      <dgm:spPr/>
      <dgm:t>
        <a:bodyPr/>
        <a:lstStyle/>
        <a:p>
          <a:r>
            <a:rPr lang="en-AU" sz="1600" dirty="0" smtClean="0"/>
            <a:t>There is no such thing as truth</a:t>
          </a:r>
          <a:endParaRPr lang="en-AU" sz="1600" dirty="0"/>
        </a:p>
      </dgm:t>
    </dgm:pt>
    <dgm:pt modelId="{F02E58CC-46EA-432B-9CE6-CADE6BECE3B2}" type="parTrans" cxnId="{EF831557-597E-4D44-96C9-FB0554446B20}">
      <dgm:prSet/>
      <dgm:spPr/>
      <dgm:t>
        <a:bodyPr/>
        <a:lstStyle/>
        <a:p>
          <a:endParaRPr lang="en-AU"/>
        </a:p>
      </dgm:t>
    </dgm:pt>
    <dgm:pt modelId="{2E348573-7CD1-4A41-AB0E-1105CC0493B6}" type="sibTrans" cxnId="{EF831557-597E-4D44-96C9-FB0554446B20}">
      <dgm:prSet/>
      <dgm:spPr/>
      <dgm:t>
        <a:bodyPr/>
        <a:lstStyle/>
        <a:p>
          <a:endParaRPr lang="en-AU"/>
        </a:p>
      </dgm:t>
    </dgm:pt>
    <dgm:pt modelId="{6EE612C0-2C66-47FA-99E7-CB0D8E5785B5}">
      <dgm:prSet phldrT="[Text]" custT="1"/>
      <dgm:spPr/>
      <dgm:t>
        <a:bodyPr/>
        <a:lstStyle/>
        <a:p>
          <a:r>
            <a:rPr lang="en-AU" sz="1600" dirty="0" smtClean="0"/>
            <a:t>Truth is what is true for you</a:t>
          </a:r>
          <a:endParaRPr lang="en-AU" sz="1600" dirty="0"/>
        </a:p>
      </dgm:t>
    </dgm:pt>
    <dgm:pt modelId="{464FF4DC-2E3D-4341-A713-07F5D3F885D6}" type="parTrans" cxnId="{C571CFAF-D4A2-4052-B53A-908FC97CBE05}">
      <dgm:prSet/>
      <dgm:spPr/>
      <dgm:t>
        <a:bodyPr/>
        <a:lstStyle/>
        <a:p>
          <a:endParaRPr lang="en-AU"/>
        </a:p>
      </dgm:t>
    </dgm:pt>
    <dgm:pt modelId="{6F79E3C5-5189-468B-9498-B0C2CD8012CE}" type="sibTrans" cxnId="{C571CFAF-D4A2-4052-B53A-908FC97CBE05}">
      <dgm:prSet/>
      <dgm:spPr/>
      <dgm:t>
        <a:bodyPr/>
        <a:lstStyle/>
        <a:p>
          <a:endParaRPr lang="en-AU"/>
        </a:p>
      </dgm:t>
    </dgm:pt>
    <dgm:pt modelId="{94E744DB-3A2E-444E-A771-786654356C07}" type="pres">
      <dgm:prSet presAssocID="{DD4B51CA-BCDB-4467-9145-62BD7A38999D}" presName="cycle" presStyleCnt="0">
        <dgm:presLayoutVars>
          <dgm:dir/>
          <dgm:resizeHandles val="exact"/>
        </dgm:presLayoutVars>
      </dgm:prSet>
      <dgm:spPr/>
    </dgm:pt>
    <dgm:pt modelId="{0BFD9799-095F-4DE8-A7DF-B14A4A1BAAC5}" type="pres">
      <dgm:prSet presAssocID="{763C0A15-7EDB-4FC1-B9B3-CD91AC0F4A61}" presName="node" presStyleLbl="node1" presStyleIdx="0" presStyleCnt="4" custScaleY="143225">
        <dgm:presLayoutVars>
          <dgm:bulletEnabled val="1"/>
        </dgm:presLayoutVars>
      </dgm:prSet>
      <dgm:spPr/>
      <dgm:t>
        <a:bodyPr/>
        <a:lstStyle/>
        <a:p>
          <a:endParaRPr lang="en-AU"/>
        </a:p>
      </dgm:t>
    </dgm:pt>
    <dgm:pt modelId="{5349E0F9-3197-4CB8-A40C-E721DCDE844E}" type="pres">
      <dgm:prSet presAssocID="{763C0A15-7EDB-4FC1-B9B3-CD91AC0F4A61}" presName="spNode" presStyleCnt="0"/>
      <dgm:spPr/>
    </dgm:pt>
    <dgm:pt modelId="{F04D7841-84DA-4D3A-9BF8-DAA5F52E465A}" type="pres">
      <dgm:prSet presAssocID="{2A41AA82-D5C6-423B-8FF2-381D93C0D63F}" presName="sibTrans" presStyleLbl="sibTrans1D1" presStyleIdx="0" presStyleCnt="4"/>
      <dgm:spPr/>
    </dgm:pt>
    <dgm:pt modelId="{58D1D69B-A8A0-4AAD-A10C-32E1A0C55F71}" type="pres">
      <dgm:prSet presAssocID="{B8CE0AF6-22D9-4582-80D0-A3E1CDF2C03B}" presName="node" presStyleLbl="node1" presStyleIdx="1" presStyleCnt="4" custScaleY="143225">
        <dgm:presLayoutVars>
          <dgm:bulletEnabled val="1"/>
        </dgm:presLayoutVars>
      </dgm:prSet>
      <dgm:spPr/>
      <dgm:t>
        <a:bodyPr/>
        <a:lstStyle/>
        <a:p>
          <a:endParaRPr lang="en-AU"/>
        </a:p>
      </dgm:t>
    </dgm:pt>
    <dgm:pt modelId="{334094B4-2BD9-4A2C-A058-DEFE9693C0C5}" type="pres">
      <dgm:prSet presAssocID="{B8CE0AF6-22D9-4582-80D0-A3E1CDF2C03B}" presName="spNode" presStyleCnt="0"/>
      <dgm:spPr/>
    </dgm:pt>
    <dgm:pt modelId="{08A1105E-7AB5-4874-B7C2-0C725A842F20}" type="pres">
      <dgm:prSet presAssocID="{B23517CD-73D4-4881-A987-5F08C9E04D34}" presName="sibTrans" presStyleLbl="sibTrans1D1" presStyleIdx="1" presStyleCnt="4"/>
      <dgm:spPr/>
    </dgm:pt>
    <dgm:pt modelId="{9103FF1E-E3DB-4085-AB22-068A4A1A349D}" type="pres">
      <dgm:prSet presAssocID="{97F59960-F32A-456E-BE3F-01AB2455B94A}" presName="node" presStyleLbl="node1" presStyleIdx="2" presStyleCnt="4" custScaleY="143225">
        <dgm:presLayoutVars>
          <dgm:bulletEnabled val="1"/>
        </dgm:presLayoutVars>
      </dgm:prSet>
      <dgm:spPr/>
      <dgm:t>
        <a:bodyPr/>
        <a:lstStyle/>
        <a:p>
          <a:endParaRPr lang="en-AU"/>
        </a:p>
      </dgm:t>
    </dgm:pt>
    <dgm:pt modelId="{4CD25089-56BB-45D6-B4BB-915071035CC6}" type="pres">
      <dgm:prSet presAssocID="{97F59960-F32A-456E-BE3F-01AB2455B94A}" presName="spNode" presStyleCnt="0"/>
      <dgm:spPr/>
    </dgm:pt>
    <dgm:pt modelId="{00F61244-F886-4C00-BB82-9766AD199A2F}" type="pres">
      <dgm:prSet presAssocID="{2E348573-7CD1-4A41-AB0E-1105CC0493B6}" presName="sibTrans" presStyleLbl="sibTrans1D1" presStyleIdx="2" presStyleCnt="4"/>
      <dgm:spPr/>
    </dgm:pt>
    <dgm:pt modelId="{B7B54A80-C7AF-4D14-94F5-096E7EA4A250}" type="pres">
      <dgm:prSet presAssocID="{6EE612C0-2C66-47FA-99E7-CB0D8E5785B5}" presName="node" presStyleLbl="node1" presStyleIdx="3" presStyleCnt="4" custScaleY="143225">
        <dgm:presLayoutVars>
          <dgm:bulletEnabled val="1"/>
        </dgm:presLayoutVars>
      </dgm:prSet>
      <dgm:spPr/>
      <dgm:t>
        <a:bodyPr/>
        <a:lstStyle/>
        <a:p>
          <a:endParaRPr lang="en-AU"/>
        </a:p>
      </dgm:t>
    </dgm:pt>
    <dgm:pt modelId="{B869CB10-2EB7-4E3E-9FC7-46C93B98793C}" type="pres">
      <dgm:prSet presAssocID="{6EE612C0-2C66-47FA-99E7-CB0D8E5785B5}" presName="spNode" presStyleCnt="0"/>
      <dgm:spPr/>
    </dgm:pt>
    <dgm:pt modelId="{CDE84C80-8E4D-4C44-9C59-303AB63CA742}" type="pres">
      <dgm:prSet presAssocID="{6F79E3C5-5189-468B-9498-B0C2CD8012CE}" presName="sibTrans" presStyleLbl="sibTrans1D1" presStyleIdx="3" presStyleCnt="4"/>
      <dgm:spPr/>
    </dgm:pt>
  </dgm:ptLst>
  <dgm:cxnLst>
    <dgm:cxn modelId="{F3933D6C-FBFB-45E1-B91E-AB9B4AF80A47}" srcId="{DD4B51CA-BCDB-4467-9145-62BD7A38999D}" destId="{763C0A15-7EDB-4FC1-B9B3-CD91AC0F4A61}" srcOrd="0" destOrd="0" parTransId="{41AAE59B-0F9B-404D-9341-AE1597FF04D6}" sibTransId="{2A41AA82-D5C6-423B-8FF2-381D93C0D63F}"/>
    <dgm:cxn modelId="{95BBAABC-52BE-40B9-9589-9CC1A7D12479}" type="presOf" srcId="{97F59960-F32A-456E-BE3F-01AB2455B94A}" destId="{9103FF1E-E3DB-4085-AB22-068A4A1A349D}" srcOrd="0" destOrd="0" presId="urn:microsoft.com/office/officeart/2005/8/layout/cycle5"/>
    <dgm:cxn modelId="{3C850081-632C-4A5F-937E-F9B022BBE29C}" type="presOf" srcId="{6F79E3C5-5189-468B-9498-B0C2CD8012CE}" destId="{CDE84C80-8E4D-4C44-9C59-303AB63CA742}" srcOrd="0" destOrd="0" presId="urn:microsoft.com/office/officeart/2005/8/layout/cycle5"/>
    <dgm:cxn modelId="{A3C83DFB-1E4F-482C-8D0D-5F17F1BDCEA0}" type="presOf" srcId="{2E348573-7CD1-4A41-AB0E-1105CC0493B6}" destId="{00F61244-F886-4C00-BB82-9766AD199A2F}" srcOrd="0" destOrd="0" presId="urn:microsoft.com/office/officeart/2005/8/layout/cycle5"/>
    <dgm:cxn modelId="{C571CFAF-D4A2-4052-B53A-908FC97CBE05}" srcId="{DD4B51CA-BCDB-4467-9145-62BD7A38999D}" destId="{6EE612C0-2C66-47FA-99E7-CB0D8E5785B5}" srcOrd="3" destOrd="0" parTransId="{464FF4DC-2E3D-4341-A713-07F5D3F885D6}" sibTransId="{6F79E3C5-5189-468B-9498-B0C2CD8012CE}"/>
    <dgm:cxn modelId="{F71B6FAD-070B-4B86-904F-3CD1D1D3D4D3}" type="presOf" srcId="{6EE612C0-2C66-47FA-99E7-CB0D8E5785B5}" destId="{B7B54A80-C7AF-4D14-94F5-096E7EA4A250}" srcOrd="0" destOrd="0" presId="urn:microsoft.com/office/officeart/2005/8/layout/cycle5"/>
    <dgm:cxn modelId="{F42607A2-5192-4A23-B4EE-5673FA690826}" type="presOf" srcId="{B8CE0AF6-22D9-4582-80D0-A3E1CDF2C03B}" destId="{58D1D69B-A8A0-4AAD-A10C-32E1A0C55F71}" srcOrd="0" destOrd="0" presId="urn:microsoft.com/office/officeart/2005/8/layout/cycle5"/>
    <dgm:cxn modelId="{E55F7C5F-8B3B-4CC2-ACE6-47FA6B1FEC3D}" type="presOf" srcId="{B23517CD-73D4-4881-A987-5F08C9E04D34}" destId="{08A1105E-7AB5-4874-B7C2-0C725A842F20}" srcOrd="0" destOrd="0" presId="urn:microsoft.com/office/officeart/2005/8/layout/cycle5"/>
    <dgm:cxn modelId="{69B2BD17-A855-41F7-9D65-4BC1AF47D07D}" type="presOf" srcId="{2A41AA82-D5C6-423B-8FF2-381D93C0D63F}" destId="{F04D7841-84DA-4D3A-9BF8-DAA5F52E465A}" srcOrd="0" destOrd="0" presId="urn:microsoft.com/office/officeart/2005/8/layout/cycle5"/>
    <dgm:cxn modelId="{1ED84264-C4B8-4434-99C2-5874418B93B6}" srcId="{DD4B51CA-BCDB-4467-9145-62BD7A38999D}" destId="{B8CE0AF6-22D9-4582-80D0-A3E1CDF2C03B}" srcOrd="1" destOrd="0" parTransId="{83034D8B-81AF-4C1A-81AC-0CB0DA04534C}" sibTransId="{B23517CD-73D4-4881-A987-5F08C9E04D34}"/>
    <dgm:cxn modelId="{EF831557-597E-4D44-96C9-FB0554446B20}" srcId="{DD4B51CA-BCDB-4467-9145-62BD7A38999D}" destId="{97F59960-F32A-456E-BE3F-01AB2455B94A}" srcOrd="2" destOrd="0" parTransId="{F02E58CC-46EA-432B-9CE6-CADE6BECE3B2}" sibTransId="{2E348573-7CD1-4A41-AB0E-1105CC0493B6}"/>
    <dgm:cxn modelId="{58482A95-760E-4768-A1F2-BA3D720630F1}" type="presOf" srcId="{763C0A15-7EDB-4FC1-B9B3-CD91AC0F4A61}" destId="{0BFD9799-095F-4DE8-A7DF-B14A4A1BAAC5}" srcOrd="0" destOrd="0" presId="urn:microsoft.com/office/officeart/2005/8/layout/cycle5"/>
    <dgm:cxn modelId="{258926F7-A812-4514-8B33-FD4F22E1F52E}" type="presOf" srcId="{DD4B51CA-BCDB-4467-9145-62BD7A38999D}" destId="{94E744DB-3A2E-444E-A771-786654356C07}" srcOrd="0" destOrd="0" presId="urn:microsoft.com/office/officeart/2005/8/layout/cycle5"/>
    <dgm:cxn modelId="{70674CB2-4EAE-42D7-B5F9-2562AA9F804A}" type="presParOf" srcId="{94E744DB-3A2E-444E-A771-786654356C07}" destId="{0BFD9799-095F-4DE8-A7DF-B14A4A1BAAC5}" srcOrd="0" destOrd="0" presId="urn:microsoft.com/office/officeart/2005/8/layout/cycle5"/>
    <dgm:cxn modelId="{2382CBBF-E0FD-488F-BEEC-0569FABD1916}" type="presParOf" srcId="{94E744DB-3A2E-444E-A771-786654356C07}" destId="{5349E0F9-3197-4CB8-A40C-E721DCDE844E}" srcOrd="1" destOrd="0" presId="urn:microsoft.com/office/officeart/2005/8/layout/cycle5"/>
    <dgm:cxn modelId="{6215757E-675A-4DCA-8F78-DAEC2EF287E1}" type="presParOf" srcId="{94E744DB-3A2E-444E-A771-786654356C07}" destId="{F04D7841-84DA-4D3A-9BF8-DAA5F52E465A}" srcOrd="2" destOrd="0" presId="urn:microsoft.com/office/officeart/2005/8/layout/cycle5"/>
    <dgm:cxn modelId="{C7C56E3C-5488-4FC9-A720-594B245B04D6}" type="presParOf" srcId="{94E744DB-3A2E-444E-A771-786654356C07}" destId="{58D1D69B-A8A0-4AAD-A10C-32E1A0C55F71}" srcOrd="3" destOrd="0" presId="urn:microsoft.com/office/officeart/2005/8/layout/cycle5"/>
    <dgm:cxn modelId="{D3A383A3-9EAE-41FB-A6ED-737E6C00C100}" type="presParOf" srcId="{94E744DB-3A2E-444E-A771-786654356C07}" destId="{334094B4-2BD9-4A2C-A058-DEFE9693C0C5}" srcOrd="4" destOrd="0" presId="urn:microsoft.com/office/officeart/2005/8/layout/cycle5"/>
    <dgm:cxn modelId="{AACC0685-DE41-420F-9B75-24E2FFB74ED2}" type="presParOf" srcId="{94E744DB-3A2E-444E-A771-786654356C07}" destId="{08A1105E-7AB5-4874-B7C2-0C725A842F20}" srcOrd="5" destOrd="0" presId="urn:microsoft.com/office/officeart/2005/8/layout/cycle5"/>
    <dgm:cxn modelId="{0E8FD70B-C458-4C69-B902-696B0989AEA0}" type="presParOf" srcId="{94E744DB-3A2E-444E-A771-786654356C07}" destId="{9103FF1E-E3DB-4085-AB22-068A4A1A349D}" srcOrd="6" destOrd="0" presId="urn:microsoft.com/office/officeart/2005/8/layout/cycle5"/>
    <dgm:cxn modelId="{21842ED8-203E-4B47-9A54-C2CCD0D4CA39}" type="presParOf" srcId="{94E744DB-3A2E-444E-A771-786654356C07}" destId="{4CD25089-56BB-45D6-B4BB-915071035CC6}" srcOrd="7" destOrd="0" presId="urn:microsoft.com/office/officeart/2005/8/layout/cycle5"/>
    <dgm:cxn modelId="{59C7352E-9784-44D6-A31F-550D875F2BFF}" type="presParOf" srcId="{94E744DB-3A2E-444E-A771-786654356C07}" destId="{00F61244-F886-4C00-BB82-9766AD199A2F}" srcOrd="8" destOrd="0" presId="urn:microsoft.com/office/officeart/2005/8/layout/cycle5"/>
    <dgm:cxn modelId="{7267C4AE-BFAD-4FE5-80B9-D5028189932A}" type="presParOf" srcId="{94E744DB-3A2E-444E-A771-786654356C07}" destId="{B7B54A80-C7AF-4D14-94F5-096E7EA4A250}" srcOrd="9" destOrd="0" presId="urn:microsoft.com/office/officeart/2005/8/layout/cycle5"/>
    <dgm:cxn modelId="{6B03987B-0F58-49B5-886C-D61673D11B48}" type="presParOf" srcId="{94E744DB-3A2E-444E-A771-786654356C07}" destId="{B869CB10-2EB7-4E3E-9FC7-46C93B98793C}" srcOrd="10" destOrd="0" presId="urn:microsoft.com/office/officeart/2005/8/layout/cycle5"/>
    <dgm:cxn modelId="{C4DE1CDB-C94C-4183-8AC0-B25B573D113B}" type="presParOf" srcId="{94E744DB-3A2E-444E-A771-786654356C07}" destId="{CDE84C80-8E4D-4C44-9C59-303AB63CA742}"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D9799-095F-4DE8-A7DF-B14A4A1BAAC5}">
      <dsp:nvSpPr>
        <dsp:cNvPr id="0" name=""/>
        <dsp:cNvSpPr/>
      </dsp:nvSpPr>
      <dsp:spPr>
        <a:xfrm>
          <a:off x="2321718" y="-203883"/>
          <a:ext cx="1452562" cy="1352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Truth </a:t>
          </a:r>
          <a:r>
            <a:rPr lang="en-AU" sz="1600" kern="1200" dirty="0" smtClean="0">
              <a:solidFill>
                <a:srgbClr val="FF0000"/>
              </a:solidFill>
            </a:rPr>
            <a:t>can</a:t>
          </a:r>
          <a:r>
            <a:rPr lang="en-AU" sz="1600" kern="1200" dirty="0" smtClean="0"/>
            <a:t> be discovered</a:t>
          </a:r>
          <a:endParaRPr lang="en-AU" sz="1600" kern="1200" dirty="0"/>
        </a:p>
      </dsp:txBody>
      <dsp:txXfrm>
        <a:off x="2387731" y="-137870"/>
        <a:ext cx="1320536" cy="1220255"/>
      </dsp:txXfrm>
    </dsp:sp>
    <dsp:sp modelId="{F04D7841-84DA-4D3A-9BF8-DAA5F52E465A}">
      <dsp:nvSpPr>
        <dsp:cNvPr id="0" name=""/>
        <dsp:cNvSpPr/>
      </dsp:nvSpPr>
      <dsp:spPr>
        <a:xfrm>
          <a:off x="1488257" y="472257"/>
          <a:ext cx="3119485" cy="3119485"/>
        </a:xfrm>
        <a:custGeom>
          <a:avLst/>
          <a:gdLst/>
          <a:ahLst/>
          <a:cxnLst/>
          <a:rect l="0" t="0" r="0" b="0"/>
          <a:pathLst>
            <a:path>
              <a:moveTo>
                <a:pt x="2453038" y="281141"/>
              </a:moveTo>
              <a:arcTo wR="1559742" hR="1559742" stAng="18296405" swAng="133092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8D1D69B-A8A0-4AAD-A10C-32E1A0C55F71}">
      <dsp:nvSpPr>
        <dsp:cNvPr id="0" name=""/>
        <dsp:cNvSpPr/>
      </dsp:nvSpPr>
      <dsp:spPr>
        <a:xfrm>
          <a:off x="3881461" y="1355859"/>
          <a:ext cx="1452562" cy="1352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There is truth but it </a:t>
          </a:r>
          <a:r>
            <a:rPr lang="en-AU" sz="1600" kern="1200" dirty="0" smtClean="0">
              <a:solidFill>
                <a:srgbClr val="FF0000"/>
              </a:solidFill>
            </a:rPr>
            <a:t>can’t</a:t>
          </a:r>
          <a:r>
            <a:rPr lang="en-AU" sz="1600" kern="1200" dirty="0" smtClean="0"/>
            <a:t> be discovered</a:t>
          </a:r>
          <a:endParaRPr lang="en-AU" sz="1600" kern="1200" dirty="0"/>
        </a:p>
      </dsp:txBody>
      <dsp:txXfrm>
        <a:off x="3947474" y="1421872"/>
        <a:ext cx="1320536" cy="1220255"/>
      </dsp:txXfrm>
    </dsp:sp>
    <dsp:sp modelId="{08A1105E-7AB5-4874-B7C2-0C725A842F20}">
      <dsp:nvSpPr>
        <dsp:cNvPr id="0" name=""/>
        <dsp:cNvSpPr/>
      </dsp:nvSpPr>
      <dsp:spPr>
        <a:xfrm>
          <a:off x="1488257" y="472257"/>
          <a:ext cx="3119485" cy="3119485"/>
        </a:xfrm>
        <a:custGeom>
          <a:avLst/>
          <a:gdLst/>
          <a:ahLst/>
          <a:cxnLst/>
          <a:rect l="0" t="0" r="0" b="0"/>
          <a:pathLst>
            <a:path>
              <a:moveTo>
                <a:pt x="2869660" y="2406449"/>
              </a:moveTo>
              <a:arcTo wR="1559742" hR="1559742" stAng="1972674" swAng="133092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103FF1E-E3DB-4085-AB22-068A4A1A349D}">
      <dsp:nvSpPr>
        <dsp:cNvPr id="0" name=""/>
        <dsp:cNvSpPr/>
      </dsp:nvSpPr>
      <dsp:spPr>
        <a:xfrm>
          <a:off x="2321718" y="2915602"/>
          <a:ext cx="1452562" cy="1352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There is no such thing as truth</a:t>
          </a:r>
          <a:endParaRPr lang="en-AU" sz="1600" kern="1200" dirty="0"/>
        </a:p>
      </dsp:txBody>
      <dsp:txXfrm>
        <a:off x="2387731" y="2981615"/>
        <a:ext cx="1320536" cy="1220255"/>
      </dsp:txXfrm>
    </dsp:sp>
    <dsp:sp modelId="{00F61244-F886-4C00-BB82-9766AD199A2F}">
      <dsp:nvSpPr>
        <dsp:cNvPr id="0" name=""/>
        <dsp:cNvSpPr/>
      </dsp:nvSpPr>
      <dsp:spPr>
        <a:xfrm>
          <a:off x="1488257" y="472257"/>
          <a:ext cx="3119485" cy="3119485"/>
        </a:xfrm>
        <a:custGeom>
          <a:avLst/>
          <a:gdLst/>
          <a:ahLst/>
          <a:cxnLst/>
          <a:rect l="0" t="0" r="0" b="0"/>
          <a:pathLst>
            <a:path>
              <a:moveTo>
                <a:pt x="666447" y="2838344"/>
              </a:moveTo>
              <a:arcTo wR="1559742" hR="1559742" stAng="7496405" swAng="133092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7B54A80-C7AF-4D14-94F5-096E7EA4A250}">
      <dsp:nvSpPr>
        <dsp:cNvPr id="0" name=""/>
        <dsp:cNvSpPr/>
      </dsp:nvSpPr>
      <dsp:spPr>
        <a:xfrm>
          <a:off x="761975" y="1355859"/>
          <a:ext cx="1452562" cy="135228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dirty="0" smtClean="0"/>
            <a:t>Truth is what is true for you</a:t>
          </a:r>
          <a:endParaRPr lang="en-AU" sz="1600" kern="1200" dirty="0"/>
        </a:p>
      </dsp:txBody>
      <dsp:txXfrm>
        <a:off x="827988" y="1421872"/>
        <a:ext cx="1320536" cy="1220255"/>
      </dsp:txXfrm>
    </dsp:sp>
    <dsp:sp modelId="{CDE84C80-8E4D-4C44-9C59-303AB63CA742}">
      <dsp:nvSpPr>
        <dsp:cNvPr id="0" name=""/>
        <dsp:cNvSpPr/>
      </dsp:nvSpPr>
      <dsp:spPr>
        <a:xfrm>
          <a:off x="1488257" y="472257"/>
          <a:ext cx="3119485" cy="3119485"/>
        </a:xfrm>
        <a:custGeom>
          <a:avLst/>
          <a:gdLst/>
          <a:ahLst/>
          <a:cxnLst/>
          <a:rect l="0" t="0" r="0" b="0"/>
          <a:pathLst>
            <a:path>
              <a:moveTo>
                <a:pt x="249824" y="713035"/>
              </a:moveTo>
              <a:arcTo wR="1559742" hR="1559742" stAng="12772674" swAng="133092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897758-BF7F-004F-9C78-DD5280173CB0}" type="datetimeFigureOut">
              <a:rPr lang="en-US" smtClean="0"/>
              <a:t>10/11/2016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10726-BD9C-CA4D-A4B5-C38364278351}" type="slidenum">
              <a:rPr lang="en-US" smtClean="0"/>
              <a:t>‹#›</a:t>
            </a:fld>
            <a:endParaRPr lang="en-US"/>
          </a:p>
        </p:txBody>
      </p:sp>
    </p:spTree>
    <p:extLst>
      <p:ext uri="{BB962C8B-B14F-4D97-AF65-F5344CB8AC3E}">
        <p14:creationId xmlns:p14="http://schemas.microsoft.com/office/powerpoint/2010/main" val="33659512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Ideas have consequences. Many will have heard</a:t>
            </a:r>
            <a:r>
              <a:rPr lang="en-AU" baseline="0" dirty="0" smtClean="0"/>
              <a:t> of either Socrates, Plato or Aristotle, three Greek philosophers. Socrates most famous student was Plato, whose most famous student was Aristotle. Aristotle’s most famous student was a young man by the name of Alexander the great. Because of the ideas of Socrates, refined and developed by Plato then Aristotle, Alexander the great set out to conquer the known world and impose his </a:t>
            </a:r>
            <a:r>
              <a:rPr lang="en-AU" baseline="0" dirty="0" err="1" smtClean="0"/>
              <a:t>hellenism</a:t>
            </a:r>
            <a:r>
              <a:rPr lang="en-AU" baseline="0" dirty="0" smtClean="0"/>
              <a:t> (a system of thought/culture), and did it in such an emphatic way that even to today, he is referred to as a demon and his name is used to scare children in the middle east. Communism arose from the ideas and philosophy of Karl Marx and Hitler was greatly influenced by Nihilism (a philosophy we will get to later).</a:t>
            </a:r>
          </a:p>
          <a:p>
            <a:endParaRPr lang="en-AU" baseline="0" dirty="0" smtClean="0"/>
          </a:p>
          <a:p>
            <a:r>
              <a:rPr lang="en-AU" baseline="0" dirty="0" smtClean="0"/>
              <a:t>Sayings of people usually last longer than their actions.</a:t>
            </a:r>
          </a:p>
          <a:p>
            <a:endParaRPr lang="en-AU" baseline="0" dirty="0" smtClean="0"/>
          </a:p>
        </p:txBody>
      </p:sp>
      <p:sp>
        <p:nvSpPr>
          <p:cNvPr id="4" name="Slide Number Placeholder 3"/>
          <p:cNvSpPr>
            <a:spLocks noGrp="1"/>
          </p:cNvSpPr>
          <p:nvPr>
            <p:ph type="sldNum" sz="quarter" idx="10"/>
          </p:nvPr>
        </p:nvSpPr>
        <p:spPr/>
        <p:txBody>
          <a:bodyPr/>
          <a:lstStyle/>
          <a:p>
            <a:fld id="{1217C7BA-A92C-4F56-81E7-2968F3A4A41E}" type="slidenum">
              <a:rPr lang="en-AU" smtClean="0"/>
              <a:t>2</a:t>
            </a:fld>
            <a:endParaRPr lang="en-AU"/>
          </a:p>
        </p:txBody>
      </p:sp>
    </p:spTree>
    <p:extLst>
      <p:ext uri="{BB962C8B-B14F-4D97-AF65-F5344CB8AC3E}">
        <p14:creationId xmlns:p14="http://schemas.microsoft.com/office/powerpoint/2010/main" val="100282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4910726-BD9C-CA4D-A4B5-C38364278351}" type="slidenum">
              <a:rPr lang="en-US" smtClean="0"/>
              <a:t>16</a:t>
            </a:fld>
            <a:endParaRPr lang="en-US"/>
          </a:p>
        </p:txBody>
      </p:sp>
    </p:spTree>
    <p:extLst>
      <p:ext uri="{BB962C8B-B14F-4D97-AF65-F5344CB8AC3E}">
        <p14:creationId xmlns:p14="http://schemas.microsoft.com/office/powerpoint/2010/main" val="339634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question</a:t>
            </a:r>
            <a:r>
              <a:rPr lang="en-AU" baseline="0" dirty="0" smtClean="0"/>
              <a:t> has been answered in many ways: to be addressed on a later slide.</a:t>
            </a:r>
            <a:endParaRPr lang="en-AU" dirty="0"/>
          </a:p>
        </p:txBody>
      </p:sp>
      <p:sp>
        <p:nvSpPr>
          <p:cNvPr id="4" name="Slide Number Placeholder 3"/>
          <p:cNvSpPr>
            <a:spLocks noGrp="1"/>
          </p:cNvSpPr>
          <p:nvPr>
            <p:ph type="sldNum" sz="quarter" idx="10"/>
          </p:nvPr>
        </p:nvSpPr>
        <p:spPr/>
        <p:txBody>
          <a:bodyPr/>
          <a:lstStyle/>
          <a:p>
            <a:fld id="{1217C7BA-A92C-4F56-81E7-2968F3A4A41E}" type="slidenum">
              <a:rPr lang="en-AU" smtClean="0"/>
              <a:t>3</a:t>
            </a:fld>
            <a:endParaRPr lang="en-AU"/>
          </a:p>
        </p:txBody>
      </p:sp>
    </p:spTree>
    <p:extLst>
      <p:ext uri="{BB962C8B-B14F-4D97-AF65-F5344CB8AC3E}">
        <p14:creationId xmlns:p14="http://schemas.microsoft.com/office/powerpoint/2010/main" val="39042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Students to discuss. Extra</a:t>
            </a:r>
            <a:r>
              <a:rPr lang="en-AU" baseline="0" dirty="0" smtClean="0"/>
              <a:t> emphasis on the how.</a:t>
            </a:r>
          </a:p>
          <a:p>
            <a:endParaRPr lang="en-AU" baseline="0" dirty="0" smtClean="0"/>
          </a:p>
          <a:p>
            <a:r>
              <a:rPr lang="en-AU" baseline="0" dirty="0" smtClean="0"/>
              <a:t>Try to convince them they can’t know anything-they can’t trust their senses etc.</a:t>
            </a:r>
            <a:endParaRPr lang="en-AU" dirty="0"/>
          </a:p>
        </p:txBody>
      </p:sp>
      <p:sp>
        <p:nvSpPr>
          <p:cNvPr id="4" name="Slide Number Placeholder 3"/>
          <p:cNvSpPr>
            <a:spLocks noGrp="1"/>
          </p:cNvSpPr>
          <p:nvPr>
            <p:ph type="sldNum" sz="quarter" idx="10"/>
          </p:nvPr>
        </p:nvSpPr>
        <p:spPr/>
        <p:txBody>
          <a:bodyPr/>
          <a:lstStyle/>
          <a:p>
            <a:fld id="{1217C7BA-A92C-4F56-81E7-2968F3A4A41E}" type="slidenum">
              <a:rPr lang="en-AU" smtClean="0"/>
              <a:t>4</a:t>
            </a:fld>
            <a:endParaRPr lang="en-AU"/>
          </a:p>
        </p:txBody>
      </p:sp>
    </p:spTree>
    <p:extLst>
      <p:ext uri="{BB962C8B-B14F-4D97-AF65-F5344CB8AC3E}">
        <p14:creationId xmlns:p14="http://schemas.microsoft.com/office/powerpoint/2010/main" val="3317533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Try to convince students they can’t-a good example</a:t>
            </a:r>
            <a:r>
              <a:rPr lang="en-US" baseline="0" dirty="0" smtClean="0"/>
              <a:t> is a pen half in a glass of water appears bent, but we know it isn’t (Your eyes are lying to you)</a:t>
            </a:r>
          </a:p>
          <a:p>
            <a:r>
              <a:rPr lang="en-US" baseline="0" dirty="0" smtClean="0"/>
              <a:t>Or the optical illusion-your eyes are still lying to you.</a:t>
            </a:r>
            <a:endParaRPr lang="en-US" dirty="0"/>
          </a:p>
        </p:txBody>
      </p:sp>
      <p:sp>
        <p:nvSpPr>
          <p:cNvPr id="4" name="Slide Number Placeholder 3"/>
          <p:cNvSpPr>
            <a:spLocks noGrp="1"/>
          </p:cNvSpPr>
          <p:nvPr>
            <p:ph type="sldNum" sz="quarter" idx="10"/>
          </p:nvPr>
        </p:nvSpPr>
        <p:spPr/>
        <p:txBody>
          <a:bodyPr/>
          <a:lstStyle/>
          <a:p>
            <a:fld id="{1217C7BA-A92C-4F56-81E7-2968F3A4A41E}" type="slidenum">
              <a:rPr lang="en-AU" smtClean="0"/>
              <a:t>5</a:t>
            </a:fld>
            <a:endParaRPr lang="en-AU"/>
          </a:p>
        </p:txBody>
      </p:sp>
    </p:spTree>
    <p:extLst>
      <p:ext uri="{BB962C8B-B14F-4D97-AF65-F5344CB8AC3E}">
        <p14:creationId xmlns:p14="http://schemas.microsoft.com/office/powerpoint/2010/main" val="963123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a very simplistic</a:t>
            </a:r>
            <a:r>
              <a:rPr lang="en-AU" baseline="0" dirty="0" smtClean="0"/>
              <a:t> summary of philosophy in history.</a:t>
            </a:r>
            <a:endParaRPr lang="en-AU" dirty="0"/>
          </a:p>
        </p:txBody>
      </p:sp>
      <p:sp>
        <p:nvSpPr>
          <p:cNvPr id="4" name="Slide Number Placeholder 3"/>
          <p:cNvSpPr>
            <a:spLocks noGrp="1"/>
          </p:cNvSpPr>
          <p:nvPr>
            <p:ph type="sldNum" sz="quarter" idx="10"/>
          </p:nvPr>
        </p:nvSpPr>
        <p:spPr/>
        <p:txBody>
          <a:bodyPr/>
          <a:lstStyle/>
          <a:p>
            <a:fld id="{1217C7BA-A92C-4F56-81E7-2968F3A4A41E}" type="slidenum">
              <a:rPr lang="en-AU" smtClean="0"/>
              <a:t>6</a:t>
            </a:fld>
            <a:endParaRPr lang="en-AU"/>
          </a:p>
        </p:txBody>
      </p:sp>
    </p:spTree>
    <p:extLst>
      <p:ext uri="{BB962C8B-B14F-4D97-AF65-F5344CB8AC3E}">
        <p14:creationId xmlns:p14="http://schemas.microsoft.com/office/powerpoint/2010/main" val="2650436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https://www.youtube.com/watch?v=plB51zfAIOQ</a:t>
            </a:r>
            <a:endParaRPr lang="en-AU" dirty="0"/>
          </a:p>
        </p:txBody>
      </p:sp>
      <p:sp>
        <p:nvSpPr>
          <p:cNvPr id="4" name="Slide Number Placeholder 3"/>
          <p:cNvSpPr>
            <a:spLocks noGrp="1"/>
          </p:cNvSpPr>
          <p:nvPr>
            <p:ph type="sldNum" sz="quarter" idx="10"/>
          </p:nvPr>
        </p:nvSpPr>
        <p:spPr/>
        <p:txBody>
          <a:bodyPr/>
          <a:lstStyle/>
          <a:p>
            <a:fld id="{94910726-BD9C-CA4D-A4B5-C38364278351}" type="slidenum">
              <a:rPr lang="en-US" smtClean="0"/>
              <a:t>9</a:t>
            </a:fld>
            <a:endParaRPr lang="en-US"/>
          </a:p>
        </p:txBody>
      </p:sp>
    </p:spTree>
    <p:extLst>
      <p:ext uri="{BB962C8B-B14F-4D97-AF65-F5344CB8AC3E}">
        <p14:creationId xmlns:p14="http://schemas.microsoft.com/office/powerpoint/2010/main" val="22812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4910726-BD9C-CA4D-A4B5-C38364278351}" type="slidenum">
              <a:rPr lang="en-US" smtClean="0"/>
              <a:t>10</a:t>
            </a:fld>
            <a:endParaRPr lang="en-US"/>
          </a:p>
        </p:txBody>
      </p:sp>
    </p:spTree>
    <p:extLst>
      <p:ext uri="{BB962C8B-B14F-4D97-AF65-F5344CB8AC3E}">
        <p14:creationId xmlns:p14="http://schemas.microsoft.com/office/powerpoint/2010/main" val="22812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https://www.youtube.com/watch?v=NZ80SVOHKoo</a:t>
            </a:r>
            <a:endParaRPr lang="en-AU" dirty="0"/>
          </a:p>
        </p:txBody>
      </p:sp>
      <p:sp>
        <p:nvSpPr>
          <p:cNvPr id="4" name="Slide Number Placeholder 3"/>
          <p:cNvSpPr>
            <a:spLocks noGrp="1"/>
          </p:cNvSpPr>
          <p:nvPr>
            <p:ph type="sldNum" sz="quarter" idx="10"/>
          </p:nvPr>
        </p:nvSpPr>
        <p:spPr/>
        <p:txBody>
          <a:bodyPr/>
          <a:lstStyle/>
          <a:p>
            <a:fld id="{94910726-BD9C-CA4D-A4B5-C38364278351}" type="slidenum">
              <a:rPr lang="en-US" smtClean="0"/>
              <a:t>13</a:t>
            </a:fld>
            <a:endParaRPr lang="en-US"/>
          </a:p>
        </p:txBody>
      </p:sp>
    </p:spTree>
    <p:extLst>
      <p:ext uri="{BB962C8B-B14F-4D97-AF65-F5344CB8AC3E}">
        <p14:creationId xmlns:p14="http://schemas.microsoft.com/office/powerpoint/2010/main" val="2957737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https://www.youtube.com/watch?v=vRJUvFG8gbE</a:t>
            </a:r>
            <a:endParaRPr lang="en-AU" dirty="0"/>
          </a:p>
        </p:txBody>
      </p:sp>
      <p:sp>
        <p:nvSpPr>
          <p:cNvPr id="4" name="Slide Number Placeholder 3"/>
          <p:cNvSpPr>
            <a:spLocks noGrp="1"/>
          </p:cNvSpPr>
          <p:nvPr>
            <p:ph type="sldNum" sz="quarter" idx="10"/>
          </p:nvPr>
        </p:nvSpPr>
        <p:spPr/>
        <p:txBody>
          <a:bodyPr/>
          <a:lstStyle/>
          <a:p>
            <a:fld id="{94910726-BD9C-CA4D-A4B5-C38364278351}" type="slidenum">
              <a:rPr lang="en-US" smtClean="0"/>
              <a:t>14</a:t>
            </a:fld>
            <a:endParaRPr lang="en-US"/>
          </a:p>
        </p:txBody>
      </p:sp>
    </p:spTree>
    <p:extLst>
      <p:ext uri="{BB962C8B-B14F-4D97-AF65-F5344CB8AC3E}">
        <p14:creationId xmlns:p14="http://schemas.microsoft.com/office/powerpoint/2010/main" val="12227532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BFECD78-3C8E-49F2-8FAB-59489D168ABB}" type="datetimeFigureOut">
              <a:rPr lang="en-US" smtClean="0"/>
              <a:t>10/11/2016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FB56013-B943-42BA-886F-6F9D4EB85E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FECD78-3C8E-49F2-8FAB-59489D168ABB}" type="datetimeFigureOut">
              <a:rPr lang="en-US" smtClean="0"/>
              <a:t>10/11/2016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56013-B943-42BA-886F-6F9D4EB85E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FECD78-3C8E-49F2-8FAB-59489D168ABB}" type="datetimeFigureOut">
              <a:rPr lang="en-US" smtClean="0"/>
              <a:t>10/11/2016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56013-B943-42BA-886F-6F9D4EB85E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FECD78-3C8E-49F2-8FAB-59489D168ABB}" type="datetimeFigureOut">
              <a:rPr lang="en-US" smtClean="0"/>
              <a:t>10/11/2016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56013-B943-42BA-886F-6F9D4EB85E9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FECD78-3C8E-49F2-8FAB-59489D168ABB}" type="datetimeFigureOut">
              <a:rPr lang="en-US" smtClean="0"/>
              <a:t>10/11/2016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56013-B943-42BA-886F-6F9D4EB85E9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FECD78-3C8E-49F2-8FAB-59489D168ABB}" type="datetimeFigureOut">
              <a:rPr lang="en-US" smtClean="0"/>
              <a:t>10/11/2016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B56013-B943-42BA-886F-6F9D4EB85E9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FECD78-3C8E-49F2-8FAB-59489D168ABB}" type="datetimeFigureOut">
              <a:rPr lang="en-US" smtClean="0"/>
              <a:t>10/11/2016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B56013-B943-42BA-886F-6F9D4EB85E9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BFECD78-3C8E-49F2-8FAB-59489D168ABB}" type="datetimeFigureOut">
              <a:rPr lang="en-US" smtClean="0"/>
              <a:t>10/11/2016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B56013-B943-42BA-886F-6F9D4EB85E9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BFECD78-3C8E-49F2-8FAB-59489D168ABB}" type="datetimeFigureOut">
              <a:rPr lang="en-US" smtClean="0"/>
              <a:t>10/11/2016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FB56013-B943-42BA-886F-6F9D4EB85E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BFECD78-3C8E-49F2-8FAB-59489D168ABB}" type="datetimeFigureOut">
              <a:rPr lang="en-US" smtClean="0"/>
              <a:t>10/11/2016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B56013-B943-42BA-886F-6F9D4EB85E9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BFECD78-3C8E-49F2-8FAB-59489D168ABB}" type="datetimeFigureOut">
              <a:rPr lang="en-US" smtClean="0"/>
              <a:t>10/11/2016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FB56013-B943-42BA-886F-6F9D4EB85E9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FECD78-3C8E-49F2-8FAB-59489D168ABB}" type="datetimeFigureOut">
              <a:rPr lang="en-US" smtClean="0"/>
              <a:t>10/11/2016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B56013-B943-42BA-886F-6F9D4EB85E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cKUmojvHid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owGykVbfgU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NZ80SVOHKo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vRJUvFG8gb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O8zI36YLYz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3boy_tLWeq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DrnZdFFovB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6283"/>
            <a:ext cx="7772400" cy="1470025"/>
          </a:xfrm>
        </p:spPr>
        <p:txBody>
          <a:bodyPr>
            <a:normAutofit fontScale="90000"/>
          </a:bodyPr>
          <a:lstStyle/>
          <a:p>
            <a:r>
              <a:rPr lang="en-US" dirty="0" smtClean="0"/>
              <a:t>Philosophy – Introduction</a:t>
            </a:r>
            <a:br>
              <a:rPr lang="en-US" dirty="0" smtClean="0"/>
            </a:br>
            <a:endParaRPr lang="en-US" dirty="0"/>
          </a:p>
        </p:txBody>
      </p:sp>
      <p:sp>
        <p:nvSpPr>
          <p:cNvPr id="3" name="Subtitle 2"/>
          <p:cNvSpPr>
            <a:spLocks noGrp="1"/>
          </p:cNvSpPr>
          <p:nvPr>
            <p:ph type="subTitle" idx="1"/>
          </p:nvPr>
        </p:nvSpPr>
        <p:spPr/>
        <p:txBody>
          <a:bodyPr/>
          <a:lstStyle/>
          <a:p>
            <a:r>
              <a:rPr lang="en-AU" dirty="0" smtClean="0"/>
              <a:t>Resources: www.logicallyfallacious.com </a:t>
            </a:r>
            <a:endParaRPr lang="en-AU" dirty="0"/>
          </a:p>
        </p:txBody>
      </p:sp>
    </p:spTree>
    <p:extLst>
      <p:ext uri="{BB962C8B-B14F-4D97-AF65-F5344CB8AC3E}">
        <p14:creationId xmlns:p14="http://schemas.microsoft.com/office/powerpoint/2010/main" val="2759628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3199"/>
            <a:ext cx="7772400" cy="797416"/>
          </a:xfrm>
        </p:spPr>
        <p:txBody>
          <a:bodyPr>
            <a:normAutofit fontScale="90000"/>
          </a:bodyPr>
          <a:lstStyle/>
          <a:p>
            <a:r>
              <a:rPr lang="en-AU" dirty="0" smtClean="0"/>
              <a:t>Fallacious Logic?</a:t>
            </a:r>
            <a:endParaRPr lang="en-AU" dirty="0"/>
          </a:p>
        </p:txBody>
      </p:sp>
      <p:sp>
        <p:nvSpPr>
          <p:cNvPr id="3" name="Subtitle 2"/>
          <p:cNvSpPr>
            <a:spLocks noGrp="1"/>
          </p:cNvSpPr>
          <p:nvPr>
            <p:ph type="subTitle" idx="1"/>
          </p:nvPr>
        </p:nvSpPr>
        <p:spPr/>
        <p:txBody>
          <a:bodyPr/>
          <a:lstStyle/>
          <a:p>
            <a:r>
              <a:rPr lang="en-AU" dirty="0" smtClean="0"/>
              <a:t> </a:t>
            </a:r>
            <a:endParaRPr lang="en-AU" dirty="0"/>
          </a:p>
        </p:txBody>
      </p:sp>
      <p:pic>
        <p:nvPicPr>
          <p:cNvPr id="1026" name="Picture 2" descr="https://pbs.twimg.com/media/CEt5u7rWgAE4sm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309" y="1303215"/>
            <a:ext cx="7141901" cy="5356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986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b="1" i="1" dirty="0" smtClean="0"/>
              <a:t>A universal conclusion is made based on a small sample size.</a:t>
            </a:r>
          </a:p>
          <a:p>
            <a:endParaRPr lang="en-AU" dirty="0"/>
          </a:p>
          <a:p>
            <a:r>
              <a:rPr lang="en-AU" dirty="0" smtClean="0"/>
              <a:t>Example 1: I’m from </a:t>
            </a:r>
            <a:r>
              <a:rPr lang="en-AU" dirty="0" smtClean="0">
                <a:hlinkClick r:id="rId2"/>
              </a:rPr>
              <a:t>Michigan</a:t>
            </a:r>
            <a:endParaRPr lang="en-AU" dirty="0" smtClean="0"/>
          </a:p>
          <a:p>
            <a:endParaRPr lang="en-AU" dirty="0" smtClean="0"/>
          </a:p>
          <a:p>
            <a:r>
              <a:rPr lang="en-AU" dirty="0" smtClean="0"/>
              <a:t>Example 2: My father smoked four packs of cigarettes a day since age fourteen and lived until sixty-nine. Therefore smoking can’t be that bad.</a:t>
            </a:r>
            <a:endParaRPr lang="en-AU" dirty="0"/>
          </a:p>
        </p:txBody>
      </p:sp>
      <p:sp>
        <p:nvSpPr>
          <p:cNvPr id="2" name="Title 1"/>
          <p:cNvSpPr>
            <a:spLocks noGrp="1"/>
          </p:cNvSpPr>
          <p:nvPr>
            <p:ph type="title"/>
          </p:nvPr>
        </p:nvSpPr>
        <p:spPr/>
        <p:txBody>
          <a:bodyPr/>
          <a:lstStyle/>
          <a:p>
            <a:r>
              <a:rPr lang="en-AU" dirty="0" smtClean="0"/>
              <a:t>Hasty Generalisation</a:t>
            </a:r>
            <a:endParaRPr lang="en-AU" dirty="0"/>
          </a:p>
        </p:txBody>
      </p:sp>
    </p:spTree>
    <p:extLst>
      <p:ext uri="{BB962C8B-B14F-4D97-AF65-F5344CB8AC3E}">
        <p14:creationId xmlns:p14="http://schemas.microsoft.com/office/powerpoint/2010/main" val="387907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b="1" i="1" dirty="0" smtClean="0"/>
              <a:t>Using an authority as evidence for your argument when the authority is not really an authority on the fact relevant to the argument.</a:t>
            </a:r>
          </a:p>
          <a:p>
            <a:endParaRPr lang="en-AU" dirty="0" smtClean="0"/>
          </a:p>
          <a:p>
            <a:r>
              <a:rPr lang="en-AU" dirty="0" smtClean="0"/>
              <a:t>Example 1: Old </a:t>
            </a:r>
            <a:r>
              <a:rPr lang="en-AU" dirty="0" smtClean="0">
                <a:hlinkClick r:id="rId2"/>
              </a:rPr>
              <a:t>Spice</a:t>
            </a:r>
            <a:r>
              <a:rPr lang="en-AU" dirty="0" smtClean="0"/>
              <a:t> </a:t>
            </a:r>
            <a:endParaRPr lang="en-AU" dirty="0" smtClean="0"/>
          </a:p>
          <a:p>
            <a:endParaRPr lang="en-AU" dirty="0"/>
          </a:p>
          <a:p>
            <a:pPr marL="109728" indent="0">
              <a:buNone/>
            </a:pPr>
            <a:r>
              <a:rPr lang="en-AU" dirty="0" smtClean="0"/>
              <a:t>(Note: You can have good appeals to authority)</a:t>
            </a:r>
            <a:endParaRPr lang="en-AU" dirty="0" smtClean="0"/>
          </a:p>
          <a:p>
            <a:pPr marL="109728" indent="0">
              <a:buNone/>
            </a:pPr>
            <a:endParaRPr lang="en-AU" dirty="0" smtClean="0"/>
          </a:p>
        </p:txBody>
      </p:sp>
      <p:sp>
        <p:nvSpPr>
          <p:cNvPr id="2" name="Title 1"/>
          <p:cNvSpPr>
            <a:spLocks noGrp="1"/>
          </p:cNvSpPr>
          <p:nvPr>
            <p:ph type="title"/>
          </p:nvPr>
        </p:nvSpPr>
        <p:spPr/>
        <p:txBody>
          <a:bodyPr/>
          <a:lstStyle/>
          <a:p>
            <a:r>
              <a:rPr lang="en-AU" dirty="0" smtClean="0"/>
              <a:t>Appeal to Authority</a:t>
            </a:r>
            <a:endParaRPr lang="en-AU" dirty="0"/>
          </a:p>
        </p:txBody>
      </p:sp>
    </p:spTree>
    <p:extLst>
      <p:ext uri="{BB962C8B-B14F-4D97-AF65-F5344CB8AC3E}">
        <p14:creationId xmlns:p14="http://schemas.microsoft.com/office/powerpoint/2010/main" val="317679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AU" b="1" i="1" dirty="0" smtClean="0"/>
              <a:t>When a relatively insignificant event is suggested to lead to a more significant event and so on, until some ultimate, significant event is reached.</a:t>
            </a:r>
          </a:p>
          <a:p>
            <a:endParaRPr lang="en-AU" dirty="0" smtClean="0"/>
          </a:p>
          <a:p>
            <a:r>
              <a:rPr lang="en-AU" dirty="0" smtClean="0"/>
              <a:t>Example 1: “Get Rid of </a:t>
            </a:r>
            <a:r>
              <a:rPr lang="en-AU" dirty="0" smtClean="0">
                <a:hlinkClick r:id="rId3"/>
              </a:rPr>
              <a:t>Cable</a:t>
            </a:r>
            <a:r>
              <a:rPr lang="en-AU" dirty="0" smtClean="0"/>
              <a:t>”</a:t>
            </a:r>
          </a:p>
          <a:p>
            <a:endParaRPr lang="en-AU" dirty="0" smtClean="0"/>
          </a:p>
          <a:p>
            <a:r>
              <a:rPr lang="en-AU" dirty="0" smtClean="0"/>
              <a:t>Example 2: We cannot unlock our child from the closet because if we do, they will want to roam the house. If we let them roam the house, they will want to roam the neighbourhood. If they roam the neighbourhood, they will get picked up by a stranger who will sell them as a slave in some other country.</a:t>
            </a:r>
            <a:endParaRPr lang="en-AU" dirty="0"/>
          </a:p>
        </p:txBody>
      </p:sp>
      <p:sp>
        <p:nvSpPr>
          <p:cNvPr id="2" name="Title 1"/>
          <p:cNvSpPr>
            <a:spLocks noGrp="1"/>
          </p:cNvSpPr>
          <p:nvPr>
            <p:ph type="title"/>
          </p:nvPr>
        </p:nvSpPr>
        <p:spPr/>
        <p:txBody>
          <a:bodyPr/>
          <a:lstStyle/>
          <a:p>
            <a:r>
              <a:rPr lang="en-AU" dirty="0" smtClean="0"/>
              <a:t>Slippery Slope</a:t>
            </a:r>
            <a:endParaRPr lang="en-AU" dirty="0"/>
          </a:p>
        </p:txBody>
      </p:sp>
    </p:spTree>
    <p:extLst>
      <p:ext uri="{BB962C8B-B14F-4D97-AF65-F5344CB8AC3E}">
        <p14:creationId xmlns:p14="http://schemas.microsoft.com/office/powerpoint/2010/main" val="403082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829825"/>
          </a:xfrm>
        </p:spPr>
        <p:txBody>
          <a:bodyPr>
            <a:normAutofit/>
          </a:bodyPr>
          <a:lstStyle/>
          <a:p>
            <a:r>
              <a:rPr lang="en-AU" b="1" i="1" dirty="0" smtClean="0"/>
              <a:t>Ascribing a cause where none exists in situations where natural fluctuations exist while failing to account for these natural fluctuations.</a:t>
            </a:r>
          </a:p>
          <a:p>
            <a:endParaRPr lang="en-AU" dirty="0" smtClean="0"/>
          </a:p>
          <a:p>
            <a:r>
              <a:rPr lang="en-AU" dirty="0" smtClean="0"/>
              <a:t>Scenario 1: Big Bang </a:t>
            </a:r>
            <a:r>
              <a:rPr lang="en-AU" dirty="0" smtClean="0">
                <a:hlinkClick r:id="rId3"/>
              </a:rPr>
              <a:t>Theory </a:t>
            </a:r>
            <a:endParaRPr lang="en-AU" dirty="0" smtClean="0"/>
          </a:p>
          <a:p>
            <a:endParaRPr lang="en-AU" dirty="0"/>
          </a:p>
          <a:p>
            <a:r>
              <a:rPr lang="en-AU" dirty="0" smtClean="0"/>
              <a:t>Scenario 2: </a:t>
            </a:r>
            <a:r>
              <a:rPr lang="en-AU" i="1" dirty="0" smtClean="0"/>
              <a:t>I prayed that my team would win the game. My team won the game. Therefore, prayer works!</a:t>
            </a:r>
            <a:endParaRPr lang="en-AU" i="1" dirty="0"/>
          </a:p>
        </p:txBody>
      </p:sp>
      <p:sp>
        <p:nvSpPr>
          <p:cNvPr id="2" name="Title 1"/>
          <p:cNvSpPr>
            <a:spLocks noGrp="1"/>
          </p:cNvSpPr>
          <p:nvPr>
            <p:ph type="title"/>
          </p:nvPr>
        </p:nvSpPr>
        <p:spPr/>
        <p:txBody>
          <a:bodyPr>
            <a:normAutofit fontScale="90000"/>
          </a:bodyPr>
          <a:lstStyle/>
          <a:p>
            <a:r>
              <a:rPr lang="en-AU" dirty="0" smtClean="0"/>
              <a:t>False Cause (Post hoc ergo propter hoc)</a:t>
            </a:r>
            <a:endParaRPr lang="en-AU" dirty="0"/>
          </a:p>
        </p:txBody>
      </p:sp>
    </p:spTree>
    <p:extLst>
      <p:ext uri="{BB962C8B-B14F-4D97-AF65-F5344CB8AC3E}">
        <p14:creationId xmlns:p14="http://schemas.microsoft.com/office/powerpoint/2010/main" val="426014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b="1" i="1" dirty="0" smtClean="0"/>
              <a:t>When only two choices are presented yet more choices exist. Often characterised by the words “either this or that”</a:t>
            </a:r>
          </a:p>
          <a:p>
            <a:endParaRPr lang="en-AU" dirty="0"/>
          </a:p>
          <a:p>
            <a:r>
              <a:rPr lang="en-AU" dirty="0" smtClean="0"/>
              <a:t>Scenario 1: Food </a:t>
            </a:r>
            <a:r>
              <a:rPr lang="en-AU" dirty="0" smtClean="0">
                <a:hlinkClick r:id="rId2"/>
              </a:rPr>
              <a:t>Fallacy </a:t>
            </a:r>
            <a:endParaRPr lang="en-AU" dirty="0"/>
          </a:p>
          <a:p>
            <a:pPr marL="457200" lvl="1" indent="0">
              <a:buNone/>
            </a:pPr>
            <a:r>
              <a:rPr lang="en-AU" dirty="0" smtClean="0"/>
              <a:t>Either feed me pancakes or I will starve.</a:t>
            </a:r>
            <a:endParaRPr lang="en-AU" dirty="0"/>
          </a:p>
        </p:txBody>
      </p:sp>
      <p:sp>
        <p:nvSpPr>
          <p:cNvPr id="2" name="Title 1"/>
          <p:cNvSpPr>
            <a:spLocks noGrp="1"/>
          </p:cNvSpPr>
          <p:nvPr>
            <p:ph type="title"/>
          </p:nvPr>
        </p:nvSpPr>
        <p:spPr/>
        <p:txBody>
          <a:bodyPr/>
          <a:lstStyle/>
          <a:p>
            <a:r>
              <a:rPr lang="en-AU" dirty="0" smtClean="0"/>
              <a:t>False Dilemma</a:t>
            </a:r>
            <a:endParaRPr lang="en-AU" dirty="0"/>
          </a:p>
        </p:txBody>
      </p:sp>
    </p:spTree>
    <p:extLst>
      <p:ext uri="{BB962C8B-B14F-4D97-AF65-F5344CB8AC3E}">
        <p14:creationId xmlns:p14="http://schemas.microsoft.com/office/powerpoint/2010/main" val="284979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b="1" i="1" dirty="0" smtClean="0"/>
              <a:t>A type of reasoning where the proposition is supported by the premise, which is supported by the proposition.</a:t>
            </a:r>
          </a:p>
          <a:p>
            <a:endParaRPr lang="en-AU" dirty="0"/>
          </a:p>
          <a:p>
            <a:r>
              <a:rPr lang="en-AU" dirty="0" smtClean="0"/>
              <a:t>Scenario 1: </a:t>
            </a:r>
            <a:r>
              <a:rPr lang="en-AU" dirty="0" err="1" smtClean="0">
                <a:hlinkClick r:id="rId3"/>
              </a:rPr>
              <a:t>Brawndo</a:t>
            </a:r>
            <a:r>
              <a:rPr lang="en-AU" dirty="0" smtClean="0"/>
              <a:t> </a:t>
            </a:r>
            <a:r>
              <a:rPr lang="en-AU" sz="1200" dirty="0" smtClean="0"/>
              <a:t>(stop at 1:10)</a:t>
            </a:r>
          </a:p>
          <a:p>
            <a:endParaRPr lang="en-AU" sz="1200" dirty="0" smtClean="0"/>
          </a:p>
          <a:p>
            <a:pPr marL="457200" lvl="1" indent="0">
              <a:buNone/>
            </a:pPr>
            <a:r>
              <a:rPr lang="en-AU" b="1" dirty="0" smtClean="0"/>
              <a:t>Question: </a:t>
            </a:r>
            <a:r>
              <a:rPr lang="en-AU" dirty="0" smtClean="0"/>
              <a:t>What are electrolytes? </a:t>
            </a:r>
          </a:p>
          <a:p>
            <a:pPr marL="457200" lvl="1" indent="0">
              <a:buNone/>
            </a:pPr>
            <a:r>
              <a:rPr lang="en-AU" b="1" dirty="0" smtClean="0"/>
              <a:t>Answer: </a:t>
            </a:r>
            <a:r>
              <a:rPr lang="en-AU" dirty="0" smtClean="0"/>
              <a:t>They are used to make Brawndo!</a:t>
            </a:r>
          </a:p>
          <a:p>
            <a:pPr marL="457200" lvl="1" indent="0">
              <a:buNone/>
            </a:pPr>
            <a:r>
              <a:rPr lang="en-AU" b="1" dirty="0" smtClean="0"/>
              <a:t>Question: </a:t>
            </a:r>
            <a:r>
              <a:rPr lang="en-AU" dirty="0" smtClean="0"/>
              <a:t>Why do they use them to make Brawndo?</a:t>
            </a:r>
          </a:p>
          <a:p>
            <a:pPr marL="457200" lvl="1" indent="0">
              <a:buNone/>
            </a:pPr>
            <a:r>
              <a:rPr lang="en-AU" b="1" dirty="0" smtClean="0"/>
              <a:t>Answer: </a:t>
            </a:r>
            <a:r>
              <a:rPr lang="en-AU" dirty="0" smtClean="0"/>
              <a:t>Because Brawndo has electrolytes!</a:t>
            </a:r>
            <a:endParaRPr lang="en-AU" dirty="0"/>
          </a:p>
        </p:txBody>
      </p:sp>
      <p:sp>
        <p:nvSpPr>
          <p:cNvPr id="2" name="Title 1"/>
          <p:cNvSpPr>
            <a:spLocks noGrp="1"/>
          </p:cNvSpPr>
          <p:nvPr>
            <p:ph type="title"/>
          </p:nvPr>
        </p:nvSpPr>
        <p:spPr/>
        <p:txBody>
          <a:bodyPr/>
          <a:lstStyle/>
          <a:p>
            <a:r>
              <a:rPr lang="en-AU" dirty="0" smtClean="0"/>
              <a:t>Circular Reasoning</a:t>
            </a:r>
            <a:endParaRPr lang="en-AU" dirty="0"/>
          </a:p>
        </p:txBody>
      </p:sp>
    </p:spTree>
    <p:extLst>
      <p:ext uri="{BB962C8B-B14F-4D97-AF65-F5344CB8AC3E}">
        <p14:creationId xmlns:p14="http://schemas.microsoft.com/office/powerpoint/2010/main" val="55842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b="1" i="1" dirty="0" smtClean="0"/>
              <a:t>Substituting a person’s actual position or argument with a distorted or exaggerated version of the argument.</a:t>
            </a:r>
          </a:p>
          <a:p>
            <a:endParaRPr lang="en-AU" dirty="0"/>
          </a:p>
          <a:p>
            <a:r>
              <a:rPr lang="en-AU" dirty="0" smtClean="0"/>
              <a:t>Scenario 1: Thankyou for </a:t>
            </a:r>
            <a:r>
              <a:rPr lang="en-AU" dirty="0" smtClean="0">
                <a:hlinkClick r:id="rId2"/>
              </a:rPr>
              <a:t>Smoking</a:t>
            </a:r>
            <a:endParaRPr lang="en-AU" dirty="0" smtClean="0"/>
          </a:p>
          <a:p>
            <a:endParaRPr lang="en-AU" dirty="0" smtClean="0"/>
          </a:p>
          <a:p>
            <a:pPr marL="457200" lvl="1" indent="0">
              <a:buNone/>
            </a:pPr>
            <a:r>
              <a:rPr lang="en-AU" i="1" dirty="0" smtClean="0"/>
              <a:t>So you like chocolate and you think it’s the best.</a:t>
            </a:r>
          </a:p>
          <a:p>
            <a:pPr marL="457200" lvl="1" indent="0">
              <a:buNone/>
            </a:pPr>
            <a:r>
              <a:rPr lang="en-AU" b="1" dirty="0" smtClean="0"/>
              <a:t>Yes I do, I would only order chocolate.</a:t>
            </a:r>
          </a:p>
          <a:p>
            <a:pPr marL="457200" lvl="1" indent="0">
              <a:buNone/>
            </a:pPr>
            <a:r>
              <a:rPr lang="en-AU" i="1" dirty="0" smtClean="0"/>
              <a:t>Well, I need more than chocolate and I need more than vanilla. I need the freedom to choose. I call that liberty.</a:t>
            </a:r>
            <a:endParaRPr lang="en-AU" i="1" dirty="0"/>
          </a:p>
        </p:txBody>
      </p:sp>
      <p:sp>
        <p:nvSpPr>
          <p:cNvPr id="2" name="Title 1"/>
          <p:cNvSpPr>
            <a:spLocks noGrp="1"/>
          </p:cNvSpPr>
          <p:nvPr>
            <p:ph type="title"/>
          </p:nvPr>
        </p:nvSpPr>
        <p:spPr/>
        <p:txBody>
          <a:bodyPr/>
          <a:lstStyle/>
          <a:p>
            <a:r>
              <a:rPr lang="en-AU" dirty="0" smtClean="0"/>
              <a:t>Strawman Fallacy</a:t>
            </a:r>
            <a:endParaRPr lang="en-AU" dirty="0"/>
          </a:p>
        </p:txBody>
      </p:sp>
    </p:spTree>
    <p:extLst>
      <p:ext uri="{BB962C8B-B14F-4D97-AF65-F5344CB8AC3E}">
        <p14:creationId xmlns:p14="http://schemas.microsoft.com/office/powerpoint/2010/main" val="171834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3694"/>
            <a:ext cx="8229600" cy="5342965"/>
          </a:xfrm>
        </p:spPr>
        <p:txBody>
          <a:bodyPr>
            <a:normAutofit/>
          </a:bodyPr>
          <a:lstStyle/>
          <a:p>
            <a:r>
              <a:rPr lang="en-AU" dirty="0" smtClean="0"/>
              <a:t>An understanding of philosophy can prevent us from being mislead.</a:t>
            </a:r>
          </a:p>
          <a:p>
            <a:endParaRPr lang="en-AU" dirty="0" smtClean="0"/>
          </a:p>
          <a:p>
            <a:r>
              <a:rPr lang="en-AU" dirty="0" smtClean="0"/>
              <a:t>It requires you to challenge and critically assess your beliefs, and the beliefs of others.</a:t>
            </a:r>
          </a:p>
          <a:p>
            <a:endParaRPr lang="en-AU" dirty="0" smtClean="0"/>
          </a:p>
          <a:p>
            <a:r>
              <a:rPr lang="en-AU" dirty="0" smtClean="0"/>
              <a:t>While your beliefs might be true, it is possible that the evidence that supports it is false.</a:t>
            </a:r>
          </a:p>
          <a:p>
            <a:endParaRPr lang="en-AU" dirty="0"/>
          </a:p>
        </p:txBody>
      </p:sp>
      <p:sp>
        <p:nvSpPr>
          <p:cNvPr id="2" name="Title 1"/>
          <p:cNvSpPr>
            <a:spLocks noGrp="1"/>
          </p:cNvSpPr>
          <p:nvPr>
            <p:ph type="title"/>
          </p:nvPr>
        </p:nvSpPr>
        <p:spPr>
          <a:xfrm>
            <a:off x="457200" y="274638"/>
            <a:ext cx="8229600" cy="819056"/>
          </a:xfrm>
        </p:spPr>
        <p:txBody>
          <a:bodyPr/>
          <a:lstStyle/>
          <a:p>
            <a:r>
              <a:rPr lang="en-AU" dirty="0" smtClean="0"/>
              <a:t>Key Points</a:t>
            </a:r>
            <a:endParaRPr lang="en-AU" dirty="0"/>
          </a:p>
        </p:txBody>
      </p:sp>
    </p:spTree>
    <p:extLst>
      <p:ext uri="{BB962C8B-B14F-4D97-AF65-F5344CB8AC3E}">
        <p14:creationId xmlns:p14="http://schemas.microsoft.com/office/powerpoint/2010/main" val="292401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752601"/>
            <a:ext cx="8839200" cy="1829761"/>
          </a:xfrm>
        </p:spPr>
        <p:txBody>
          <a:bodyPr/>
          <a:lstStyle/>
          <a:p>
            <a:r>
              <a:rPr lang="en-AU" dirty="0" err="1" smtClean="0"/>
              <a:t>Kahoot</a:t>
            </a:r>
            <a:r>
              <a:rPr lang="en-AU" dirty="0" smtClean="0"/>
              <a:t> Quiz: Logical Fallacies</a:t>
            </a:r>
            <a:endParaRPr lang="en-AU" dirty="0"/>
          </a:p>
        </p:txBody>
      </p:sp>
      <p:sp>
        <p:nvSpPr>
          <p:cNvPr id="3" name="Subtitle 2"/>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1516086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Why is truth important?</a:t>
            </a:r>
            <a:endParaRPr lang="en-AU" dirty="0"/>
          </a:p>
        </p:txBody>
      </p:sp>
      <p:sp>
        <p:nvSpPr>
          <p:cNvPr id="3" name="Content Placeholder 2"/>
          <p:cNvSpPr>
            <a:spLocks noGrp="1"/>
          </p:cNvSpPr>
          <p:nvPr>
            <p:ph idx="1"/>
          </p:nvPr>
        </p:nvSpPr>
        <p:spPr>
          <a:xfrm>
            <a:off x="161779" y="1414121"/>
            <a:ext cx="5957668" cy="4997152"/>
          </a:xfrm>
        </p:spPr>
        <p:txBody>
          <a:bodyPr/>
          <a:lstStyle/>
          <a:p>
            <a:pPr marL="0" indent="0" algn="ctr">
              <a:buNone/>
            </a:pPr>
            <a:r>
              <a:rPr lang="en-AU" dirty="0" smtClean="0"/>
              <a:t>Because ideas have consequences- propositional truth is more lasting than physical actions</a:t>
            </a:r>
          </a:p>
          <a:p>
            <a:pPr marL="0" indent="0" algn="ctr">
              <a:buNone/>
            </a:pPr>
            <a:endParaRPr lang="en-AU" dirty="0"/>
          </a:p>
          <a:p>
            <a:pPr marL="0" indent="0" algn="ctr">
              <a:buNone/>
            </a:pPr>
            <a:r>
              <a:rPr lang="en-AU" dirty="0" smtClean="0"/>
              <a:t>Because if you are a Christian or non-Christian, you will encounter people who argue about truth</a:t>
            </a:r>
          </a:p>
          <a:p>
            <a:pPr marL="0" indent="0" algn="ctr">
              <a:buNone/>
            </a:pPr>
            <a:endParaRPr lang="en-AU" dirty="0"/>
          </a:p>
          <a:p>
            <a:pPr marL="0" indent="0" algn="ctr">
              <a:buNone/>
            </a:pPr>
            <a:r>
              <a:rPr lang="en-AU" dirty="0" smtClean="0"/>
              <a:t>(If you find philosophy boring, sorry)</a:t>
            </a:r>
            <a:endParaRPr lang="en-AU" dirty="0"/>
          </a:p>
        </p:txBody>
      </p:sp>
      <p:sp>
        <p:nvSpPr>
          <p:cNvPr id="4" name="Rectangle 3"/>
          <p:cNvSpPr/>
          <p:nvPr/>
        </p:nvSpPr>
        <p:spPr>
          <a:xfrm>
            <a:off x="6625883" y="1414121"/>
            <a:ext cx="2060917" cy="696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Socrates</a:t>
            </a:r>
            <a:endParaRPr lang="en-AU" dirty="0"/>
          </a:p>
        </p:txBody>
      </p:sp>
      <p:sp>
        <p:nvSpPr>
          <p:cNvPr id="5" name="Rectangle 4"/>
          <p:cNvSpPr/>
          <p:nvPr/>
        </p:nvSpPr>
        <p:spPr>
          <a:xfrm>
            <a:off x="6625883" y="2635665"/>
            <a:ext cx="2060917" cy="696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Plato</a:t>
            </a:r>
            <a:endParaRPr lang="en-AU" dirty="0"/>
          </a:p>
        </p:txBody>
      </p:sp>
      <p:sp>
        <p:nvSpPr>
          <p:cNvPr id="6" name="Rectangle 5"/>
          <p:cNvSpPr/>
          <p:nvPr/>
        </p:nvSpPr>
        <p:spPr>
          <a:xfrm>
            <a:off x="6625883" y="3817352"/>
            <a:ext cx="2060917" cy="696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Aristotle</a:t>
            </a:r>
            <a:endParaRPr lang="en-AU" dirty="0"/>
          </a:p>
        </p:txBody>
      </p:sp>
      <p:sp>
        <p:nvSpPr>
          <p:cNvPr id="7" name="Rectangle 6"/>
          <p:cNvSpPr/>
          <p:nvPr/>
        </p:nvSpPr>
        <p:spPr>
          <a:xfrm>
            <a:off x="6625883" y="4928699"/>
            <a:ext cx="2060917" cy="696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Alexander the Great</a:t>
            </a:r>
            <a:endParaRPr lang="en-AU" dirty="0"/>
          </a:p>
        </p:txBody>
      </p:sp>
      <p:cxnSp>
        <p:nvCxnSpPr>
          <p:cNvPr id="9" name="Straight Arrow Connector 8"/>
          <p:cNvCxnSpPr>
            <a:stCxn id="4" idx="2"/>
            <a:endCxn id="5" idx="0"/>
          </p:cNvCxnSpPr>
          <p:nvPr/>
        </p:nvCxnSpPr>
        <p:spPr>
          <a:xfrm>
            <a:off x="7656342" y="2110154"/>
            <a:ext cx="0" cy="52551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0" name="Straight Arrow Connector 9"/>
          <p:cNvCxnSpPr>
            <a:stCxn id="5" idx="2"/>
            <a:endCxn id="6" idx="0"/>
          </p:cNvCxnSpPr>
          <p:nvPr/>
        </p:nvCxnSpPr>
        <p:spPr>
          <a:xfrm>
            <a:off x="7656342" y="3331698"/>
            <a:ext cx="0" cy="48565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3" name="Straight Arrow Connector 12"/>
          <p:cNvCxnSpPr>
            <a:stCxn id="6" idx="2"/>
            <a:endCxn id="7" idx="0"/>
          </p:cNvCxnSpPr>
          <p:nvPr/>
        </p:nvCxnSpPr>
        <p:spPr>
          <a:xfrm>
            <a:off x="7656342" y="4513385"/>
            <a:ext cx="0" cy="41531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50944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4"/>
            <a:ext cx="8229600" cy="2908920"/>
          </a:xfrm>
        </p:spPr>
        <p:txBody>
          <a:bodyPr/>
          <a:lstStyle/>
          <a:p>
            <a:pPr marL="0" indent="0" algn="ctr">
              <a:buNone/>
            </a:pPr>
            <a:r>
              <a:rPr lang="en-AU" dirty="0" smtClean="0"/>
              <a:t>Philosophers throughout the centuries have been concerned with one main question:</a:t>
            </a:r>
          </a:p>
          <a:p>
            <a:pPr marL="0" indent="0" algn="ctr">
              <a:buNone/>
            </a:pPr>
            <a:endParaRPr lang="en-AU" dirty="0" smtClean="0"/>
          </a:p>
          <a:p>
            <a:pPr marL="0" indent="0" algn="ctr">
              <a:buNone/>
            </a:pPr>
            <a:r>
              <a:rPr lang="en-AU" b="1" dirty="0" smtClean="0"/>
              <a:t>What is true/real and how can we know?</a:t>
            </a:r>
            <a:endParaRPr lang="en-AU" b="1" dirty="0"/>
          </a:p>
        </p:txBody>
      </p:sp>
    </p:spTree>
    <p:extLst>
      <p:ext uri="{BB962C8B-B14F-4D97-AF65-F5344CB8AC3E}">
        <p14:creationId xmlns:p14="http://schemas.microsoft.com/office/powerpoint/2010/main" val="3669280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36912"/>
            <a:ext cx="8229600" cy="1324744"/>
          </a:xfrm>
        </p:spPr>
        <p:txBody>
          <a:bodyPr>
            <a:normAutofit lnSpcReduction="10000"/>
          </a:bodyPr>
          <a:lstStyle/>
          <a:p>
            <a:pPr marL="0" indent="0" algn="ctr">
              <a:buNone/>
            </a:pPr>
            <a:r>
              <a:rPr lang="en-AU" dirty="0" smtClean="0"/>
              <a:t>What is something you are certain is true? </a:t>
            </a:r>
          </a:p>
          <a:p>
            <a:pPr marL="0" indent="0" algn="ctr">
              <a:buNone/>
            </a:pPr>
            <a:endParaRPr lang="en-AU" dirty="0">
              <a:solidFill>
                <a:srgbClr val="FF0000"/>
              </a:solidFill>
            </a:endParaRPr>
          </a:p>
          <a:p>
            <a:pPr marL="0" indent="0" algn="ctr">
              <a:buNone/>
            </a:pPr>
            <a:r>
              <a:rPr lang="en-AU" dirty="0" smtClean="0">
                <a:solidFill>
                  <a:srgbClr val="FF0000"/>
                </a:solidFill>
              </a:rPr>
              <a:t>How</a:t>
            </a:r>
            <a:r>
              <a:rPr lang="en-AU" dirty="0" smtClean="0"/>
              <a:t> do you know it is true?</a:t>
            </a:r>
            <a:endParaRPr lang="en-AU" dirty="0"/>
          </a:p>
        </p:txBody>
      </p:sp>
    </p:spTree>
    <p:extLst>
      <p:ext uri="{BB962C8B-B14F-4D97-AF65-F5344CB8AC3E}">
        <p14:creationId xmlns:p14="http://schemas.microsoft.com/office/powerpoint/2010/main" val="2776764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you trust your senses?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597" y="1198886"/>
            <a:ext cx="9619185" cy="565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4461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pursuit of truth</a:t>
            </a:r>
            <a:endParaRPr lang="en-AU" dirty="0"/>
          </a:p>
        </p:txBody>
      </p:sp>
      <p:sp>
        <p:nvSpPr>
          <p:cNvPr id="3" name="Content Placeholder 2"/>
          <p:cNvSpPr>
            <a:spLocks noGrp="1"/>
          </p:cNvSpPr>
          <p:nvPr>
            <p:ph idx="1"/>
          </p:nvPr>
        </p:nvSpPr>
        <p:spPr/>
        <p:txBody>
          <a:bodyPr/>
          <a:lstStyle/>
          <a:p>
            <a:pPr marL="0" indent="0">
              <a:buNone/>
            </a:pPr>
            <a:r>
              <a:rPr lang="en-AU" dirty="0" smtClean="0"/>
              <a:t>Throughout the last 3000 years, the pursuit of truth has taken different forms:</a:t>
            </a:r>
          </a:p>
          <a:p>
            <a:pPr marL="0" indent="0">
              <a:buNone/>
            </a:pPr>
            <a:endParaRPr lang="en-AU" dirty="0" smtClean="0"/>
          </a:p>
        </p:txBody>
      </p:sp>
      <p:graphicFrame>
        <p:nvGraphicFramePr>
          <p:cNvPr id="4" name="Diagram 3"/>
          <p:cNvGraphicFramePr/>
          <p:nvPr>
            <p:extLst>
              <p:ext uri="{D42A27DB-BD31-4B8C-83A1-F6EECF244321}">
                <p14:modId xmlns:p14="http://schemas.microsoft.com/office/powerpoint/2010/main" val="3619829809"/>
              </p:ext>
            </p:extLst>
          </p:nvPr>
        </p:nvGraphicFramePr>
        <p:xfrm>
          <a:off x="1605567" y="2623711"/>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7373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58924"/>
            <a:ext cx="8229600" cy="1143000"/>
          </a:xfrm>
        </p:spPr>
        <p:txBody>
          <a:bodyPr/>
          <a:lstStyle/>
          <a:p>
            <a:r>
              <a:rPr lang="en-AU" dirty="0" smtClean="0"/>
              <a:t>What is Philosophy?</a:t>
            </a:r>
            <a:endParaRPr lang="en-AU" dirty="0"/>
          </a:p>
        </p:txBody>
      </p:sp>
    </p:spTree>
    <p:extLst>
      <p:ext uri="{BB962C8B-B14F-4D97-AF65-F5344CB8AC3E}">
        <p14:creationId xmlns:p14="http://schemas.microsoft.com/office/powerpoint/2010/main" val="115513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the </a:t>
            </a:r>
            <a:r>
              <a:rPr lang="en-AU" dirty="0"/>
              <a:t>study of </a:t>
            </a:r>
            <a:r>
              <a:rPr lang="en-AU" dirty="0" smtClean="0"/>
              <a:t>ideas/set of ideas about </a:t>
            </a:r>
            <a:r>
              <a:rPr lang="en-AU" dirty="0"/>
              <a:t>knowledge, truth, the nature and meaning of life, etc</a:t>
            </a:r>
            <a:r>
              <a:rPr lang="en-AU" dirty="0" smtClean="0"/>
              <a:t>.</a:t>
            </a:r>
          </a:p>
          <a:p>
            <a:endParaRPr lang="en-AU" dirty="0"/>
          </a:p>
          <a:p>
            <a:pPr marL="0" indent="0">
              <a:buNone/>
            </a:pPr>
            <a:endParaRPr lang="en-AU" dirty="0"/>
          </a:p>
        </p:txBody>
      </p:sp>
      <p:sp>
        <p:nvSpPr>
          <p:cNvPr id="2" name="Title 1"/>
          <p:cNvSpPr>
            <a:spLocks noGrp="1"/>
          </p:cNvSpPr>
          <p:nvPr>
            <p:ph type="title"/>
          </p:nvPr>
        </p:nvSpPr>
        <p:spPr/>
        <p:txBody>
          <a:bodyPr/>
          <a:lstStyle/>
          <a:p>
            <a:r>
              <a:rPr lang="en-AU" dirty="0" smtClean="0"/>
              <a:t>What </a:t>
            </a:r>
            <a:r>
              <a:rPr lang="en-AU" smtClean="0"/>
              <a:t>is Philosophy</a:t>
            </a:r>
            <a:endParaRPr lang="en-AU"/>
          </a:p>
        </p:txBody>
      </p:sp>
      <p:graphicFrame>
        <p:nvGraphicFramePr>
          <p:cNvPr id="4" name="Table 3"/>
          <p:cNvGraphicFramePr>
            <a:graphicFrameLocks noGrp="1"/>
          </p:cNvGraphicFramePr>
          <p:nvPr>
            <p:extLst>
              <p:ext uri="{D42A27DB-BD31-4B8C-83A1-F6EECF244321}">
                <p14:modId xmlns:p14="http://schemas.microsoft.com/office/powerpoint/2010/main" val="2609461075"/>
              </p:ext>
            </p:extLst>
          </p:nvPr>
        </p:nvGraphicFramePr>
        <p:xfrm>
          <a:off x="265043" y="2902227"/>
          <a:ext cx="8706678" cy="3366106"/>
        </p:xfrm>
        <a:graphic>
          <a:graphicData uri="http://schemas.openxmlformats.org/drawingml/2006/table">
            <a:tbl>
              <a:tblPr firstRow="1" bandRow="1">
                <a:tableStyleId>{5C22544A-7EE6-4342-B048-85BDC9FD1C3A}</a:tableStyleId>
              </a:tblPr>
              <a:tblGrid>
                <a:gridCol w="2902226"/>
                <a:gridCol w="2070556"/>
                <a:gridCol w="3733896"/>
              </a:tblGrid>
              <a:tr h="444639">
                <a:tc gridSpan="3">
                  <a:txBody>
                    <a:bodyPr/>
                    <a:lstStyle/>
                    <a:p>
                      <a:pPr algn="ctr"/>
                      <a:r>
                        <a:rPr lang="en-AU" dirty="0" smtClean="0"/>
                        <a:t>Structure of a philosophical argument</a:t>
                      </a:r>
                      <a:endParaRPr lang="en-AU" dirty="0"/>
                    </a:p>
                  </a:txBody>
                  <a:tcPr anchor="ctr"/>
                </a:tc>
                <a:tc hMerge="1">
                  <a:txBody>
                    <a:bodyPr/>
                    <a:lstStyle/>
                    <a:p>
                      <a:endParaRPr lang="en-AU" dirty="0"/>
                    </a:p>
                  </a:txBody>
                  <a:tcPr/>
                </a:tc>
                <a:tc hMerge="1">
                  <a:txBody>
                    <a:bodyPr/>
                    <a:lstStyle/>
                    <a:p>
                      <a:endParaRPr lang="en-AU" dirty="0"/>
                    </a:p>
                  </a:txBody>
                  <a:tcPr/>
                </a:tc>
              </a:tr>
              <a:tr h="914416">
                <a:tc>
                  <a:txBody>
                    <a:bodyPr/>
                    <a:lstStyle/>
                    <a:p>
                      <a:pPr algn="ctr"/>
                      <a:r>
                        <a:rPr lang="en-AU" dirty="0" smtClean="0">
                          <a:solidFill>
                            <a:srgbClr val="FF0000"/>
                          </a:solidFill>
                        </a:rPr>
                        <a:t>Proposition</a:t>
                      </a:r>
                      <a:endParaRPr lang="en-AU" dirty="0">
                        <a:solidFill>
                          <a:srgbClr val="FF0000"/>
                        </a:solidFill>
                      </a:endParaRPr>
                    </a:p>
                  </a:txBody>
                  <a:tcPr anchor="ctr"/>
                </a:tc>
                <a:tc>
                  <a:txBody>
                    <a:bodyPr/>
                    <a:lstStyle/>
                    <a:p>
                      <a:pPr algn="ctr"/>
                      <a:r>
                        <a:rPr lang="en-AU" dirty="0" smtClean="0"/>
                        <a:t>You make a declarative</a:t>
                      </a:r>
                      <a:r>
                        <a:rPr lang="en-AU" baseline="0" dirty="0" smtClean="0"/>
                        <a:t> statement</a:t>
                      </a:r>
                      <a:endParaRPr lang="en-AU" dirty="0"/>
                    </a:p>
                  </a:txBody>
                  <a:tcPr anchor="ctr"/>
                </a:tc>
                <a:tc>
                  <a:txBody>
                    <a:bodyPr/>
                    <a:lstStyle/>
                    <a:p>
                      <a:pPr algn="ctr"/>
                      <a:r>
                        <a:rPr lang="en-AU" dirty="0" smtClean="0"/>
                        <a:t>Mr Schepemaker</a:t>
                      </a:r>
                      <a:r>
                        <a:rPr lang="en-AU" baseline="0" dirty="0" smtClean="0"/>
                        <a:t> is a mortal.</a:t>
                      </a:r>
                      <a:endParaRPr lang="en-AU" dirty="0"/>
                    </a:p>
                  </a:txBody>
                  <a:tcPr anchor="ctr"/>
                </a:tc>
              </a:tr>
              <a:tr h="778118">
                <a:tc>
                  <a:txBody>
                    <a:bodyPr/>
                    <a:lstStyle/>
                    <a:p>
                      <a:pPr algn="ctr"/>
                      <a:r>
                        <a:rPr lang="en-AU" dirty="0" smtClean="0">
                          <a:solidFill>
                            <a:srgbClr val="FF0000"/>
                          </a:solidFill>
                        </a:rPr>
                        <a:t>Premise 1</a:t>
                      </a:r>
                      <a:endParaRPr lang="en-AU" dirty="0">
                        <a:solidFill>
                          <a:srgbClr val="FF0000"/>
                        </a:solidFill>
                      </a:endParaRPr>
                    </a:p>
                  </a:txBody>
                  <a:tcPr anchor="ctr"/>
                </a:tc>
                <a:tc>
                  <a:txBody>
                    <a:bodyPr/>
                    <a:lstStyle/>
                    <a:p>
                      <a:pPr algn="ctr"/>
                      <a:r>
                        <a:rPr lang="en-AU" dirty="0" smtClean="0"/>
                        <a:t>Since . . . (Evidence 1)</a:t>
                      </a:r>
                      <a:endParaRPr lang="en-AU" dirty="0"/>
                    </a:p>
                  </a:txBody>
                  <a:tcPr anchor="ctr"/>
                </a:tc>
                <a:tc>
                  <a:txBody>
                    <a:bodyPr/>
                    <a:lstStyle/>
                    <a:p>
                      <a:pPr algn="ctr"/>
                      <a:r>
                        <a:rPr lang="en-AU" dirty="0" smtClean="0"/>
                        <a:t>All men are mortal</a:t>
                      </a:r>
                      <a:endParaRPr lang="en-AU" dirty="0"/>
                    </a:p>
                  </a:txBody>
                  <a:tcPr anchor="ctr"/>
                </a:tc>
              </a:tr>
              <a:tr h="778118">
                <a:tc>
                  <a:txBody>
                    <a:bodyPr/>
                    <a:lstStyle/>
                    <a:p>
                      <a:pPr algn="ctr"/>
                      <a:r>
                        <a:rPr lang="en-AU" dirty="0" smtClean="0">
                          <a:solidFill>
                            <a:srgbClr val="FF0000"/>
                          </a:solidFill>
                        </a:rPr>
                        <a:t>Premise 2 (</a:t>
                      </a:r>
                      <a:r>
                        <a:rPr lang="en-AU" dirty="0" err="1" smtClean="0">
                          <a:solidFill>
                            <a:srgbClr val="FF0000"/>
                          </a:solidFill>
                        </a:rPr>
                        <a:t>etc</a:t>
                      </a:r>
                      <a:r>
                        <a:rPr lang="en-AU" dirty="0" smtClean="0">
                          <a:solidFill>
                            <a:srgbClr val="FF0000"/>
                          </a:solidFill>
                        </a:rPr>
                        <a:t>)</a:t>
                      </a:r>
                      <a:endParaRPr lang="en-AU" dirty="0">
                        <a:solidFill>
                          <a:srgbClr val="FF0000"/>
                        </a:solidFill>
                      </a:endParaRPr>
                    </a:p>
                  </a:txBody>
                  <a:tcPr anchor="ctr"/>
                </a:tc>
                <a:tc>
                  <a:txBody>
                    <a:bodyPr/>
                    <a:lstStyle/>
                    <a:p>
                      <a:pPr algn="ctr"/>
                      <a:r>
                        <a:rPr lang="en-AU" dirty="0" smtClean="0"/>
                        <a:t>Since . . . (Evidence 2)</a:t>
                      </a:r>
                      <a:endParaRPr lang="en-AU" dirty="0"/>
                    </a:p>
                  </a:txBody>
                  <a:tcPr anchor="ctr"/>
                </a:tc>
                <a:tc>
                  <a:txBody>
                    <a:bodyPr/>
                    <a:lstStyle/>
                    <a:p>
                      <a:pPr algn="ctr"/>
                      <a:r>
                        <a:rPr lang="en-AU" dirty="0" smtClean="0"/>
                        <a:t>Mr</a:t>
                      </a:r>
                      <a:r>
                        <a:rPr lang="en-AU" baseline="0" dirty="0" smtClean="0"/>
                        <a:t> Schepemaker is a man</a:t>
                      </a:r>
                      <a:endParaRPr lang="en-AU" dirty="0"/>
                    </a:p>
                  </a:txBody>
                  <a:tcPr anchor="ctr"/>
                </a:tc>
              </a:tr>
              <a:tr h="450815">
                <a:tc>
                  <a:txBody>
                    <a:bodyPr/>
                    <a:lstStyle/>
                    <a:p>
                      <a:pPr algn="ctr"/>
                      <a:r>
                        <a:rPr lang="en-AU" dirty="0" smtClean="0">
                          <a:solidFill>
                            <a:srgbClr val="FF0000"/>
                          </a:solidFill>
                        </a:rPr>
                        <a:t>Conclusion</a:t>
                      </a:r>
                      <a:endParaRPr lang="en-AU" dirty="0">
                        <a:solidFill>
                          <a:srgbClr val="FF0000"/>
                        </a:solidFill>
                      </a:endParaRPr>
                    </a:p>
                  </a:txBody>
                  <a:tcPr anchor="ctr"/>
                </a:tc>
                <a:tc>
                  <a:txBody>
                    <a:bodyPr/>
                    <a:lstStyle/>
                    <a:p>
                      <a:pPr algn="ctr"/>
                      <a:r>
                        <a:rPr lang="en-AU" dirty="0" smtClean="0"/>
                        <a:t>Therefore</a:t>
                      </a:r>
                      <a:r>
                        <a:rPr lang="en-AU" baseline="0" dirty="0" smtClean="0"/>
                        <a:t> . . . </a:t>
                      </a:r>
                      <a:endParaRPr lang="en-AU" dirty="0"/>
                    </a:p>
                  </a:txBody>
                  <a:tcPr anchor="ctr"/>
                </a:tc>
                <a:tc>
                  <a:txBody>
                    <a:bodyPr/>
                    <a:lstStyle/>
                    <a:p>
                      <a:pPr algn="ctr"/>
                      <a:r>
                        <a:rPr lang="en-AU" dirty="0" smtClean="0"/>
                        <a:t>Mr Schepemaker is a mortal.</a:t>
                      </a:r>
                      <a:endParaRPr lang="en-AU" dirty="0"/>
                    </a:p>
                  </a:txBody>
                  <a:tcPr anchor="ctr"/>
                </a:tc>
              </a:tr>
            </a:tbl>
          </a:graphicData>
        </a:graphic>
      </p:graphicFrame>
    </p:spTree>
    <p:extLst>
      <p:ext uri="{BB962C8B-B14F-4D97-AF65-F5344CB8AC3E}">
        <p14:creationId xmlns:p14="http://schemas.microsoft.com/office/powerpoint/2010/main" val="3733468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7 Common Fallacies in Logic</a:t>
            </a:r>
            <a:endParaRPr lang="en-AU" dirty="0"/>
          </a:p>
        </p:txBody>
      </p:sp>
      <p:sp>
        <p:nvSpPr>
          <p:cNvPr id="3" name="Subtitle 2"/>
          <p:cNvSpPr>
            <a:spLocks noGrp="1"/>
          </p:cNvSpPr>
          <p:nvPr>
            <p:ph type="subTitle" idx="1"/>
          </p:nvPr>
        </p:nvSpPr>
        <p:spPr/>
        <p:txBody>
          <a:bodyPr/>
          <a:lstStyle/>
          <a:p>
            <a:r>
              <a:rPr lang="en-AU" dirty="0" smtClean="0"/>
              <a:t> </a:t>
            </a:r>
            <a:endParaRPr lang="en-AU" dirty="0"/>
          </a:p>
        </p:txBody>
      </p:sp>
    </p:spTree>
    <p:extLst>
      <p:ext uri="{BB962C8B-B14F-4D97-AF65-F5344CB8AC3E}">
        <p14:creationId xmlns:p14="http://schemas.microsoft.com/office/powerpoint/2010/main" val="644302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1223</TotalTime>
  <Words>992</Words>
  <Application>Microsoft Office PowerPoint</Application>
  <PresentationFormat>On-screen Show (4:3)</PresentationFormat>
  <Paragraphs>121</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Philosophy – Introduction </vt:lpstr>
      <vt:lpstr>Why is truth important?</vt:lpstr>
      <vt:lpstr>PowerPoint Presentation</vt:lpstr>
      <vt:lpstr>PowerPoint Presentation</vt:lpstr>
      <vt:lpstr>Can you trust your senses?</vt:lpstr>
      <vt:lpstr>The pursuit of truth</vt:lpstr>
      <vt:lpstr>What is Philosophy?</vt:lpstr>
      <vt:lpstr>What is Philosophy</vt:lpstr>
      <vt:lpstr>7 Common Fallacies in Logic</vt:lpstr>
      <vt:lpstr>Fallacious Logic?</vt:lpstr>
      <vt:lpstr>Hasty Generalisation</vt:lpstr>
      <vt:lpstr>Appeal to Authority</vt:lpstr>
      <vt:lpstr>Slippery Slope</vt:lpstr>
      <vt:lpstr>False Cause (Post hoc ergo propter hoc)</vt:lpstr>
      <vt:lpstr>False Dilemma</vt:lpstr>
      <vt:lpstr>Circular Reasoning</vt:lpstr>
      <vt:lpstr>Strawman Fallacy</vt:lpstr>
      <vt:lpstr>Key Points</vt:lpstr>
      <vt:lpstr>Kahoot Quiz: Logical Fallacies</vt:lpstr>
    </vt:vector>
  </TitlesOfParts>
  <Company>Swan Christian Education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19: Emptiness</dc:title>
  <dc:creator>User Name</dc:creator>
  <cp:lastModifiedBy>Nathan Schepemaker</cp:lastModifiedBy>
  <cp:revision>50</cp:revision>
  <dcterms:created xsi:type="dcterms:W3CDTF">2015-08-23T10:34:41Z</dcterms:created>
  <dcterms:modified xsi:type="dcterms:W3CDTF">2016-10-10T16:38:10Z</dcterms:modified>
</cp:coreProperties>
</file>