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88066" autoAdjust="0"/>
  </p:normalViewPr>
  <p:slideViewPr>
    <p:cSldViewPr snapToGrid="0">
      <p:cViewPr>
        <p:scale>
          <a:sx n="44" d="100"/>
          <a:sy n="44" d="100"/>
        </p:scale>
        <p:origin x="-714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FFEB1-8FF2-4F26-A9AD-3742A03738C2}" type="datetimeFigureOut">
              <a:rPr lang="en-US"/>
              <a:t>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16E0E-F937-451A-B9FB-1EA008EC1F1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12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wzzXSD3FB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16E0E-F937-451A-B9FB-1EA008EC1F1D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7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game introduces modernism by having the students use the power of the human mind to solve humanities problems.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16E0E-F937-451A-B9FB-1EA008EC1F1D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70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Youtube</a:t>
            </a:r>
            <a:r>
              <a:rPr lang="en-US" dirty="0" smtClean="0"/>
              <a:t> video: Modernism – Design in a nutshell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16E0E-F937-451A-B9FB-1EA008EC1F1D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1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16E0E-F937-451A-B9FB-1EA008EC1F1D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91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 </a:t>
            </a:r>
            <a:r>
              <a:rPr lang="en-US" dirty="0">
                <a:hlinkClick r:id="rId3"/>
              </a:rPr>
              <a:t>https://www.youtube.com/watch?v=ewzzXSD3FBg</a:t>
            </a:r>
          </a:p>
          <a:p>
            <a:r>
              <a:rPr lang="en-US" dirty="0" err="1"/>
              <a:t>Dr</a:t>
            </a:r>
            <a:r>
              <a:rPr lang="en-US" dirty="0"/>
              <a:t> Stephen </a:t>
            </a:r>
            <a:r>
              <a:rPr lang="en-US" dirty="0" smtClean="0"/>
              <a:t>Hicks</a:t>
            </a:r>
          </a:p>
          <a:p>
            <a:r>
              <a:rPr lang="en-US" dirty="0" smtClean="0"/>
              <a:t>Recommended to watch both the pre-modern and modern clips to help with expounding the content.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16E0E-F937-451A-B9FB-1EA008EC1F1D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93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</a:t>
            </a:r>
            <a:r>
              <a:rPr lang="en-US" baseline="0" dirty="0" smtClean="0"/>
              <a:t> document on </a:t>
            </a:r>
            <a:r>
              <a:rPr lang="en-US" baseline="0" smtClean="0"/>
              <a:t>A3 paper </a:t>
            </a:r>
            <a:r>
              <a:rPr lang="en-US" baseline="0" dirty="0" smtClean="0"/>
              <a:t>for groups which contains the quote and a place to respond. (Modernism Group Task DOC)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16E0E-F937-451A-B9FB-1EA008EC1F1D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62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16E0E-F937-451A-B9FB-1EA008EC1F1D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9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17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2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58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9789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17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2293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1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97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2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3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6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9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4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3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5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46CE7D5-CF57-46EF-B807-FDD0502418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787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DCEtnXlA4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Modernism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407" y="171450"/>
            <a:ext cx="8534400" cy="1507067"/>
          </a:xfrm>
        </p:spPr>
        <p:txBody>
          <a:bodyPr/>
          <a:lstStyle/>
          <a:p>
            <a:r>
              <a:rPr lang="en-US" dirty="0"/>
              <a:t> Shrinking Vessel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389186"/>
            <a:ext cx="8534400" cy="503542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Scene: </a:t>
            </a:r>
          </a:p>
          <a:p>
            <a:r>
              <a:rPr lang="en-US" dirty="0">
                <a:solidFill>
                  <a:schemeClr val="tx1"/>
                </a:solidFill>
              </a:rPr>
              <a:t>It is the year 2034 and humanity is faced with extinction. All those who used to be human are now zombified with a taste for the flesh of living humans. Those few humans that remain have taken refuge in a small ship. Unfortunately, they have been discovered and must use their greatest weapon to defeat their enemy or their greatest weapon will be eaten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Challenge:</a:t>
            </a:r>
          </a:p>
          <a:p>
            <a:r>
              <a:rPr lang="en-US" dirty="0">
                <a:solidFill>
                  <a:schemeClr val="tx1"/>
                </a:solidFill>
              </a:rPr>
              <a:t>You will be required to fit all members of the class into a set area within a time limit. Those that remain outside are devoured in a most gruesome manner.</a:t>
            </a:r>
          </a:p>
        </p:txBody>
      </p:sp>
    </p:spTree>
    <p:extLst>
      <p:ext uri="{BB962C8B-B14F-4D97-AF65-F5344CB8AC3E}">
        <p14:creationId xmlns:p14="http://schemas.microsoft.com/office/powerpoint/2010/main" val="255873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407" y="171450"/>
            <a:ext cx="8534400" cy="1507067"/>
          </a:xfrm>
        </p:spPr>
        <p:txBody>
          <a:bodyPr/>
          <a:lstStyle/>
          <a:p>
            <a:r>
              <a:rPr lang="en-US" dirty="0"/>
              <a:t>Modernism – Design in a nutshell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654" y="1613808"/>
            <a:ext cx="4056290" cy="358956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Our worldview affects everything that we do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986" y="1634218"/>
            <a:ext cx="5715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47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407" y="171450"/>
            <a:ext cx="8534400" cy="1507067"/>
          </a:xfrm>
        </p:spPr>
        <p:txBody>
          <a:bodyPr/>
          <a:lstStyle/>
          <a:p>
            <a:r>
              <a:rPr lang="en-US" dirty="0"/>
              <a:t>Basic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334757"/>
            <a:ext cx="8534400" cy="1277814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Reading Introduction: </a:t>
            </a:r>
            <a:r>
              <a:rPr lang="en-US" dirty="0" smtClean="0">
                <a:solidFill>
                  <a:srgbClr val="FFFFFF"/>
                </a:solidFill>
              </a:rPr>
              <a:t>pgs.</a:t>
            </a:r>
            <a:r>
              <a:rPr lang="en-US" dirty="0">
                <a:solidFill>
                  <a:srgbClr val="FFFFFF"/>
                </a:solidFill>
              </a:rPr>
              <a:t> 44 – </a:t>
            </a:r>
            <a:r>
              <a:rPr lang="en-US" dirty="0" smtClean="0">
                <a:solidFill>
                  <a:srgbClr val="FFFFFF"/>
                </a:solidFill>
              </a:rPr>
              <a:t>45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3375" y="2242457"/>
            <a:ext cx="8534400" cy="418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rgbClr val="FFFFFF"/>
                </a:solidFill>
              </a:rPr>
              <a:t>Science can solve most problems and it can be used to understand all reality.</a:t>
            </a:r>
          </a:p>
          <a:p>
            <a:endParaRPr lang="en-US" dirty="0" smtClean="0">
              <a:solidFill>
                <a:srgbClr val="0F496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Intellectually – People can be sure of what is true.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Scientifically – Knowledge will continue to grow.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Socially – Technology will conquer illness and bring prosperity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91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6251405" y="942975"/>
            <a:ext cx="2443773" cy="236446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entury Gothic"/>
              </a:rPr>
              <a:t>Earth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334747" y="942975"/>
            <a:ext cx="2443773" cy="236446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God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23046" y="936378"/>
            <a:ext cx="2443773" cy="236446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entury Gothic"/>
              </a:rPr>
              <a:t>Human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73" y="-200025"/>
            <a:ext cx="8534400" cy="1203350"/>
          </a:xfrm>
        </p:spPr>
        <p:txBody>
          <a:bodyPr/>
          <a:lstStyle/>
          <a:p>
            <a:r>
              <a:rPr lang="en-US" dirty="0"/>
              <a:t>Pre-Modernism &amp; Modernism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565246"/>
              </p:ext>
            </p:extLst>
          </p:nvPr>
        </p:nvGraphicFramePr>
        <p:xfrm>
          <a:off x="266828" y="1704975"/>
          <a:ext cx="8508060" cy="4943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015">
                  <a:extLst>
                    <a:ext uri="{9D8B030D-6E8A-4147-A177-3AD203B41FA5}">
                      <a16:colId xmlns="" xmlns:a16="http://schemas.microsoft.com/office/drawing/2014/main" val="1631738983"/>
                    </a:ext>
                  </a:extLst>
                </a:gridCol>
                <a:gridCol w="2127015">
                  <a:extLst>
                    <a:ext uri="{9D8B030D-6E8A-4147-A177-3AD203B41FA5}">
                      <a16:colId xmlns="" xmlns:a16="http://schemas.microsoft.com/office/drawing/2014/main" val="872343710"/>
                    </a:ext>
                  </a:extLst>
                </a:gridCol>
                <a:gridCol w="2127015">
                  <a:extLst>
                    <a:ext uri="{9D8B030D-6E8A-4147-A177-3AD203B41FA5}">
                      <a16:colId xmlns="" xmlns:a16="http://schemas.microsoft.com/office/drawing/2014/main" val="1893044661"/>
                    </a:ext>
                  </a:extLst>
                </a:gridCol>
                <a:gridCol w="2127015">
                  <a:extLst>
                    <a:ext uri="{9D8B030D-6E8A-4147-A177-3AD203B41FA5}">
                      <a16:colId xmlns="" xmlns:a16="http://schemas.microsoft.com/office/drawing/2014/main" val="1214407847"/>
                    </a:ext>
                  </a:extLst>
                </a:gridCol>
              </a:tblGrid>
              <a:tr h="446487">
                <a:tc>
                  <a:txBody>
                    <a:bodyPr/>
                    <a:lstStyle/>
                    <a:p>
                      <a:r>
                        <a:rPr lang="en-US" dirty="0"/>
                        <a:t>Historical  </a:t>
                      </a:r>
                      <a:r>
                        <a:rPr lang="en-US" sz="2400" dirty="0" smtClean="0">
                          <a:latin typeface="Lucida Sans Unicode"/>
                          <a:cs typeface="Lucida Sans Unicode"/>
                          <a:sym typeface="Wingdings" panose="05000000000000000000" pitchFamily="2" charset="2"/>
                        </a:rPr>
                        <a:t>→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Pre-Modern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Post-Modern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0959284"/>
                  </a:ext>
                </a:extLst>
              </a:tr>
              <a:tr h="446486">
                <a:tc>
                  <a:txBody>
                    <a:bodyPr/>
                    <a:lstStyle/>
                    <a:p>
                      <a:r>
                        <a:rPr lang="en-US" b="1" dirty="0"/>
                        <a:t>Philosophical  </a:t>
                      </a:r>
                      <a:r>
                        <a:rPr lang="en-US" b="1" dirty="0" smtClean="0">
                          <a:latin typeface="Lucida Sans Unicode"/>
                          <a:cs typeface="Lucida Sans Unicode"/>
                        </a:rPr>
                        <a:t>↓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95006487"/>
                  </a:ext>
                </a:extLst>
              </a:tr>
              <a:tr h="446487">
                <a:tc>
                  <a:txBody>
                    <a:bodyPr/>
                    <a:lstStyle/>
                    <a:p>
                      <a:r>
                        <a:rPr lang="en-US" b="1" dirty="0"/>
                        <a:t>Date: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 – 1500's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1500's – 1900's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1900's - 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5342994"/>
                  </a:ext>
                </a:extLst>
              </a:tr>
              <a:tr h="435324">
                <a:tc>
                  <a:txBody>
                    <a:bodyPr/>
                    <a:lstStyle/>
                    <a:p>
                      <a:r>
                        <a:rPr lang="en-US" b="1" dirty="0"/>
                        <a:t>Metaphysical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Super-natural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Naturalism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Anti-realist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970257"/>
                  </a:ext>
                </a:extLst>
              </a:tr>
              <a:tr h="435324">
                <a:tc>
                  <a:txBody>
                    <a:bodyPr/>
                    <a:lstStyle/>
                    <a:p>
                      <a:r>
                        <a:rPr lang="en-US" b="1" dirty="0"/>
                        <a:t>Epistemology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Mysticism &amp; Faith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Reason&amp; Senses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Skepticism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5022381"/>
                  </a:ext>
                </a:extLst>
              </a:tr>
              <a:tr h="1060408">
                <a:tc>
                  <a:txBody>
                    <a:bodyPr/>
                    <a:lstStyle/>
                    <a:p>
                      <a:r>
                        <a:rPr lang="en-US" b="1" dirty="0"/>
                        <a:t>Human 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Inherently sinful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Tabula Rasa –Individual is a blank slate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determinism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4015548"/>
                  </a:ext>
                </a:extLst>
              </a:tr>
              <a:tr h="747866">
                <a:tc>
                  <a:txBody>
                    <a:bodyPr/>
                    <a:lstStyle/>
                    <a:p>
                      <a:r>
                        <a:rPr lang="en-US" b="1" dirty="0"/>
                        <a:t>Ethics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Duty&amp; Sacrifice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Pursuit of Happiness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Flawed humanity in conflict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3973846"/>
                  </a:ext>
                </a:extLst>
              </a:tr>
              <a:tr h="747866">
                <a:tc>
                  <a:txBody>
                    <a:bodyPr/>
                    <a:lstStyle/>
                    <a:p>
                      <a:r>
                        <a:rPr lang="en-US" b="1" dirty="0"/>
                        <a:t>Politics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Hierarchical Authoritarian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Liberty&amp; Equality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Socialism – highly politicized (Marxism)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906421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698899" y="2125209"/>
            <a:ext cx="2039821" cy="45217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Looked at later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470" y="738554"/>
            <a:ext cx="2682068" cy="2620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832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407" y="171451"/>
            <a:ext cx="8534400" cy="848458"/>
          </a:xfrm>
        </p:spPr>
        <p:txBody>
          <a:bodyPr/>
          <a:lstStyle/>
          <a:p>
            <a:r>
              <a:rPr lang="en-US" dirty="0"/>
              <a:t>Task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58168"/>
              </p:ext>
            </p:extLst>
          </p:nvPr>
        </p:nvGraphicFramePr>
        <p:xfrm>
          <a:off x="330679" y="914401"/>
          <a:ext cx="8475964" cy="598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7982">
                  <a:extLst>
                    <a:ext uri="{9D8B030D-6E8A-4147-A177-3AD203B41FA5}">
                      <a16:colId xmlns="" xmlns:a16="http://schemas.microsoft.com/office/drawing/2014/main" val="1047847753"/>
                    </a:ext>
                  </a:extLst>
                </a:gridCol>
                <a:gridCol w="4237982">
                  <a:extLst>
                    <a:ext uri="{9D8B030D-6E8A-4147-A177-3AD203B41FA5}">
                      <a16:colId xmlns="" xmlns:a16="http://schemas.microsoft.com/office/drawing/2014/main" val="1867660088"/>
                    </a:ext>
                  </a:extLst>
                </a:gridCol>
              </a:tblGrid>
              <a:tr h="1371599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In </a:t>
                      </a:r>
                      <a:r>
                        <a:rPr lang="en-US" dirty="0" smtClean="0"/>
                        <a:t>groups of four, consider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the following modernism statements and describe WHY they appear to be at odds with pre-modernism. </a:t>
                      </a:r>
                      <a:r>
                        <a:rPr lang="en-US" baseline="0" dirty="0" smtClean="0"/>
                        <a:t>You have  120 seconds to  read and write down your response below it.  Then rotate the page, read the previous comment and then comment again.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9969035"/>
                  </a:ext>
                </a:extLst>
              </a:tr>
              <a:tr h="2356338">
                <a:tc>
                  <a:txBody>
                    <a:bodyPr/>
                    <a:lstStyle/>
                    <a:p>
                      <a:pPr algn="l"/>
                      <a:endParaRPr lang="en-US" sz="2000" b="1" dirty="0" smtClean="0"/>
                    </a:p>
                    <a:p>
                      <a:pPr algn="l"/>
                      <a:r>
                        <a:rPr lang="en-US" b="1" dirty="0" smtClean="0"/>
                        <a:t>Deism: </a:t>
                      </a:r>
                      <a:r>
                        <a:rPr lang="en-US" dirty="0" smtClean="0"/>
                        <a:t>“Part of demonstrating God’s power in nature was showing what a perfect machine it all was;</a:t>
                      </a:r>
                      <a:r>
                        <a:rPr lang="en-US" baseline="0" dirty="0" smtClean="0"/>
                        <a:t> but if the machine runs perfectly on its own, where is the need for God?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Miracles: </a:t>
                      </a:r>
                      <a:r>
                        <a:rPr lang="en-US" dirty="0" smtClean="0"/>
                        <a:t>“seemed a bit superstitious,</a:t>
                      </a:r>
                      <a:r>
                        <a:rPr lang="en-US" baseline="0" dirty="0" smtClean="0"/>
                        <a:t> a bit too supernatural”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3171107"/>
                  </a:ext>
                </a:extLst>
              </a:tr>
              <a:tr h="2255199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Reliability</a:t>
                      </a:r>
                      <a:r>
                        <a:rPr lang="en-US" b="1" baseline="0" dirty="0" smtClean="0"/>
                        <a:t> of Scripture: </a:t>
                      </a:r>
                      <a:r>
                        <a:rPr lang="en-US" baseline="0" dirty="0" smtClean="0"/>
                        <a:t>“The New Testament documents began to be described a ‘myth’.”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Social</a:t>
                      </a:r>
                      <a:r>
                        <a:rPr lang="en-US" b="1" baseline="0" dirty="0" smtClean="0"/>
                        <a:t> Inequality: </a:t>
                      </a:r>
                      <a:r>
                        <a:rPr lang="en-US" baseline="0" dirty="0" smtClean="0"/>
                        <a:t>“It was no accident that the French revolution was against the church [because of their clerical powers] as well as the aristocracy”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81500709"/>
                  </a:ext>
                </a:extLst>
              </a:tr>
            </a:tbl>
          </a:graphicData>
        </a:graphic>
      </p:graphicFrame>
      <p:pic>
        <p:nvPicPr>
          <p:cNvPr id="2050" name="Picture 2" descr="C:\Users\nathans\AppData\Local\Microsoft\Windows\Temporary Internet Files\Content.IE5\BJ25T1PO\clipart_of_16323_sm_2[1]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39" b="89535" l="3542" r="947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745" y="1987060"/>
            <a:ext cx="3140696" cy="313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7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407" y="171450"/>
            <a:ext cx="8534400" cy="1507067"/>
          </a:xfrm>
        </p:spPr>
        <p:txBody>
          <a:bodyPr/>
          <a:lstStyle/>
          <a:p>
            <a:r>
              <a:rPr lang="en-US" dirty="0" smtClean="0"/>
              <a:t>Impact of Modernism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617786"/>
            <a:ext cx="8534400" cy="131884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Reading: pgs. 50 – 52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5775" y="2486758"/>
            <a:ext cx="8534400" cy="110050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Modernism - Journal Questions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5775" y="4107264"/>
            <a:ext cx="8534400" cy="2489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</a:rPr>
              <a:t>What would be a good slogan to sum up the underlying beliefs of modernism?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Use 5 words that best describe the modernism world view.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Why might modernism be described as being naively optimistic?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0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542A9803C3E14EBF00D397472EA5CE" ma:contentTypeVersion="2" ma:contentTypeDescription="Create a new document." ma:contentTypeScope="" ma:versionID="4454939b3d29732dfca2915311abc1f9">
  <xsd:schema xmlns:xsd="http://www.w3.org/2001/XMLSchema" xmlns:xs="http://www.w3.org/2001/XMLSchema" xmlns:p="http://schemas.microsoft.com/office/2006/metadata/properties" xmlns:ns2="21c7a402-be07-4880-acb8-2c40b7447ad5" targetNamespace="http://schemas.microsoft.com/office/2006/metadata/properties" ma:root="true" ma:fieldsID="5b3e4de7e96e985e2dd3a32428fcdbb9" ns2:_="">
    <xsd:import namespace="21c7a402-be07-4880-acb8-2c40b7447ad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7a402-be07-4880-acb8-2c40b7447ad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F797B2-C6C2-47AB-B2E6-89DE74B754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FBB95A-F7A6-4968-A56A-151A2B14DFC7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21c7a402-be07-4880-acb8-2c40b7447ad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7B979AA-2D9D-467F-878F-A4D4EDB748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c7a402-be07-4880-acb8-2c40b7447a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149</TotalTime>
  <Words>402</Words>
  <Application>Microsoft Office PowerPoint</Application>
  <PresentationFormat>Custom</PresentationFormat>
  <Paragraphs>90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Slice</vt:lpstr>
      <vt:lpstr>Modernism</vt:lpstr>
      <vt:lpstr> Shrinking Vessel</vt:lpstr>
      <vt:lpstr>Modernism – Design in a nutshell</vt:lpstr>
      <vt:lpstr>Basic Concept</vt:lpstr>
      <vt:lpstr>Pre-Modernism &amp; Modernism</vt:lpstr>
      <vt:lpstr>Task</vt:lpstr>
      <vt:lpstr>Impact of Modernism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Nathan Schepemaker</cp:lastModifiedBy>
  <cp:revision>11</cp:revision>
  <dcterms:created xsi:type="dcterms:W3CDTF">2013-07-15T20:26:40Z</dcterms:created>
  <dcterms:modified xsi:type="dcterms:W3CDTF">2017-02-12T08:03:19Z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0x010100B4542A9803C3E14EBF00D397472EA5CE</vt:lpwstr>
  </property>
</Properties>
</file>