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0" r:id="rId3"/>
    <p:sldId id="271" r:id="rId4"/>
    <p:sldId id="311" r:id="rId5"/>
    <p:sldId id="312" r:id="rId6"/>
    <p:sldId id="333" r:id="rId7"/>
    <p:sldId id="309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15" r:id="rId20"/>
    <p:sldId id="313" r:id="rId21"/>
    <p:sldId id="272" r:id="rId22"/>
    <p:sldId id="273" r:id="rId23"/>
    <p:sldId id="314" r:id="rId24"/>
    <p:sldId id="274" r:id="rId25"/>
    <p:sldId id="275" r:id="rId26"/>
    <p:sldId id="306" r:id="rId27"/>
    <p:sldId id="305" r:id="rId28"/>
    <p:sldId id="277" r:id="rId29"/>
    <p:sldId id="302" r:id="rId30"/>
    <p:sldId id="319" r:id="rId31"/>
    <p:sldId id="291" r:id="rId32"/>
    <p:sldId id="292" r:id="rId33"/>
    <p:sldId id="293" r:id="rId34"/>
    <p:sldId id="294" r:id="rId35"/>
    <p:sldId id="320" r:id="rId36"/>
    <p:sldId id="321" r:id="rId37"/>
    <p:sldId id="348" r:id="rId38"/>
    <p:sldId id="349" r:id="rId39"/>
    <p:sldId id="350" r:id="rId40"/>
    <p:sldId id="301" r:id="rId41"/>
    <p:sldId id="297" r:id="rId42"/>
    <p:sldId id="298" r:id="rId43"/>
    <p:sldId id="345" r:id="rId44"/>
    <p:sldId id="346" r:id="rId45"/>
    <p:sldId id="347" r:id="rId46"/>
    <p:sldId id="332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88656" autoAdjust="0"/>
  </p:normalViewPr>
  <p:slideViewPr>
    <p:cSldViewPr>
      <p:cViewPr varScale="1">
        <p:scale>
          <a:sx n="52" d="100"/>
          <a:sy n="52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72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572F2-991B-4FAD-B3AC-0C82405079E8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68AF-8D46-433B-81E0-C70624F69D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4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812B-B896-47EF-B08B-C25D81E966F5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39738" y="793750"/>
            <a:ext cx="7642226" cy="5732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6630972"/>
            <a:ext cx="5438140" cy="25511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B2E4A-6F0C-4780-87FE-FAEF35C2D6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76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522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61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3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75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91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87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490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427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46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94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332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703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398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703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227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407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874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271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368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711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28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461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03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38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87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4547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522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933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4351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368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Youtube</a:t>
            </a:r>
            <a:r>
              <a:rPr lang="en-AU" dirty="0" smtClean="0"/>
              <a:t>:</a:t>
            </a:r>
            <a:r>
              <a:rPr lang="en-AU" baseline="0" dirty="0" smtClean="0"/>
              <a:t> Naming </a:t>
            </a:r>
            <a:r>
              <a:rPr lang="en-AU" baseline="0" smtClean="0"/>
              <a:t>Ionic Compounds - www.youtube.com/watch?v=CkCzceecCrc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351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22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3018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776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6339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696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549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7172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6911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3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18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01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30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6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2E4A-6F0C-4780-87FE-FAEF35C2D67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37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8B4C72-6FBC-464D-BB16-CBE5B40EBD1E}" type="datetimeFigureOut">
              <a:rPr lang="en-AU" smtClean="0"/>
              <a:t>13/08/2016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Chemistry: 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381794" y="16756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481013" y="76200"/>
            <a:ext cx="7118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charset="0"/>
              </a:rPr>
              <a:t>Look at Group 2!</a:t>
            </a:r>
          </a:p>
          <a:p>
            <a:pPr eaLnBrk="1" hangingPunct="1"/>
            <a:r>
              <a:rPr lang="en-US" altLang="en-US" sz="2800" b="1">
                <a:latin typeface="Times New Roman" charset="0"/>
              </a:rPr>
              <a:t>All group 2 elements have 2 valence electron.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1066800"/>
            <a:ext cx="693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charset="0"/>
              </a:rPr>
              <a:t>Is it easier for them to lose 2 electrons, 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charset="0"/>
              </a:rPr>
              <a:t>or try to gain 6 electrons?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514600"/>
            <a:ext cx="495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charset="0"/>
              </a:rPr>
              <a:t>LOSE 2 ELECTRONS!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581400"/>
            <a:ext cx="3451225" cy="1570038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FF6600"/>
                </a:solidFill>
                <a:latin typeface="Times New Roman" charset="0"/>
              </a:rPr>
              <a:t>+2 ion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609600" y="2286000"/>
            <a:ext cx="685800" cy="3200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5868194" y="15994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81013" y="76200"/>
            <a:ext cx="711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charset="0"/>
              </a:rPr>
              <a:t>Look at Group 3!</a:t>
            </a:r>
          </a:p>
          <a:p>
            <a:pPr eaLnBrk="1" hangingPunct="1"/>
            <a:r>
              <a:rPr lang="en-US" altLang="en-US" sz="2800" b="1">
                <a:latin typeface="Times New Roman" charset="0"/>
              </a:rPr>
              <a:t>All group 3 elements have 3 valence electron.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0668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charset="0"/>
              </a:rPr>
              <a:t>Is it easier for them to lose 3 electrons, or try to gain 5 electrons?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514600"/>
            <a:ext cx="495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charset="0"/>
              </a:rPr>
              <a:t>LOSE 3 ELECTRONS!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581400"/>
            <a:ext cx="3451225" cy="1570038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FF6600"/>
                </a:solidFill>
                <a:latin typeface="Times New Roman" charset="0"/>
              </a:rPr>
              <a:t>+3 ion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057900" y="2209800"/>
            <a:ext cx="685800" cy="316071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6325394" y="16756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81013" y="36513"/>
            <a:ext cx="715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charset="0"/>
              </a:rPr>
              <a:t>Look at Group 4!</a:t>
            </a:r>
          </a:p>
          <a:p>
            <a:pPr eaLnBrk="1" hangingPunct="1"/>
            <a:r>
              <a:rPr lang="en-US" altLang="en-US" sz="2800" b="1" dirty="0">
                <a:latin typeface="Times New Roman" charset="0"/>
              </a:rPr>
              <a:t>All group 4 elements have 4 valence electron.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06680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FF"/>
                </a:solidFill>
                <a:latin typeface="Times New Roman" charset="0"/>
              </a:rPr>
              <a:t>Due to the more complex nature of group 4 elements, we will not be using them.</a:t>
            </a:r>
            <a:endParaRPr lang="en-US" altLang="en-US" sz="24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629400" y="2325688"/>
            <a:ext cx="533400" cy="31607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6781007" y="1675606"/>
            <a:ext cx="10668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562100" y="76200"/>
            <a:ext cx="7124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800" b="1">
                <a:latin typeface="Times New Roman" charset="0"/>
              </a:rPr>
              <a:t>Look at Group 5!</a:t>
            </a:r>
          </a:p>
          <a:p>
            <a:pPr algn="r" eaLnBrk="1" hangingPunct="1"/>
            <a:r>
              <a:rPr lang="en-US" altLang="en-US" sz="2800" b="1">
                <a:latin typeface="Times New Roman" charset="0"/>
              </a:rPr>
              <a:t>All group 5 elements have 5 valence electron.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2514600"/>
            <a:ext cx="485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charset="0"/>
              </a:rPr>
              <a:t>GAIN 3 ELECTRONS!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143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0000FF"/>
                </a:solidFill>
                <a:latin typeface="Times New Roman" charset="0"/>
              </a:rPr>
              <a:t>Is it easier for them to lose 5 electrons, or try to gain 3 electrons?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581400"/>
            <a:ext cx="3160713" cy="1570038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008000"/>
                </a:solidFill>
                <a:latin typeface="Times New Roman" charset="0"/>
              </a:rPr>
              <a:t>-3 ion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7086600" y="2325688"/>
            <a:ext cx="533400" cy="31607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7238207" y="1675606"/>
            <a:ext cx="10668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374775" y="76200"/>
            <a:ext cx="7312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800" b="1">
                <a:latin typeface="Times New Roman" charset="0"/>
              </a:rPr>
              <a:t>Look at Group 6!</a:t>
            </a:r>
          </a:p>
          <a:p>
            <a:pPr algn="r" eaLnBrk="1" hangingPunct="1"/>
            <a:r>
              <a:rPr lang="en-US" altLang="en-US" sz="2800" b="1">
                <a:latin typeface="Times New Roman" charset="0"/>
              </a:rPr>
              <a:t>All group 6 elements have 6 valence electrons.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2514600"/>
            <a:ext cx="485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charset="0"/>
              </a:rPr>
              <a:t>GAIN 2 ELECTRONS!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143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0000FF"/>
                </a:solidFill>
                <a:latin typeface="Times New Roman" charset="0"/>
              </a:rPr>
              <a:t>Is it easier for them to lose 6 electrons, or try to gain 2 electrons?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581400"/>
            <a:ext cx="3160713" cy="1570038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008000"/>
                </a:solidFill>
                <a:latin typeface="Times New Roman" charset="0"/>
              </a:rPr>
              <a:t>-2 ion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7467600" y="2325688"/>
            <a:ext cx="533400" cy="31607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7695407" y="1675606"/>
            <a:ext cx="10668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423988" y="36513"/>
            <a:ext cx="7262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800" b="1">
                <a:latin typeface="Times New Roman" charset="0"/>
              </a:rPr>
              <a:t>Look at Group 7!</a:t>
            </a:r>
          </a:p>
          <a:p>
            <a:pPr algn="r" eaLnBrk="1" hangingPunct="1"/>
            <a:r>
              <a:rPr lang="en-US" altLang="en-US" sz="2800" b="1">
                <a:latin typeface="Times New Roman" charset="0"/>
              </a:rPr>
              <a:t>All group 7 elements have 7 valence electrons.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2514600"/>
            <a:ext cx="454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charset="0"/>
              </a:rPr>
              <a:t>GAIN 1 ELECTRON!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143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0000FF"/>
                </a:solidFill>
                <a:latin typeface="Times New Roman" charset="0"/>
              </a:rPr>
              <a:t>Is it easier for them to lose 7 electrons, or try to gain 1 electron?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581400"/>
            <a:ext cx="3160713" cy="1570038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008000"/>
                </a:solidFill>
                <a:latin typeface="Times New Roman" charset="0"/>
              </a:rPr>
              <a:t>-1 ion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7924800" y="2325688"/>
            <a:ext cx="533400" cy="31607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8343107" y="1486694"/>
            <a:ext cx="6858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490663" y="76200"/>
            <a:ext cx="719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800" b="1" dirty="0">
                <a:latin typeface="Times New Roman" charset="0"/>
              </a:rPr>
              <a:t>Look at Group 8!</a:t>
            </a:r>
          </a:p>
          <a:p>
            <a:pPr algn="r" eaLnBrk="1" hangingPunct="1"/>
            <a:r>
              <a:rPr lang="en-US" altLang="en-US" sz="2800" b="1" dirty="0">
                <a:latin typeface="Times New Roman" charset="0"/>
              </a:rPr>
              <a:t>All group 8 elements have 8 valence electrons.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73175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charset="0"/>
              </a:rPr>
              <a:t>8 is GREAT!!!  No Ions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charset="0"/>
              </a:rPr>
              <a:t>formed!!!</a:t>
            </a:r>
            <a:endParaRPr lang="en-US" altLang="en-US" sz="40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8382000" y="2020888"/>
            <a:ext cx="533400" cy="31607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970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2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en-AU" dirty="0" smtClean="0"/>
              <a:t>Why do Ions bond?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56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Atoms that are positively charged will be attracted to atoms that are negatively charged.</a:t>
            </a:r>
          </a:p>
          <a:p>
            <a:endParaRPr lang="en-AU" i="1" dirty="0">
              <a:solidFill>
                <a:srgbClr val="FF0000"/>
              </a:solidFill>
            </a:endParaRPr>
          </a:p>
          <a:p>
            <a:r>
              <a:rPr lang="en-AU" i="1" dirty="0" smtClean="0">
                <a:solidFill>
                  <a:srgbClr val="FF0000"/>
                </a:solidFill>
              </a:rPr>
              <a:t>They will be attracted to atoms that will make their overall charge 0.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pPr lvl="1"/>
            <a:r>
              <a:rPr lang="en-AU" dirty="0" err="1" smtClean="0"/>
              <a:t>Ie</a:t>
            </a:r>
            <a:r>
              <a:rPr lang="en-AU" dirty="0" smtClean="0"/>
              <a:t>. A 3+ atom will be attracted to a 3- atom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Opposites Attract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>
                <a:solidFill>
                  <a:srgbClr val="FF0000"/>
                </a:solidFill>
              </a:rPr>
              <a:t>Ionic bonding occurs between </a:t>
            </a:r>
            <a:r>
              <a:rPr lang="en-AU" b="1" i="1" dirty="0">
                <a:solidFill>
                  <a:srgbClr val="FF0000"/>
                </a:solidFill>
              </a:rPr>
              <a:t>metals</a:t>
            </a:r>
            <a:r>
              <a:rPr lang="en-AU" i="1" dirty="0">
                <a:solidFill>
                  <a:srgbClr val="FF0000"/>
                </a:solidFill>
              </a:rPr>
              <a:t> and </a:t>
            </a:r>
            <a:r>
              <a:rPr lang="en-AU" b="1" i="1" dirty="0">
                <a:solidFill>
                  <a:srgbClr val="FF0000"/>
                </a:solidFill>
              </a:rPr>
              <a:t>non metals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Ions</a:t>
            </a:r>
            <a:endParaRPr lang="en-AU" dirty="0"/>
          </a:p>
        </p:txBody>
      </p:sp>
      <p:pic>
        <p:nvPicPr>
          <p:cNvPr id="4" name="Picture 4" descr="http://makahiki.kcc.hawaii.edu/chem/metals_n_nonmetals_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6103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52601"/>
            <a:ext cx="7772400" cy="1829761"/>
          </a:xfrm>
        </p:spPr>
        <p:txBody>
          <a:bodyPr/>
          <a:lstStyle/>
          <a:p>
            <a:r>
              <a:rPr lang="en-AU" dirty="0" smtClean="0"/>
              <a:t>Cations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31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Are formed when an atom loses an electron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This makes that atom more POSITIVE</a:t>
            </a:r>
          </a:p>
          <a:p>
            <a:r>
              <a:rPr lang="en-AU" dirty="0" smtClean="0"/>
              <a:t>This happens if its outside shell is mostly empty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Cations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2693905" cy="26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i="1" dirty="0">
                <a:solidFill>
                  <a:srgbClr val="FF0000"/>
                </a:solidFill>
              </a:rPr>
              <a:t>Most</a:t>
            </a:r>
            <a:r>
              <a:rPr lang="en-AU" i="1" dirty="0">
                <a:solidFill>
                  <a:srgbClr val="FF0000"/>
                </a:solidFill>
              </a:rPr>
              <a:t> cations are from metal </a:t>
            </a:r>
            <a:r>
              <a:rPr lang="en-AU" i="1" dirty="0" smtClean="0">
                <a:solidFill>
                  <a:srgbClr val="FF0000"/>
                </a:solidFill>
              </a:rPr>
              <a:t>elements</a:t>
            </a:r>
            <a:r>
              <a:rPr lang="en-AU" i="1" dirty="0" smtClean="0"/>
              <a:t>.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Metal </a:t>
            </a:r>
            <a:r>
              <a:rPr lang="en-AU" i="1" dirty="0">
                <a:solidFill>
                  <a:srgbClr val="FF0000"/>
                </a:solidFill>
              </a:rPr>
              <a:t>elements only hold weakly onto their electrons</a:t>
            </a:r>
            <a:r>
              <a:rPr lang="en-AU" i="1" dirty="0"/>
              <a:t> </a:t>
            </a:r>
            <a:r>
              <a:rPr lang="en-AU" dirty="0"/>
              <a:t>e.g. Copper –Cu</a:t>
            </a:r>
            <a:r>
              <a:rPr lang="en-AU" baseline="30000" dirty="0"/>
              <a:t>2+</a:t>
            </a:r>
            <a:r>
              <a:rPr lang="en-AU" dirty="0"/>
              <a:t>, Li</a:t>
            </a:r>
            <a:r>
              <a:rPr lang="en-AU" baseline="30000" dirty="0" smtClean="0"/>
              <a:t>+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Cations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068960"/>
            <a:ext cx="660876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Anions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7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Are produced when an atom gains electrons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This makes that atom more NEGATIVE</a:t>
            </a:r>
          </a:p>
          <a:p>
            <a:r>
              <a:rPr lang="en-AU" dirty="0" smtClean="0"/>
              <a:t>This happens if the outermost shell is almost full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It gains electrons to fill its outer shell, making it stable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Anions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5904656" cy="284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All anions come from non-metals</a:t>
            </a:r>
          </a:p>
          <a:p>
            <a:r>
              <a:rPr lang="en-AU" dirty="0" smtClean="0"/>
              <a:t>These hold onto electrons tightly e.g. Chloride- Cl</a:t>
            </a:r>
            <a:r>
              <a:rPr lang="en-AU" baseline="30000" dirty="0" smtClean="0"/>
              <a:t>-</a:t>
            </a:r>
            <a:r>
              <a:rPr lang="en-AU" dirty="0" smtClean="0"/>
              <a:t>, Oxide- O</a:t>
            </a:r>
            <a:r>
              <a:rPr lang="en-AU" baseline="30000" dirty="0" smtClean="0"/>
              <a:t>2-</a:t>
            </a:r>
            <a:endParaRPr lang="en-AU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Anions</a:t>
            </a:r>
            <a:endParaRPr lang="en-AU" dirty="0"/>
          </a:p>
        </p:txBody>
      </p:sp>
      <p:pic>
        <p:nvPicPr>
          <p:cNvPr id="5124" name="Picture 4" descr="http://makahiki.kcc.hawaii.edu/chem/metals_n_nonmetals_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6103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Monatomic – mono means one</a:t>
            </a:r>
          </a:p>
          <a:p>
            <a:pPr lvl="1"/>
            <a:r>
              <a:rPr lang="en-AU" i="1" dirty="0" smtClean="0">
                <a:solidFill>
                  <a:srgbClr val="FF0000"/>
                </a:solidFill>
              </a:rPr>
              <a:t>Calcium ion – Ca </a:t>
            </a:r>
            <a:r>
              <a:rPr lang="en-AU" i="1" baseline="30000" dirty="0" smtClean="0">
                <a:solidFill>
                  <a:srgbClr val="FF0000"/>
                </a:solidFill>
              </a:rPr>
              <a:t>2+ </a:t>
            </a:r>
            <a:r>
              <a:rPr lang="en-AU" i="1" dirty="0" smtClean="0">
                <a:solidFill>
                  <a:srgbClr val="FF0000"/>
                </a:solidFill>
              </a:rPr>
              <a:t>. . . Has one calcium</a:t>
            </a:r>
            <a:r>
              <a:rPr lang="en-AU" i="1" dirty="0" smtClean="0"/>
              <a:t> </a:t>
            </a:r>
          </a:p>
          <a:p>
            <a:endParaRPr lang="en-AU" i="1" dirty="0"/>
          </a:p>
          <a:p>
            <a:endParaRPr lang="en-AU" i="1" dirty="0" smtClean="0"/>
          </a:p>
          <a:p>
            <a:r>
              <a:rPr lang="en-AU" i="1" dirty="0" smtClean="0">
                <a:solidFill>
                  <a:srgbClr val="FF0000"/>
                </a:solidFill>
              </a:rPr>
              <a:t>Polyatomic – poly means many</a:t>
            </a:r>
          </a:p>
          <a:p>
            <a:pPr lvl="1"/>
            <a:r>
              <a:rPr lang="en-AU" i="1" dirty="0" smtClean="0">
                <a:solidFill>
                  <a:srgbClr val="FF0000"/>
                </a:solidFill>
              </a:rPr>
              <a:t>Nitrate ion – NO</a:t>
            </a:r>
            <a:r>
              <a:rPr lang="en-AU" i="1" baseline="-25000" dirty="0" smtClean="0">
                <a:solidFill>
                  <a:srgbClr val="FF0000"/>
                </a:solidFill>
              </a:rPr>
              <a:t>3</a:t>
            </a:r>
            <a:r>
              <a:rPr lang="en-AU" i="1" baseline="30000" dirty="0" smtClean="0">
                <a:solidFill>
                  <a:srgbClr val="FF0000"/>
                </a:solidFill>
              </a:rPr>
              <a:t>1- </a:t>
            </a:r>
            <a:r>
              <a:rPr lang="en-AU" i="1" dirty="0" smtClean="0">
                <a:solidFill>
                  <a:srgbClr val="FF0000"/>
                </a:solidFill>
              </a:rPr>
              <a:t>has . . . 1 nitrogen and 3 oxygen</a:t>
            </a:r>
            <a:endParaRPr lang="en-AU" i="1" baseline="30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Ions can exist as Monatomic ions or Polyatomic 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5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52601"/>
            <a:ext cx="8134672" cy="1829761"/>
          </a:xfrm>
        </p:spPr>
        <p:txBody>
          <a:bodyPr/>
          <a:lstStyle/>
          <a:p>
            <a:r>
              <a:rPr lang="en-AU" dirty="0" smtClean="0"/>
              <a:t>How to Write Ionic Formula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611607"/>
            <a:ext cx="8206680" cy="1199704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84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Atoms are happiest when all charges are 0, so there must be an equal number of positive protons and negative electrons.</a:t>
            </a:r>
          </a:p>
          <a:p>
            <a:pPr lvl="1"/>
            <a:r>
              <a:rPr lang="en-AU" dirty="0" smtClean="0"/>
              <a:t>E.g. For Sodium (1+) and Chloride (1-), only 1 of each is needed to make it even (</a:t>
            </a:r>
            <a:r>
              <a:rPr lang="en-AU" dirty="0" err="1" smtClean="0"/>
              <a:t>NaCl</a:t>
            </a:r>
            <a:r>
              <a:rPr lang="en-AU" dirty="0" smtClean="0"/>
              <a:t>)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For Magnesium (2+) Chloride (1-), two chlorides are needed for every magnesium (MgCl</a:t>
            </a:r>
            <a:r>
              <a:rPr lang="en-AU" baseline="-25000" dirty="0" smtClean="0"/>
              <a:t>2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Writing Ionic compound formula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82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Using Swap and Drop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8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9"/>
            <a:ext cx="8435280" cy="3240359"/>
          </a:xfrm>
        </p:spPr>
        <p:txBody>
          <a:bodyPr>
            <a:normAutofit fontScale="85000" lnSpcReduction="200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Atoms are normally neutral </a:t>
            </a:r>
            <a:r>
              <a:rPr lang="en-AU" dirty="0" smtClean="0"/>
              <a:t>(i.e. same number of protons and electrons)</a:t>
            </a:r>
          </a:p>
          <a:p>
            <a:endParaRPr lang="en-AU" dirty="0" smtClean="0"/>
          </a:p>
          <a:p>
            <a:r>
              <a:rPr lang="en-AU" b="1" i="1" dirty="0" smtClean="0">
                <a:solidFill>
                  <a:srgbClr val="FF0000"/>
                </a:solidFill>
              </a:rPr>
              <a:t>Ion</a:t>
            </a:r>
            <a:r>
              <a:rPr lang="en-AU" i="1" dirty="0" smtClean="0">
                <a:solidFill>
                  <a:srgbClr val="FF0000"/>
                </a:solidFill>
              </a:rPr>
              <a:t> - If an electron is added or taken, the atom becomes charged </a:t>
            </a:r>
          </a:p>
          <a:p>
            <a:pPr lvl="1"/>
            <a:r>
              <a:rPr lang="en-AU" dirty="0" smtClean="0"/>
              <a:t>If an electron is added it becomes more negative (-)</a:t>
            </a:r>
          </a:p>
          <a:p>
            <a:pPr lvl="1"/>
            <a:r>
              <a:rPr lang="en-AU" dirty="0" smtClean="0"/>
              <a:t>If an electron is taken away it becomes more positive (+).</a:t>
            </a:r>
          </a:p>
          <a:p>
            <a:pPr marL="393192" lvl="1" indent="0">
              <a:buNone/>
            </a:pPr>
            <a:r>
              <a:rPr lang="en-AU" dirty="0" smtClean="0"/>
              <a:t> 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b="1" i="1" dirty="0" smtClean="0">
                <a:solidFill>
                  <a:srgbClr val="FF0000"/>
                </a:solidFill>
              </a:rPr>
              <a:t>Valence Electrons </a:t>
            </a:r>
            <a:r>
              <a:rPr lang="en-AU" i="1" dirty="0" smtClean="0">
                <a:solidFill>
                  <a:srgbClr val="FF0000"/>
                </a:solidFill>
              </a:rPr>
              <a:t>– The outer shell electrons that are either added to or taken from.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Ions</a:t>
            </a:r>
            <a:endParaRPr lang="en-AU" dirty="0"/>
          </a:p>
        </p:txBody>
      </p:sp>
      <p:pic>
        <p:nvPicPr>
          <p:cNvPr id="4" name="Picture 2" descr="http://hyperphysics.phy-astr.gsu.edu/hbase/solids/imgsol/val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4622514" cy="2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 smtClean="0"/>
              <a:t>Why use Swap and Drop? Cause its easier!</a:t>
            </a:r>
            <a:endParaRPr lang="en-AU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4040188" cy="5256584"/>
          </a:xfrm>
        </p:spPr>
        <p:txBody>
          <a:bodyPr/>
          <a:lstStyle/>
          <a:p>
            <a:r>
              <a:rPr lang="en-AU" b="1" dirty="0" smtClean="0"/>
              <a:t>Remember that atoms all want a charge of 0.</a:t>
            </a:r>
          </a:p>
          <a:p>
            <a:pPr marL="109728" indent="0">
              <a:buNone/>
            </a:pPr>
            <a:endParaRPr lang="en-AU" dirty="0" smtClean="0"/>
          </a:p>
          <a:p>
            <a:r>
              <a:rPr lang="en-AU" dirty="0"/>
              <a:t>While we know the </a:t>
            </a:r>
            <a:r>
              <a:rPr lang="en-AU" dirty="0" smtClean="0"/>
              <a:t>charges individual </a:t>
            </a:r>
            <a:r>
              <a:rPr lang="en-AU" dirty="0" smtClean="0"/>
              <a:t>ions have </a:t>
            </a:r>
            <a:r>
              <a:rPr lang="en-AU" dirty="0" smtClean="0"/>
              <a:t>. . . we don’t know how </a:t>
            </a:r>
            <a:r>
              <a:rPr lang="en-AU" b="1" dirty="0" smtClean="0"/>
              <a:t>many</a:t>
            </a:r>
            <a:r>
              <a:rPr lang="en-AU" dirty="0" smtClean="0"/>
              <a:t> atoms each molecule/lattice will need to make it </a:t>
            </a:r>
            <a:r>
              <a:rPr lang="en-AU" dirty="0" smtClean="0"/>
              <a:t>0 charge.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1196752"/>
            <a:ext cx="4392487" cy="5256584"/>
          </a:xfrm>
        </p:spPr>
        <p:txBody>
          <a:bodyPr/>
          <a:lstStyle/>
          <a:p>
            <a:pPr marL="109728" indent="0" algn="ctr">
              <a:buNone/>
            </a:pPr>
            <a:r>
              <a:rPr lang="en-AU" b="1" dirty="0" smtClean="0"/>
              <a:t>Option 1</a:t>
            </a:r>
          </a:p>
          <a:p>
            <a:r>
              <a:rPr lang="en-AU" dirty="0" smtClean="0"/>
              <a:t>Ba</a:t>
            </a:r>
            <a:r>
              <a:rPr lang="en-AU" baseline="30000" dirty="0" smtClean="0"/>
              <a:t> 2+ </a:t>
            </a:r>
            <a:r>
              <a:rPr lang="en-AU" dirty="0" smtClean="0"/>
              <a:t>and N </a:t>
            </a:r>
            <a:r>
              <a:rPr lang="en-AU" baseline="30000" dirty="0" smtClean="0"/>
              <a:t>3-</a:t>
            </a:r>
          </a:p>
          <a:p>
            <a:pPr marL="109728" indent="0">
              <a:buNone/>
            </a:pPr>
            <a:endParaRPr lang="en-AU" baseline="30000" dirty="0"/>
          </a:p>
          <a:p>
            <a:pPr marL="109728" indent="0">
              <a:buNone/>
            </a:pPr>
            <a:endParaRPr lang="en-AU" baseline="30000" dirty="0" smtClean="0"/>
          </a:p>
          <a:p>
            <a:pPr marL="109728" indent="0">
              <a:buNone/>
            </a:pPr>
            <a:endParaRPr lang="en-AU" baseline="30000" dirty="0" smtClean="0"/>
          </a:p>
          <a:p>
            <a:pPr marL="109728" indent="0">
              <a:buNone/>
            </a:pPr>
            <a:endParaRPr lang="en-AU" baseline="30000" dirty="0"/>
          </a:p>
          <a:p>
            <a:pPr marL="109728" indent="0">
              <a:buNone/>
            </a:pPr>
            <a:endParaRPr lang="en-AU" baseline="30000" dirty="0" smtClean="0"/>
          </a:p>
          <a:p>
            <a:pPr marL="109728" indent="0">
              <a:buNone/>
            </a:pPr>
            <a:endParaRPr lang="en-AU" baseline="30000" dirty="0" smtClean="0"/>
          </a:p>
          <a:p>
            <a:pPr marL="109728" indent="0">
              <a:buNone/>
            </a:pPr>
            <a:endParaRPr lang="en-AU" baseline="30000" dirty="0"/>
          </a:p>
          <a:p>
            <a:pPr marL="109728" indent="0">
              <a:buNone/>
            </a:pPr>
            <a:endParaRPr lang="en-AU" baseline="30000" dirty="0" smtClean="0"/>
          </a:p>
          <a:p>
            <a:pPr marL="109728" indent="0">
              <a:buNone/>
            </a:pPr>
            <a:endParaRPr lang="en-AU" baseline="30000" dirty="0"/>
          </a:p>
          <a:p>
            <a:pPr marL="109728" indent="0">
              <a:buNone/>
            </a:pPr>
            <a:endParaRPr lang="en-AU" baseline="30000" dirty="0" smtClean="0"/>
          </a:p>
          <a:p>
            <a:pPr marL="109728" indent="0">
              <a:buNone/>
            </a:pPr>
            <a:endParaRPr lang="en-AU" baseline="30000" dirty="0"/>
          </a:p>
          <a:p>
            <a:pPr marL="109728" indent="0">
              <a:buNone/>
            </a:pPr>
            <a:r>
              <a:rPr lang="en-AU" baseline="30000" dirty="0" smtClean="0"/>
              <a:t>                              </a:t>
            </a:r>
            <a:r>
              <a:rPr lang="en-AU" sz="6600" baseline="30000" dirty="0"/>
              <a:t>?</a:t>
            </a:r>
            <a:endParaRPr lang="en-AU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4644008" y="3212976"/>
            <a:ext cx="720080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8100392" y="3212976"/>
            <a:ext cx="720080" cy="3026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444208" y="2231661"/>
            <a:ext cx="720080" cy="309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solidFill>
                  <a:schemeClr val="tx1"/>
                </a:solidFill>
              </a:rPr>
              <a:t>Charge</a:t>
            </a:r>
            <a:endParaRPr lang="en-AU" sz="1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8149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Barium</a:t>
            </a:r>
            <a:endParaRPr lang="en-A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00392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 </a:t>
            </a:r>
            <a:r>
              <a:rPr lang="en-AU" baseline="30000" dirty="0" smtClean="0"/>
              <a:t>3-</a:t>
            </a:r>
            <a:endParaRPr lang="en-AU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</a:t>
            </a:r>
            <a:r>
              <a:rPr lang="en-AU" baseline="30000" dirty="0"/>
              <a:t> 2+ 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3805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</a:t>
            </a:r>
            <a:r>
              <a:rPr lang="en-AU" baseline="30000" dirty="0"/>
              <a:t> 2+ 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17164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</a:t>
            </a:r>
            <a:r>
              <a:rPr lang="en-AU" baseline="30000" dirty="0"/>
              <a:t> 2+ 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45643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</a:t>
            </a:r>
            <a:r>
              <a:rPr lang="en-AU" baseline="30000" dirty="0"/>
              <a:t> 2+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49703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</a:t>
            </a:r>
            <a:r>
              <a:rPr lang="en-AU" baseline="30000" dirty="0"/>
              <a:t> 2+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53473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</a:t>
            </a:r>
            <a:r>
              <a:rPr lang="en-AU" baseline="30000" dirty="0"/>
              <a:t> 2+ 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7129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</a:t>
            </a:r>
            <a:r>
              <a:rPr lang="en-AU" baseline="30000" dirty="0"/>
              <a:t> 2+ 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7884368" y="281498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Nitrogen</a:t>
            </a:r>
            <a:endParaRPr lang="en-AU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97869" y="3805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 </a:t>
            </a:r>
            <a:r>
              <a:rPr lang="en-AU" baseline="30000" dirty="0" smtClean="0"/>
              <a:t>3-</a:t>
            </a:r>
            <a:endParaRPr lang="en-AU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8100392" y="417164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 </a:t>
            </a:r>
            <a:r>
              <a:rPr lang="en-AU" baseline="30000" dirty="0" smtClean="0"/>
              <a:t>3-</a:t>
            </a:r>
            <a:endParaRPr lang="en-AU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8100392" y="45643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 </a:t>
            </a:r>
            <a:r>
              <a:rPr lang="en-AU" baseline="30000" dirty="0" smtClean="0"/>
              <a:t>3-</a:t>
            </a:r>
            <a:endParaRPr lang="en-AU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8100392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 </a:t>
            </a:r>
            <a:r>
              <a:rPr lang="en-AU" baseline="30000" dirty="0" smtClean="0"/>
              <a:t>3-</a:t>
            </a:r>
            <a:endParaRPr lang="en-AU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8100392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 </a:t>
            </a:r>
            <a:r>
              <a:rPr lang="en-AU" baseline="30000" dirty="0" smtClean="0"/>
              <a:t>3-</a:t>
            </a:r>
            <a:endParaRPr lang="en-AU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8100392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 </a:t>
            </a:r>
            <a:r>
              <a:rPr lang="en-AU" baseline="30000" dirty="0" smtClean="0"/>
              <a:t>3-</a:t>
            </a:r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9984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339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Option 2: Swap &amp; Drop Method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43000" y="2133600"/>
            <a:ext cx="26130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9AD1F9"/>
                </a:solidFill>
                <a:latin typeface="Times New Roman" charset="0"/>
              </a:rPr>
              <a:t>Aluminum Ion</a:t>
            </a:r>
          </a:p>
          <a:p>
            <a:pPr algn="ctr" eaLnBrk="1" hangingPunct="1"/>
            <a:r>
              <a:rPr lang="en-US" altLang="en-US" sz="13000">
                <a:solidFill>
                  <a:srgbClr val="9AD1F9"/>
                </a:solidFill>
                <a:latin typeface="Times New Roman" charset="0"/>
              </a:rPr>
              <a:t>Al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914900" y="2133600"/>
            <a:ext cx="2133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19B9B"/>
                </a:solidFill>
                <a:latin typeface="Times New Roman" charset="0"/>
              </a:rPr>
              <a:t>Oxygen Ion</a:t>
            </a:r>
          </a:p>
          <a:p>
            <a:pPr algn="ctr" eaLnBrk="1" hangingPunct="1"/>
            <a:r>
              <a:rPr lang="en-US" altLang="en-US" sz="13000">
                <a:solidFill>
                  <a:srgbClr val="F19B9B"/>
                </a:solidFill>
                <a:latin typeface="Times New Roman" charset="0"/>
              </a:rPr>
              <a:t>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2667000"/>
            <a:ext cx="6619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9AD1F9"/>
                </a:solidFill>
                <a:latin typeface="Times New Roman" charset="0"/>
              </a:rPr>
              <a:t>+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15150" y="2362200"/>
            <a:ext cx="5603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8800">
                <a:solidFill>
                  <a:srgbClr val="F19B9B"/>
                </a:solidFill>
                <a:latin typeface="Times New Roman" charset="0"/>
              </a:rPr>
              <a:t>-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743325" y="2667000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9AD1F9"/>
                </a:solidFill>
                <a:latin typeface="Times New Roman" charset="0"/>
              </a:rPr>
              <a:t>3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315200" y="2667000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19B9B"/>
                </a:solidFill>
                <a:latin typeface="Times New Roman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4872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>
                <a:latin typeface="Times New Roman" charset="0"/>
              </a:rPr>
              <a:t>Step 1: Drop the signs.</a:t>
            </a:r>
          </a:p>
        </p:txBody>
      </p:sp>
    </p:spTree>
    <p:extLst>
      <p:ext uri="{BB962C8B-B14F-4D97-AF65-F5344CB8AC3E}">
        <p14:creationId xmlns:p14="http://schemas.microsoft.com/office/powerpoint/2010/main" val="35868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3398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Swap &amp; Drop Method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450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>
                <a:latin typeface="Times New Roman" charset="0"/>
              </a:rPr>
              <a:t>Step 2: Swap Values.</a:t>
            </a:r>
          </a:p>
        </p:txBody>
      </p:sp>
      <p:cxnSp>
        <p:nvCxnSpPr>
          <p:cNvPr id="11" name="Curved Connector 10"/>
          <p:cNvCxnSpPr/>
          <p:nvPr/>
        </p:nvCxnSpPr>
        <p:spPr>
          <a:xfrm rot="16200000" flipV="1">
            <a:off x="5823744" y="1110456"/>
            <a:ext cx="1588" cy="3571875"/>
          </a:xfrm>
          <a:prstGeom prst="curvedConnector3">
            <a:avLst>
              <a:gd name="adj1" fmla="val 76187469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5823744" y="1185069"/>
            <a:ext cx="1587" cy="3571875"/>
          </a:xfrm>
          <a:prstGeom prst="curvedConnector3">
            <a:avLst>
              <a:gd name="adj1" fmla="val 48926385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1143000" y="2366963"/>
            <a:ext cx="26130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9AD1F9"/>
                </a:solidFill>
                <a:latin typeface="Times New Roman" charset="0"/>
              </a:rPr>
              <a:t>Aluminum Ion</a:t>
            </a:r>
          </a:p>
          <a:p>
            <a:pPr algn="ctr" eaLnBrk="1" hangingPunct="1"/>
            <a:r>
              <a:rPr lang="en-US" altLang="en-US" sz="13000">
                <a:solidFill>
                  <a:srgbClr val="9AD1F9"/>
                </a:solidFill>
                <a:latin typeface="Times New Roman" charset="0"/>
              </a:rPr>
              <a:t>Al</a:t>
            </a: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4914900" y="2366963"/>
            <a:ext cx="21336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19B9B"/>
                </a:solidFill>
                <a:latin typeface="Times New Roman" charset="0"/>
              </a:rPr>
              <a:t>Oxygen Ion</a:t>
            </a:r>
          </a:p>
          <a:p>
            <a:pPr algn="ctr" eaLnBrk="1" hangingPunct="1"/>
            <a:r>
              <a:rPr lang="en-US" altLang="en-US" sz="13000">
                <a:solidFill>
                  <a:srgbClr val="F19B9B"/>
                </a:solidFill>
                <a:latin typeface="Times New Roman" charset="0"/>
              </a:rPr>
              <a:t>O</a:t>
            </a:r>
          </a:p>
        </p:txBody>
      </p: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3743325" y="2900363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9AD1F9"/>
                </a:solidFill>
                <a:latin typeface="Times New Roman" charset="0"/>
              </a:rPr>
              <a:t>3</a:t>
            </a:r>
          </a:p>
        </p:txBody>
      </p: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7315200" y="2900363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19B9B"/>
                </a:solidFill>
                <a:latin typeface="Times New 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51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3398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Swap &amp; Drop Method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08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>
                <a:latin typeface="Times New Roman" charset="0"/>
              </a:rPr>
              <a:t>Step 3: Drop values to subscripts.</a:t>
            </a: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1143000" y="2366963"/>
            <a:ext cx="26130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9AD1F9"/>
                </a:solidFill>
                <a:latin typeface="Times New Roman" charset="0"/>
              </a:rPr>
              <a:t>Aluminum Ion</a:t>
            </a:r>
          </a:p>
          <a:p>
            <a:pPr algn="ctr" eaLnBrk="1" hangingPunct="1"/>
            <a:r>
              <a:rPr lang="en-US" altLang="en-US" sz="13000">
                <a:solidFill>
                  <a:srgbClr val="9AD1F9"/>
                </a:solidFill>
                <a:latin typeface="Times New Roman" charset="0"/>
              </a:rPr>
              <a:t>Al</a:t>
            </a:r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4914900" y="2366963"/>
            <a:ext cx="21336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19B9B"/>
                </a:solidFill>
                <a:latin typeface="Times New Roman" charset="0"/>
              </a:rPr>
              <a:t>Oxygen Ion</a:t>
            </a:r>
          </a:p>
          <a:p>
            <a:pPr algn="ctr" eaLnBrk="1" hangingPunct="1"/>
            <a:r>
              <a:rPr lang="en-US" altLang="en-US" sz="13000">
                <a:solidFill>
                  <a:srgbClr val="F19B9B"/>
                </a:solidFill>
                <a:latin typeface="Times New Roman" charset="0"/>
              </a:rPr>
              <a:t>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81800" y="2900363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9AD1F9"/>
                </a:solidFill>
                <a:latin typeface="Times New Roman" charset="0"/>
              </a:rPr>
              <a:t>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5200" y="2900363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19B9B"/>
                </a:solidFill>
                <a:latin typeface="Times New Roman" charset="0"/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5200" y="4038600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19B9B"/>
                </a:solidFill>
                <a:latin typeface="Times New Roman" charset="0"/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4038600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9AD1F9"/>
                </a:solidFill>
                <a:latin typeface="Times New Roman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3398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Swap &amp; Drop Method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698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>
                <a:latin typeface="Times New Roman" charset="0"/>
              </a:rPr>
              <a:t>Step 4: Combine into compound.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1981200" y="1752600"/>
            <a:ext cx="26130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3200">
                <a:solidFill>
                  <a:srgbClr val="9AD1F9"/>
                </a:solidFill>
                <a:latin typeface="Times New Roman" charset="0"/>
              </a:rPr>
              <a:t>Aluminum Ion</a:t>
            </a:r>
          </a:p>
          <a:p>
            <a:pPr algn="r" eaLnBrk="1" hangingPunct="1"/>
            <a:r>
              <a:rPr lang="en-US" altLang="en-US" sz="13000">
                <a:solidFill>
                  <a:srgbClr val="9AD1F9"/>
                </a:solidFill>
                <a:latin typeface="Times New Roman" charset="0"/>
              </a:rPr>
              <a:t>Al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4899025" y="1752600"/>
            <a:ext cx="2133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19B9B"/>
                </a:solidFill>
                <a:latin typeface="Times New Roman" charset="0"/>
              </a:rPr>
              <a:t>Oxygen Ion</a:t>
            </a:r>
          </a:p>
          <a:p>
            <a:pPr eaLnBrk="1" hangingPunct="1"/>
            <a:r>
              <a:rPr lang="en-US" altLang="en-US" sz="13000">
                <a:solidFill>
                  <a:srgbClr val="F19B9B"/>
                </a:solidFill>
                <a:latin typeface="Times New Roman" charset="0"/>
              </a:rPr>
              <a:t>O</a:t>
            </a: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4443413" y="3424238"/>
            <a:ext cx="608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19B9B"/>
                </a:solidFill>
                <a:latin typeface="Times New Roman" charset="0"/>
              </a:rPr>
              <a:t>2</a:t>
            </a:r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6042025" y="3424238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9AD1F9"/>
                </a:solidFill>
                <a:latin typeface="Times New Roman" charset="0"/>
              </a:rPr>
              <a:t>3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2895600" y="4495800"/>
            <a:ext cx="344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9AD1F9"/>
                </a:solidFill>
                <a:latin typeface="Times New Roman" charset="0"/>
              </a:rPr>
              <a:t>Aluminum</a:t>
            </a:r>
            <a:r>
              <a:rPr lang="en-US" altLang="en-US" sz="3600" dirty="0">
                <a:solidFill>
                  <a:srgbClr val="BB86E3"/>
                </a:solidFill>
                <a:latin typeface="Times New Roman" charset="0"/>
              </a:rPr>
              <a:t> </a:t>
            </a:r>
            <a:r>
              <a:rPr lang="en-US" altLang="en-US" sz="3600" dirty="0">
                <a:solidFill>
                  <a:srgbClr val="F19B9B"/>
                </a:solidFill>
                <a:latin typeface="Times New Roman" charset="0"/>
              </a:rPr>
              <a:t>Oxide</a:t>
            </a:r>
          </a:p>
        </p:txBody>
      </p:sp>
    </p:spTree>
    <p:extLst>
      <p:ext uri="{BB962C8B-B14F-4D97-AF65-F5344CB8AC3E}">
        <p14:creationId xmlns:p14="http://schemas.microsoft.com/office/powerpoint/2010/main" val="4983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55583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Refer to Periodic Table to identify charges</a:t>
            </a:r>
          </a:p>
          <a:p>
            <a:pPr marL="624078" indent="-51435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Write the symbols and charges</a:t>
            </a:r>
          </a:p>
          <a:p>
            <a:pPr marL="624078" indent="-51435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Complete Swap and Drop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AU" dirty="0" smtClean="0"/>
              <a:t>Monatomic Formula</a:t>
            </a:r>
            <a:endParaRPr lang="en-AU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3422" y="236796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Example </a:t>
            </a:r>
            <a:r>
              <a:rPr lang="en-AU" sz="1800" dirty="0" smtClean="0"/>
              <a:t>Sodium Chloride</a:t>
            </a:r>
            <a:endParaRPr lang="en-AU" sz="1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93662" y="236796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Practice 1 </a:t>
            </a:r>
            <a:r>
              <a:rPr lang="en-AU" sz="1800" dirty="0" smtClean="0"/>
              <a:t>Magnesium Oxide</a:t>
            </a:r>
            <a:endParaRPr lang="en-AU" sz="18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25910" y="236796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Practice 2 </a:t>
            </a:r>
            <a:r>
              <a:rPr lang="en-AU" sz="1800" dirty="0" smtClean="0"/>
              <a:t>Potassium Nitride</a:t>
            </a:r>
            <a:endParaRPr lang="en-AU" sz="18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758158" y="237010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Practice 3 </a:t>
            </a:r>
            <a:r>
              <a:rPr lang="en-AU" sz="1800" dirty="0" smtClean="0"/>
              <a:t>Calcium </a:t>
            </a:r>
            <a:r>
              <a:rPr lang="en-AU" sz="1800" dirty="0" err="1" smtClean="0"/>
              <a:t>Sulfide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027363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55583"/>
          </a:xfrm>
        </p:spPr>
        <p:txBody>
          <a:bodyPr>
            <a:normAutofit fontScale="5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Refer to Ion Chart for chemical formula</a:t>
            </a:r>
          </a:p>
          <a:p>
            <a:pPr marL="624078" indent="-51435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Put brackets around the polyatomic ion but with the charge on the outside.</a:t>
            </a:r>
          </a:p>
          <a:p>
            <a:pPr marL="624078" indent="-51435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Complete Swap and Drop only using the charges.</a:t>
            </a:r>
          </a:p>
          <a:p>
            <a:pPr marL="624078" indent="-51435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Remember to keep the polyatomic ion in brackets.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Polyatomic Formula</a:t>
            </a:r>
            <a:endParaRPr lang="en-AU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3422" y="236796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Example </a:t>
            </a:r>
            <a:endParaRPr lang="en-AU" sz="1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93662" y="236796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Practice 1 </a:t>
            </a:r>
            <a:r>
              <a:rPr lang="en-AU" sz="1800" dirty="0" smtClean="0"/>
              <a:t>Copper(II) Sulphate</a:t>
            </a:r>
            <a:endParaRPr lang="en-AU" sz="18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25910" y="236796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Practice 2 </a:t>
            </a:r>
            <a:r>
              <a:rPr lang="en-AU" sz="1800" dirty="0" smtClean="0"/>
              <a:t>Silver Phosphate</a:t>
            </a:r>
            <a:endParaRPr lang="en-AU" sz="18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758158" y="2370109"/>
            <a:ext cx="2206330" cy="38164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AU" b="1" u="sng" dirty="0" smtClean="0"/>
              <a:t>Practice 3 </a:t>
            </a:r>
            <a:r>
              <a:rPr lang="en-AU" sz="1800" dirty="0" smtClean="0"/>
              <a:t>Potassium Permanganate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37877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How to name Ionic Compounds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611607"/>
            <a:ext cx="8206680" cy="1199704"/>
          </a:xfrm>
        </p:spPr>
        <p:txBody>
          <a:bodyPr/>
          <a:lstStyle/>
          <a:p>
            <a:r>
              <a:rPr lang="en-AU" dirty="0" smtClean="0"/>
              <a:t>Name Ionic Compounds</a:t>
            </a:r>
          </a:p>
          <a:p>
            <a:r>
              <a:rPr lang="en-AU" dirty="0" smtClean="0"/>
              <a:t>Write Ionic Formula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0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 smtClean="0"/>
              <a:t>Remember: </a:t>
            </a:r>
            <a:r>
              <a:rPr lang="en-AU" dirty="0" smtClean="0"/>
              <a:t>When anions (-) and cations (+) come together, they make compounds which are crystal lattices</a:t>
            </a:r>
          </a:p>
          <a:p>
            <a:r>
              <a:rPr lang="en-AU" dirty="0" smtClean="0"/>
              <a:t>Steps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Name the </a:t>
            </a:r>
            <a:r>
              <a:rPr lang="en-AU" b="1" i="1" dirty="0" smtClean="0">
                <a:solidFill>
                  <a:srgbClr val="FF0000"/>
                </a:solidFill>
              </a:rPr>
              <a:t>cation first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Name the </a:t>
            </a:r>
            <a:r>
              <a:rPr lang="en-AU" b="1" i="1" dirty="0" smtClean="0">
                <a:solidFill>
                  <a:srgbClr val="FF0000"/>
                </a:solidFill>
              </a:rPr>
              <a:t>anion second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AU" i="1" dirty="0" smtClean="0">
                <a:solidFill>
                  <a:srgbClr val="FF0000"/>
                </a:solidFill>
              </a:rPr>
              <a:t>BUT . . . we change the last letters to ‘</a:t>
            </a:r>
            <a:r>
              <a:rPr lang="en-AU" b="1" i="1" dirty="0" smtClean="0">
                <a:solidFill>
                  <a:srgbClr val="FF0000"/>
                </a:solidFill>
              </a:rPr>
              <a:t>ide</a:t>
            </a:r>
            <a:r>
              <a:rPr lang="en-AU" i="1" dirty="0" smtClean="0">
                <a:solidFill>
                  <a:srgbClr val="FF0000"/>
                </a:solidFill>
              </a:rPr>
              <a:t>’)</a:t>
            </a:r>
            <a:r>
              <a:rPr lang="en-AU" dirty="0" smtClean="0">
                <a:solidFill>
                  <a:srgbClr val="FF0000"/>
                </a:solidFill>
              </a:rPr>
              <a:t>	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pPr lvl="1"/>
            <a:r>
              <a:rPr lang="en-AU" dirty="0" smtClean="0"/>
              <a:t>Calcium + Chlorine = Calcium Chlor</a:t>
            </a:r>
            <a:r>
              <a:rPr lang="en-AU" b="1" dirty="0" smtClean="0"/>
              <a:t>ide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Sodium + Oxygen = Sodium Ox</a:t>
            </a:r>
            <a:r>
              <a:rPr lang="en-AU" b="1" dirty="0" smtClean="0"/>
              <a:t>ide</a:t>
            </a:r>
          </a:p>
          <a:p>
            <a:pPr lvl="1"/>
            <a:r>
              <a:rPr lang="en-AU" dirty="0" smtClean="0"/>
              <a:t>Copper+ Oxygen = __________________________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Naming Ionic compounds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33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60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AU" dirty="0" smtClean="0"/>
              <a:t>Easy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AU" dirty="0" smtClean="0"/>
              <a:t>Sodium + Fluorine = ___________________________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AU" dirty="0" smtClean="0"/>
              <a:t>Potassium + Chlorine = ________________________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AU" dirty="0" smtClean="0"/>
              <a:t>Magnesium + Oxygen = _______________________</a:t>
            </a:r>
          </a:p>
          <a:p>
            <a:pPr marL="850392" lvl="1" indent="-457200">
              <a:buFont typeface="+mj-lt"/>
              <a:buAutoNum type="alphaLcParenR"/>
            </a:pPr>
            <a:endParaRPr lang="en-AU" dirty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Medium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AU" dirty="0" smtClean="0"/>
              <a:t>Chlorine and Copper = _________________________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AU" dirty="0"/>
              <a:t>Oxygen and Aluminium = </a:t>
            </a:r>
            <a:r>
              <a:rPr lang="en-AU" dirty="0" smtClean="0"/>
              <a:t>______________________</a:t>
            </a:r>
          </a:p>
          <a:p>
            <a:pPr lvl="1"/>
            <a:endParaRPr lang="en-AU" dirty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Hard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AU" sz="2400" dirty="0"/>
              <a:t>Fe</a:t>
            </a:r>
            <a:r>
              <a:rPr lang="en-AU" sz="2400" baseline="30000" dirty="0"/>
              <a:t>2</a:t>
            </a:r>
            <a:r>
              <a:rPr lang="en-AU" sz="2400" baseline="30000" dirty="0" smtClean="0"/>
              <a:t>+ </a:t>
            </a:r>
            <a:r>
              <a:rPr lang="en-AU" sz="2400" b="1" dirty="0" smtClean="0"/>
              <a:t>+</a:t>
            </a:r>
            <a:r>
              <a:rPr lang="en-AU" sz="2400" dirty="0" smtClean="0"/>
              <a:t> F</a:t>
            </a:r>
            <a:r>
              <a:rPr lang="en-AU" sz="2400" baseline="30000" dirty="0" smtClean="0"/>
              <a:t>- </a:t>
            </a:r>
            <a:r>
              <a:rPr lang="en-AU" sz="2400" dirty="0" smtClean="0"/>
              <a:t>=</a:t>
            </a:r>
            <a:r>
              <a:rPr lang="en-AU" sz="2400" baseline="30000" dirty="0" smtClean="0"/>
              <a:t> </a:t>
            </a:r>
            <a:r>
              <a:rPr lang="en-AU" sz="2400" dirty="0" smtClean="0"/>
              <a:t>____________________________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AU" sz="2400" dirty="0"/>
              <a:t>Ba</a:t>
            </a:r>
            <a:r>
              <a:rPr lang="en-AU" sz="2400" baseline="30000" dirty="0"/>
              <a:t>2</a:t>
            </a:r>
            <a:r>
              <a:rPr lang="en-AU" sz="2400" baseline="30000" dirty="0" smtClean="0"/>
              <a:t>+ </a:t>
            </a:r>
            <a:r>
              <a:rPr lang="en-AU" sz="2400" b="1" dirty="0" smtClean="0"/>
              <a:t>+</a:t>
            </a:r>
            <a:r>
              <a:rPr lang="en-AU" sz="2400" dirty="0" smtClean="0"/>
              <a:t> S</a:t>
            </a:r>
            <a:r>
              <a:rPr lang="en-AU" sz="2400" baseline="30000" dirty="0" smtClean="0"/>
              <a:t>2-</a:t>
            </a:r>
            <a:r>
              <a:rPr lang="en-AU" sz="2400" dirty="0" smtClean="0"/>
              <a:t> = __________________________</a:t>
            </a:r>
            <a:endParaRPr lang="en-AU" sz="2400" dirty="0">
              <a:latin typeface="Calibri"/>
              <a:ea typeface="MS Mincho"/>
              <a:cs typeface="Times New Roman"/>
            </a:endParaRPr>
          </a:p>
          <a:p>
            <a:pPr marL="850392" lvl="1" indent="-457200">
              <a:buFont typeface="+mj-lt"/>
              <a:buAutoNum type="alphaLcParenR"/>
            </a:pPr>
            <a:endParaRPr lang="en-AU" sz="2400" baseline="30000" dirty="0">
              <a:latin typeface="Calibri"/>
              <a:ea typeface="MS Mincho"/>
              <a:cs typeface="Times New Roman"/>
            </a:endParaRPr>
          </a:p>
          <a:p>
            <a:pPr marL="850392" lvl="1" indent="-457200">
              <a:buFont typeface="+mj-lt"/>
              <a:buAutoNum type="alphaLcParenR"/>
            </a:pPr>
            <a:endParaRPr lang="en-AU" dirty="0" smtClean="0"/>
          </a:p>
          <a:p>
            <a:pPr marL="850392" lvl="1" indent="-457200">
              <a:buFont typeface="+mj-lt"/>
              <a:buAutoNum type="alphaLcParenR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Naming Practice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29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Why do Ions form?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9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Facts about Ions in a Solution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7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Some </a:t>
            </a:r>
            <a:r>
              <a:rPr lang="en-AU" i="1" dirty="0" smtClean="0">
                <a:solidFill>
                  <a:srgbClr val="FF0000"/>
                </a:solidFill>
              </a:rPr>
              <a:t>ionic compounds dissolve </a:t>
            </a:r>
            <a:r>
              <a:rPr lang="en-AU" dirty="0" smtClean="0"/>
              <a:t>in water (</a:t>
            </a:r>
            <a:r>
              <a:rPr lang="en-AU" i="1" dirty="0" smtClean="0">
                <a:solidFill>
                  <a:srgbClr val="FF0000"/>
                </a:solidFill>
              </a:rPr>
              <a:t>they are soluble</a:t>
            </a:r>
            <a:r>
              <a:rPr lang="en-AU" dirty="0" smtClean="0"/>
              <a:t>)</a:t>
            </a:r>
          </a:p>
          <a:p>
            <a:r>
              <a:rPr lang="en-AU" dirty="0" smtClean="0"/>
              <a:t>When one dissolves in water, the </a:t>
            </a:r>
            <a:r>
              <a:rPr lang="en-AU" i="1" dirty="0" smtClean="0">
                <a:solidFill>
                  <a:srgbClr val="FF0000"/>
                </a:solidFill>
              </a:rPr>
              <a:t>water particles surround the </a:t>
            </a:r>
            <a:r>
              <a:rPr lang="en-AU" i="1" dirty="0" err="1" smtClean="0">
                <a:solidFill>
                  <a:srgbClr val="FF0000"/>
                </a:solidFill>
              </a:rPr>
              <a:t>cations</a:t>
            </a:r>
            <a:r>
              <a:rPr lang="en-AU" i="1" dirty="0" smtClean="0">
                <a:solidFill>
                  <a:srgbClr val="FF0000"/>
                </a:solidFill>
              </a:rPr>
              <a:t> and anions</a:t>
            </a:r>
          </a:p>
          <a:p>
            <a:r>
              <a:rPr lang="en-AU" dirty="0" smtClean="0"/>
              <a:t>This </a:t>
            </a:r>
            <a:r>
              <a:rPr lang="en-AU" i="1" dirty="0" smtClean="0">
                <a:solidFill>
                  <a:srgbClr val="FF0000"/>
                </a:solidFill>
              </a:rPr>
              <a:t>breaks the lattice apart</a:t>
            </a:r>
            <a:r>
              <a:rPr lang="en-AU" i="1" dirty="0" smtClean="0"/>
              <a:t> </a:t>
            </a:r>
            <a:r>
              <a:rPr lang="en-AU" dirty="0" smtClean="0"/>
              <a:t>so the ions are evenly spread out throughout the water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Ions in solution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5031"/>
            <a:ext cx="5256584" cy="18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water is removed, the ions will stick together again (called re-</a:t>
            </a:r>
            <a:r>
              <a:rPr lang="en-AU" dirty="0" err="1" smtClean="0"/>
              <a:t>crystalisation</a:t>
            </a:r>
            <a:r>
              <a:rPr lang="en-AU" dirty="0" smtClean="0"/>
              <a:t>)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Because ions can move about in solution, they can conduct electricity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Cations move towards the negative electrode</a:t>
            </a:r>
            <a:endParaRPr lang="en-AU" i="1" dirty="0"/>
          </a:p>
          <a:p>
            <a:r>
              <a:rPr lang="en-AU" i="1" dirty="0" smtClean="0">
                <a:solidFill>
                  <a:srgbClr val="FF0000"/>
                </a:solidFill>
              </a:rPr>
              <a:t>Anions towards the positive</a:t>
            </a:r>
          </a:p>
          <a:p>
            <a:r>
              <a:rPr lang="en-AU" dirty="0" smtClean="0"/>
              <a:t>Only solutions with ions can conduct electricity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Ions in solution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17604"/>
            <a:ext cx="3558061" cy="214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Facts about Ionic Compounds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2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err="1" smtClean="0">
                <a:solidFill>
                  <a:srgbClr val="FF0000"/>
                </a:solidFill>
              </a:rPr>
              <a:t>Cations</a:t>
            </a:r>
            <a:r>
              <a:rPr lang="en-AU" i="1" dirty="0" smtClean="0">
                <a:solidFill>
                  <a:srgbClr val="FF0000"/>
                </a:solidFill>
              </a:rPr>
              <a:t> and anions are attracted to each other </a:t>
            </a:r>
            <a:r>
              <a:rPr lang="en-AU" dirty="0" smtClean="0"/>
              <a:t>(opposite charges attract)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Ionic bond </a:t>
            </a:r>
            <a:r>
              <a:rPr lang="en-AU" i="1" dirty="0" smtClean="0"/>
              <a:t>– </a:t>
            </a:r>
            <a:r>
              <a:rPr lang="en-AU" i="1" dirty="0" smtClean="0">
                <a:solidFill>
                  <a:srgbClr val="FF0000"/>
                </a:solidFill>
              </a:rPr>
              <a:t>when a cation and anion bond</a:t>
            </a:r>
          </a:p>
          <a:p>
            <a:endParaRPr lang="en-AU" i="1" dirty="0" smtClean="0">
              <a:solidFill>
                <a:srgbClr val="FF0000"/>
              </a:solidFill>
            </a:endParaRPr>
          </a:p>
          <a:p>
            <a:r>
              <a:rPr lang="en-AU" i="1" dirty="0" smtClean="0">
                <a:solidFill>
                  <a:srgbClr val="FF0000"/>
                </a:solidFill>
              </a:rPr>
              <a:t>These are always crystal lattices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Ionic compounds</a:t>
            </a:r>
            <a:endParaRPr lang="en-AU" dirty="0"/>
          </a:p>
        </p:txBody>
      </p:sp>
      <p:pic>
        <p:nvPicPr>
          <p:cNvPr id="4" name="Picture 2" descr="https://dr282zn36sxxg.cloudfront.net/datastreams/f-d%3Ad3e4243fa907179240bdd28c718f724a2e147e7564ac1d6f23adccb0%2BIMAGE%2BIMAGE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608512" cy="28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" y="901381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AU" i="1" dirty="0" smtClean="0">
                <a:solidFill>
                  <a:srgbClr val="FF0000"/>
                </a:solidFill>
              </a:rPr>
              <a:t>The bonds are very strong</a:t>
            </a:r>
            <a:r>
              <a:rPr lang="en-AU" dirty="0" smtClean="0"/>
              <a:t>, so ionic compounds are usually:</a:t>
            </a:r>
          </a:p>
          <a:p>
            <a:r>
              <a:rPr lang="en-AU" sz="2400" i="1" dirty="0" smtClean="0">
                <a:solidFill>
                  <a:srgbClr val="FF0000"/>
                </a:solidFill>
              </a:rPr>
              <a:t>Hard</a:t>
            </a:r>
            <a:r>
              <a:rPr lang="en-AU" sz="2400" dirty="0" smtClean="0"/>
              <a:t> (it takes a lot of force to break their bonds)</a:t>
            </a:r>
          </a:p>
          <a:p>
            <a:r>
              <a:rPr lang="en-AU" sz="2400" i="1" dirty="0" smtClean="0">
                <a:solidFill>
                  <a:srgbClr val="FF0000"/>
                </a:solidFill>
              </a:rPr>
              <a:t>Brittle</a:t>
            </a:r>
            <a:r>
              <a:rPr lang="en-AU" sz="2400" i="1" dirty="0" smtClean="0"/>
              <a:t> </a:t>
            </a:r>
            <a:r>
              <a:rPr lang="en-AU" sz="2400" dirty="0" smtClean="0"/>
              <a:t>(The bonds hold them in fixed positions so they shatter rather than bend)</a:t>
            </a:r>
          </a:p>
          <a:p>
            <a:r>
              <a:rPr lang="en-AU" sz="2400" i="1" dirty="0" smtClean="0">
                <a:solidFill>
                  <a:srgbClr val="FF0000"/>
                </a:solidFill>
              </a:rPr>
              <a:t>Have high melting points </a:t>
            </a:r>
            <a:r>
              <a:rPr lang="en-AU" sz="2400" dirty="0" smtClean="0"/>
              <a:t>(high temperatures are required to break the strong bonds)</a:t>
            </a:r>
          </a:p>
          <a:p>
            <a:endParaRPr lang="en-AU" sz="2400" dirty="0"/>
          </a:p>
          <a:p>
            <a:r>
              <a:rPr lang="en-AU" dirty="0" smtClean="0"/>
              <a:t>E.g. copper sulphate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184" y="0"/>
            <a:ext cx="8229600" cy="1143000"/>
          </a:xfrm>
        </p:spPr>
        <p:txBody>
          <a:bodyPr/>
          <a:lstStyle/>
          <a:p>
            <a:r>
              <a:rPr lang="en-AU" dirty="0" smtClean="0"/>
              <a:t>Ionic compounds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4260726" cy="240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2597274" cy="206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983"/>
            <a:ext cx="8229600" cy="49165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Quiz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576064"/>
          </a:xfrm>
        </p:spPr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620688"/>
            <a:ext cx="4041775" cy="576064"/>
          </a:xfrm>
        </p:spPr>
        <p:txBody>
          <a:bodyPr/>
          <a:lstStyle/>
          <a:p>
            <a:r>
              <a:rPr lang="en-AU" dirty="0" smtClean="0"/>
              <a:t>Answers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1412776"/>
            <a:ext cx="4040188" cy="54452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What term describes an atom with a positive or negative charge?</a:t>
            </a:r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What are Valence Electrons?</a:t>
            </a:r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Why do atoms want to form ionic bonds?</a:t>
            </a:r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What do we call atoms that form a positive charge?</a:t>
            </a:r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What do we call atoms that form a negative charge?</a:t>
            </a:r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T/F – Ionic bonds occur between metal and non metal atoms.</a:t>
            </a:r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What does Polyatomic ion mean ???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4041775" cy="5184576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_____________________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_____________________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  <a:p>
            <a:pPr marL="566928" indent="-457200"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_____________________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_____________________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  <a:p>
            <a:pPr marL="566928" indent="-457200"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_____________________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  <a:p>
            <a:pPr marL="566928" indent="-457200"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_____________________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_____________________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623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Every </a:t>
            </a:r>
            <a:r>
              <a:rPr lang="en-AU" i="1" dirty="0">
                <a:solidFill>
                  <a:srgbClr val="FF0000"/>
                </a:solidFill>
              </a:rPr>
              <a:t>atom wants a </a:t>
            </a:r>
            <a:r>
              <a:rPr lang="en-AU" i="1" dirty="0" smtClean="0">
                <a:solidFill>
                  <a:srgbClr val="FF0000"/>
                </a:solidFill>
              </a:rPr>
              <a:t>FULL outer </a:t>
            </a:r>
            <a:r>
              <a:rPr lang="en-AU" i="1" dirty="0">
                <a:solidFill>
                  <a:srgbClr val="FF0000"/>
                </a:solidFill>
              </a:rPr>
              <a:t>shell, because this makes it </a:t>
            </a:r>
            <a:r>
              <a:rPr lang="en-AU" i="1" dirty="0" smtClean="0">
                <a:solidFill>
                  <a:srgbClr val="FF0000"/>
                </a:solidFill>
              </a:rPr>
              <a:t>stable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8 is Great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996952"/>
            <a:ext cx="6983883" cy="34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8"/>
            <a:ext cx="9036496" cy="67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1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When the electrons are either taken or received . . . The atom becomes either positively or negatively charged.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Gaining charge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03" y="3645024"/>
            <a:ext cx="3442048" cy="187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5" y="3861048"/>
            <a:ext cx="4532565" cy="196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Using the Periodic Table to Identify Charges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8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eriodic_tab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5400000">
            <a:off x="-152399" y="1293812"/>
            <a:ext cx="10668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81013" y="76200"/>
            <a:ext cx="7015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charset="0"/>
              </a:rPr>
              <a:t>Look at Group 1!</a:t>
            </a:r>
          </a:p>
          <a:p>
            <a:pPr eaLnBrk="1" hangingPunct="1"/>
            <a:r>
              <a:rPr lang="en-US" altLang="en-US" sz="2800" b="1" dirty="0">
                <a:latin typeface="Times New Roman" charset="0"/>
              </a:rPr>
              <a:t>All group 1 elements have 1 valence electron.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1066800"/>
            <a:ext cx="693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charset="0"/>
              </a:rPr>
              <a:t>Is it easier for them to lose 1 electron, 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charset="0"/>
              </a:rPr>
              <a:t>or try to gain 7 electrons?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25146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charset="0"/>
              </a:rPr>
              <a:t>LOSE 1 ELECTRON!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581400"/>
            <a:ext cx="3451225" cy="1570038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FF6600"/>
                </a:solidFill>
                <a:latin typeface="Times New Roman" charset="0"/>
              </a:rPr>
              <a:t>+1 ion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152400" y="1906588"/>
            <a:ext cx="685800" cy="35798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1286</TotalTime>
  <Words>1372</Words>
  <Application>Microsoft Office PowerPoint</Application>
  <PresentationFormat>On-screen Show (4:3)</PresentationFormat>
  <Paragraphs>307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Chemistry: Ions</vt:lpstr>
      <vt:lpstr>Ions</vt:lpstr>
      <vt:lpstr>Ions</vt:lpstr>
      <vt:lpstr>Why do Ions form?</vt:lpstr>
      <vt:lpstr>8 is Great</vt:lpstr>
      <vt:lpstr>PowerPoint Presentation</vt:lpstr>
      <vt:lpstr>Gaining charge</vt:lpstr>
      <vt:lpstr>Using the Periodic Table to Identify Charges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Why do Ions bond?</vt:lpstr>
      <vt:lpstr>Opposites Attract</vt:lpstr>
      <vt:lpstr>Cations</vt:lpstr>
      <vt:lpstr>Cations</vt:lpstr>
      <vt:lpstr>Cations</vt:lpstr>
      <vt:lpstr>Anions</vt:lpstr>
      <vt:lpstr>Anions</vt:lpstr>
      <vt:lpstr>Anions</vt:lpstr>
      <vt:lpstr>Ions can exist as Monatomic ions or Polyatomic ions</vt:lpstr>
      <vt:lpstr>How to Write Ionic Formula</vt:lpstr>
      <vt:lpstr>Writing Ionic compound formula</vt:lpstr>
      <vt:lpstr>Using Swap and Drop</vt:lpstr>
      <vt:lpstr>Why use Swap and Drop? Cause its easier!</vt:lpstr>
      <vt:lpstr>Option 2: Swap &amp; Drop Method</vt:lpstr>
      <vt:lpstr>Swap &amp; Drop Method</vt:lpstr>
      <vt:lpstr>Swap &amp; Drop Method</vt:lpstr>
      <vt:lpstr>Swap &amp; Drop Method</vt:lpstr>
      <vt:lpstr>Monatomic Formula</vt:lpstr>
      <vt:lpstr>Polyatomic Formula</vt:lpstr>
      <vt:lpstr>How to name Ionic Compounds</vt:lpstr>
      <vt:lpstr>Naming Ionic compounds</vt:lpstr>
      <vt:lpstr>Naming Practice</vt:lpstr>
      <vt:lpstr>Facts about Ions in a Solution</vt:lpstr>
      <vt:lpstr>Ions in solution</vt:lpstr>
      <vt:lpstr>Ions in solution</vt:lpstr>
      <vt:lpstr>Facts about Ionic Compounds</vt:lpstr>
      <vt:lpstr>Ionic compounds</vt:lpstr>
      <vt:lpstr>Ionic compounds</vt:lpstr>
      <vt:lpstr>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Chemistry: Atoms and Reactions</dc:title>
  <dc:creator>Ashley Moseley;Nathan Schepemaker</dc:creator>
  <cp:lastModifiedBy>Nathan Schepemaker</cp:lastModifiedBy>
  <cp:revision>82</cp:revision>
  <cp:lastPrinted>2016-08-08T01:42:37Z</cp:lastPrinted>
  <dcterms:created xsi:type="dcterms:W3CDTF">2014-07-21T07:47:37Z</dcterms:created>
  <dcterms:modified xsi:type="dcterms:W3CDTF">2016-08-13T12:26:44Z</dcterms:modified>
</cp:coreProperties>
</file>