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71" r:id="rId4"/>
    <p:sldId id="258" r:id="rId5"/>
    <p:sldId id="274" r:id="rId6"/>
    <p:sldId id="259" r:id="rId7"/>
    <p:sldId id="260" r:id="rId8"/>
    <p:sldId id="267" r:id="rId9"/>
    <p:sldId id="275" r:id="rId10"/>
    <p:sldId id="280" r:id="rId11"/>
    <p:sldId id="261" r:id="rId12"/>
    <p:sldId id="262" r:id="rId13"/>
    <p:sldId id="272" r:id="rId14"/>
    <p:sldId id="263" r:id="rId15"/>
    <p:sldId id="264" r:id="rId16"/>
    <p:sldId id="273" r:id="rId17"/>
    <p:sldId id="265" r:id="rId18"/>
    <p:sldId id="268" r:id="rId19"/>
    <p:sldId id="269" r:id="rId20"/>
    <p:sldId id="279" r:id="rId21"/>
    <p:sldId id="278" r:id="rId22"/>
    <p:sldId id="281" r:id="rId23"/>
    <p:sldId id="282" r:id="rId24"/>
    <p:sldId id="270" r:id="rId25"/>
    <p:sldId id="276" r:id="rId26"/>
    <p:sldId id="277" r:id="rId27"/>
    <p:sldId id="284" r:id="rId28"/>
    <p:sldId id="285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8B9E3-91A7-4AD9-9145-1434729F046B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6FCF1-FA06-47A5-8E51-D4ED1B5881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4706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6FCF1-FA06-47A5-8E51-D4ED1B5881D5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4847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Year 9 Pearson,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Pg</a:t>
            </a:r>
            <a:r>
              <a:rPr lang="en-AU" baseline="0" dirty="0" smtClean="0"/>
              <a:t> 12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6FCF1-FA06-47A5-8E51-D4ED1B5881D5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9812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http://www.chemicalconnection.org.uk/chemistry/topics/view.php?topic=3&amp;headingno=5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6FCF1-FA06-47A5-8E51-D4ED1B5881D5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3426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8B4C72-6FBC-464D-BB16-CBE5B40EBD1E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C894EA-E2F4-476E-BA98-9D808264873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B4C72-6FBC-464D-BB16-CBE5B40EBD1E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C894EA-E2F4-476E-BA98-9D808264873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B4C72-6FBC-464D-BB16-CBE5B40EBD1E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C894EA-E2F4-476E-BA98-9D808264873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B4C72-6FBC-464D-BB16-CBE5B40EBD1E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C894EA-E2F4-476E-BA98-9D8082648735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B4C72-6FBC-464D-BB16-CBE5B40EBD1E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C894EA-E2F4-476E-BA98-9D8082648735}" type="slidenum">
              <a:rPr lang="en-AU" smtClean="0"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B4C72-6FBC-464D-BB16-CBE5B40EBD1E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C894EA-E2F4-476E-BA98-9D8082648735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B4C72-6FBC-464D-BB16-CBE5B40EBD1E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C894EA-E2F4-476E-BA98-9D8082648735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B4C72-6FBC-464D-BB16-CBE5B40EBD1E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C894EA-E2F4-476E-BA98-9D808264873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B4C72-6FBC-464D-BB16-CBE5B40EBD1E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C894EA-E2F4-476E-BA98-9D808264873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C8B4C72-6FBC-464D-BB16-CBE5B40EBD1E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C894EA-E2F4-476E-BA98-9D8082648735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8B4C72-6FBC-464D-BB16-CBE5B40EBD1E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C894EA-E2F4-476E-BA98-9D8082648735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C8B4C72-6FBC-464D-BB16-CBE5B40EBD1E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4C894EA-E2F4-476E-BA98-9D8082648735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qLlgIaz1L0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Chemistry: Atoms and Reactions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Students need to have notebook and e-book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28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Romans </a:t>
            </a:r>
            <a:r>
              <a:rPr lang="en-AU" dirty="0"/>
              <a:t>1:20 (NLT) - </a:t>
            </a:r>
            <a:r>
              <a:rPr lang="en-AU" dirty="0" smtClean="0"/>
              <a:t>For </a:t>
            </a:r>
            <a:r>
              <a:rPr lang="en-AU" dirty="0"/>
              <a:t>ever since the world was created, people have seen the earth and sky. Through everything God made, they can clearly see his invisible qualities--his eternal power and divine nature. So they have no excuse for not knowing God</a:t>
            </a:r>
            <a:r>
              <a:rPr lang="en-AU" dirty="0" smtClean="0"/>
              <a:t>.</a:t>
            </a:r>
          </a:p>
          <a:p>
            <a:endParaRPr lang="en-AU" dirty="0" smtClean="0"/>
          </a:p>
          <a:p>
            <a:r>
              <a:rPr lang="en-AU" dirty="0" smtClean="0"/>
              <a:t>Faith in Science and Faith in God require people to trust in things that cannot always be seen.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Faith in Science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711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7008" y="2403246"/>
            <a:ext cx="8229600" cy="4525963"/>
          </a:xfrm>
        </p:spPr>
        <p:txBody>
          <a:bodyPr/>
          <a:lstStyle/>
          <a:p>
            <a:r>
              <a:rPr lang="en-AU" dirty="0" smtClean="0"/>
              <a:t>Atoms are made of </a:t>
            </a:r>
            <a:r>
              <a:rPr lang="en-AU" dirty="0" smtClean="0">
                <a:solidFill>
                  <a:srgbClr val="FF0000"/>
                </a:solidFill>
              </a:rPr>
              <a:t>three subatomic particles; protons, neutrons and electrons</a:t>
            </a:r>
          </a:p>
          <a:p>
            <a:endParaRPr lang="en-AU" dirty="0" smtClean="0">
              <a:solidFill>
                <a:srgbClr val="FF0000"/>
              </a:solidFill>
            </a:endParaRPr>
          </a:p>
          <a:p>
            <a:r>
              <a:rPr lang="en-AU" u="sng" dirty="0" smtClean="0">
                <a:solidFill>
                  <a:srgbClr val="FF0000"/>
                </a:solidFill>
              </a:rPr>
              <a:t>Protons</a:t>
            </a:r>
            <a:r>
              <a:rPr lang="en-AU" dirty="0" smtClean="0">
                <a:solidFill>
                  <a:srgbClr val="FF0000"/>
                </a:solidFill>
              </a:rPr>
              <a:t> (+) form a cluster with </a:t>
            </a:r>
            <a:r>
              <a:rPr lang="en-AU" u="sng" dirty="0" smtClean="0">
                <a:solidFill>
                  <a:srgbClr val="FF0000"/>
                </a:solidFill>
              </a:rPr>
              <a:t>Neutrons</a:t>
            </a:r>
            <a:r>
              <a:rPr lang="en-AU" dirty="0" smtClean="0">
                <a:solidFill>
                  <a:srgbClr val="FF0000"/>
                </a:solidFill>
              </a:rPr>
              <a:t> (neutral) to form a nucleus</a:t>
            </a:r>
          </a:p>
          <a:p>
            <a:endParaRPr lang="en-AU" dirty="0" smtClean="0">
              <a:solidFill>
                <a:srgbClr val="FF0000"/>
              </a:solidFill>
            </a:endParaRPr>
          </a:p>
          <a:p>
            <a:r>
              <a:rPr lang="en-AU" u="sng" dirty="0" smtClean="0">
                <a:solidFill>
                  <a:srgbClr val="FF0000"/>
                </a:solidFill>
              </a:rPr>
              <a:t>Electrons</a:t>
            </a:r>
            <a:r>
              <a:rPr lang="en-AU" dirty="0" smtClean="0">
                <a:solidFill>
                  <a:srgbClr val="FF0000"/>
                </a:solidFill>
              </a:rPr>
              <a:t> (-) move very fast around the nucleus in shells/clouds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Inside atoms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15755"/>
            <a:ext cx="4454649" cy="238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32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701260"/>
              </p:ext>
            </p:extLst>
          </p:nvPr>
        </p:nvGraphicFramePr>
        <p:xfrm>
          <a:off x="457200" y="1481138"/>
          <a:ext cx="8229600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Subatomic</a:t>
                      </a:r>
                      <a:r>
                        <a:rPr lang="en-AU" baseline="0" dirty="0" smtClean="0"/>
                        <a:t> particle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Location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Comparing mass of </a:t>
                      </a:r>
                      <a:r>
                        <a:rPr lang="en-AU" baseline="0" dirty="0" smtClean="0"/>
                        <a:t>(example)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Electric charge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Neutron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Nucleus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Proton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Nucleus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0.9986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+1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Electrons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Electron cloud around nucleus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0.0005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-1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 table on size and charge of subatomic particles: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07707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Note: If you could have a teaspoon full of only neutrons, it would weigh about 10 billion tons, or the weight of an average mountain!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97152"/>
            <a:ext cx="2589312" cy="194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9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Atomic Nucleus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994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It is the number of </a:t>
            </a:r>
            <a:r>
              <a:rPr lang="en-AU" b="1" u="sng" dirty="0">
                <a:solidFill>
                  <a:srgbClr val="FF0000"/>
                </a:solidFill>
              </a:rPr>
              <a:t>P</a:t>
            </a:r>
            <a:r>
              <a:rPr lang="en-AU" b="1" u="sng" dirty="0" smtClean="0">
                <a:solidFill>
                  <a:srgbClr val="FF0000"/>
                </a:solidFill>
              </a:rPr>
              <a:t>rotons</a:t>
            </a:r>
            <a:r>
              <a:rPr lang="en-AU" dirty="0" smtClean="0">
                <a:solidFill>
                  <a:srgbClr val="FF0000"/>
                </a:solidFill>
              </a:rPr>
              <a:t> in the nucleus that defines the type of atom</a:t>
            </a:r>
            <a:r>
              <a:rPr lang="en-AU" dirty="0" smtClean="0"/>
              <a:t> (therefore, the type of element)</a:t>
            </a:r>
          </a:p>
          <a:p>
            <a:endParaRPr lang="en-AU" dirty="0" smtClean="0"/>
          </a:p>
          <a:p>
            <a:pPr lvl="1"/>
            <a:r>
              <a:rPr lang="en-AU" dirty="0" smtClean="0"/>
              <a:t>E.g. All hydrogen atoms have 1 proton in their nucleus, all lithium atoms have 3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Atomic nuclei</a:t>
            </a:r>
            <a:endParaRPr lang="en-A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613" y="4126030"/>
            <a:ext cx="3319264" cy="276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0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88032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Atomic </a:t>
            </a:r>
            <a:r>
              <a:rPr lang="en-AU" b="1" dirty="0">
                <a:solidFill>
                  <a:srgbClr val="FF0000"/>
                </a:solidFill>
              </a:rPr>
              <a:t>number </a:t>
            </a:r>
            <a:r>
              <a:rPr lang="en-AU" b="1" dirty="0" smtClean="0">
                <a:solidFill>
                  <a:srgbClr val="FF0000"/>
                </a:solidFill>
              </a:rPr>
              <a:t>-</a:t>
            </a:r>
            <a:r>
              <a:rPr lang="en-AU" dirty="0" smtClean="0"/>
              <a:t>The number of </a:t>
            </a:r>
            <a:r>
              <a:rPr lang="en-AU" b="1" u="sng" dirty="0">
                <a:solidFill>
                  <a:srgbClr val="FF0000"/>
                </a:solidFill>
              </a:rPr>
              <a:t>P</a:t>
            </a:r>
            <a:r>
              <a:rPr lang="en-AU" b="1" u="sng" dirty="0" smtClean="0">
                <a:solidFill>
                  <a:srgbClr val="FF0000"/>
                </a:solidFill>
              </a:rPr>
              <a:t>rotons</a:t>
            </a:r>
            <a:r>
              <a:rPr lang="en-AU" dirty="0" smtClean="0"/>
              <a:t> in the nucleus of an atom.</a:t>
            </a:r>
          </a:p>
          <a:p>
            <a:endParaRPr lang="en-AU" dirty="0" smtClean="0"/>
          </a:p>
          <a:p>
            <a:r>
              <a:rPr lang="en-AU" b="1" dirty="0" smtClean="0">
                <a:solidFill>
                  <a:srgbClr val="FF0000"/>
                </a:solidFill>
              </a:rPr>
              <a:t>Mass number - </a:t>
            </a:r>
            <a:r>
              <a:rPr lang="en-AU" dirty="0" smtClean="0"/>
              <a:t>The number of </a:t>
            </a:r>
            <a:r>
              <a:rPr lang="en-AU" b="1" dirty="0" smtClean="0">
                <a:solidFill>
                  <a:srgbClr val="FF0000"/>
                </a:solidFill>
              </a:rPr>
              <a:t>protons + neutrons</a:t>
            </a:r>
            <a:r>
              <a:rPr lang="en-AU" dirty="0" smtClean="0"/>
              <a:t> in a nucleus of an atom</a:t>
            </a:r>
          </a:p>
          <a:p>
            <a:pPr lvl="1"/>
            <a:r>
              <a:rPr lang="en-AU" dirty="0" smtClean="0"/>
              <a:t>It tells us the average mass of all the types of atoms of that element. (i.e. Carbon 12 vs Carbon 13)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Atomic nuclei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65034"/>
            <a:ext cx="4032448" cy="209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4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Electrons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3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</a:t>
            </a:r>
            <a:r>
              <a:rPr lang="en-AU" b="1" dirty="0" smtClean="0">
                <a:solidFill>
                  <a:srgbClr val="FF0000"/>
                </a:solidFill>
              </a:rPr>
              <a:t>number of electrons</a:t>
            </a:r>
            <a:r>
              <a:rPr lang="en-AU" dirty="0" smtClean="0"/>
              <a:t> </a:t>
            </a:r>
            <a:r>
              <a:rPr lang="en-AU" b="1" dirty="0" smtClean="0">
                <a:solidFill>
                  <a:srgbClr val="FF0000"/>
                </a:solidFill>
              </a:rPr>
              <a:t>are usually equal to the number of protons</a:t>
            </a:r>
            <a:r>
              <a:rPr lang="en-AU" dirty="0" smtClean="0"/>
              <a:t> in an atom, making its overall charge neutral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Electrons are really far away from the nucleus, so most of an atom is empty space</a:t>
            </a:r>
          </a:p>
          <a:p>
            <a:pPr lvl="1"/>
            <a:r>
              <a:rPr lang="en-AU" dirty="0" smtClean="0"/>
              <a:t>Note: If a nucleus was the size of a golf ball, the electron clouds would be the size of a football stadium!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Electrons and the </a:t>
            </a:r>
            <a:r>
              <a:rPr lang="en-AU" dirty="0" smtClean="0"/>
              <a:t>nucleus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37112"/>
            <a:ext cx="38195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0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44516" cy="4525963"/>
          </a:xfrm>
        </p:spPr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The (-) electrons in an atom are attracted to the (+) protons in the nucleus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rgbClr val="FF0000"/>
                </a:solidFill>
              </a:rPr>
              <a:t>They don’t fall in because they are trapped in </a:t>
            </a:r>
            <a:r>
              <a:rPr lang="en-AU" b="1" dirty="0" smtClean="0">
                <a:solidFill>
                  <a:srgbClr val="FF0000"/>
                </a:solidFill>
              </a:rPr>
              <a:t>electron shells</a:t>
            </a:r>
            <a:r>
              <a:rPr lang="en-AU" dirty="0" smtClean="0"/>
              <a:t> (like layers of an onion)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do atoms stay together?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16" y="1546583"/>
            <a:ext cx="4542284" cy="347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33776" y="6229930"/>
            <a:ext cx="106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Pg. 5-8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589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 lnSpcReduction="10000"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The shell closest to the nucleus has the lowest energy level and the energy level increases the further away the shell is.</a:t>
            </a:r>
          </a:p>
          <a:p>
            <a:pPr lvl="1"/>
            <a:r>
              <a:rPr lang="en-AU" dirty="0" smtClean="0"/>
              <a:t>The 1</a:t>
            </a:r>
            <a:r>
              <a:rPr lang="en-AU" baseline="30000" dirty="0" smtClean="0"/>
              <a:t>st</a:t>
            </a:r>
            <a:r>
              <a:rPr lang="en-AU" dirty="0" smtClean="0"/>
              <a:t> = 2 </a:t>
            </a:r>
            <a:r>
              <a:rPr lang="en-AU" dirty="0" err="1" smtClean="0"/>
              <a:t>elecrons</a:t>
            </a:r>
            <a:r>
              <a:rPr lang="en-AU" dirty="0" smtClean="0"/>
              <a:t> max</a:t>
            </a:r>
          </a:p>
          <a:p>
            <a:pPr lvl="1"/>
            <a:r>
              <a:rPr lang="en-AU" dirty="0" smtClean="0"/>
              <a:t>The 2</a:t>
            </a:r>
            <a:r>
              <a:rPr lang="en-AU" baseline="30000" dirty="0" smtClean="0"/>
              <a:t>nd</a:t>
            </a:r>
            <a:r>
              <a:rPr lang="en-AU" dirty="0" smtClean="0"/>
              <a:t> = 8 </a:t>
            </a:r>
            <a:r>
              <a:rPr lang="en-AU" dirty="0" err="1"/>
              <a:t>elecrons</a:t>
            </a:r>
            <a:r>
              <a:rPr lang="en-AU" dirty="0"/>
              <a:t> </a:t>
            </a:r>
            <a:r>
              <a:rPr lang="en-AU" dirty="0" smtClean="0"/>
              <a:t>max </a:t>
            </a:r>
          </a:p>
          <a:p>
            <a:pPr lvl="1"/>
            <a:r>
              <a:rPr lang="en-AU" dirty="0" smtClean="0"/>
              <a:t>The 3</a:t>
            </a:r>
            <a:r>
              <a:rPr lang="en-AU" baseline="30000" dirty="0" smtClean="0"/>
              <a:t>rd</a:t>
            </a:r>
            <a:r>
              <a:rPr lang="en-AU" dirty="0" smtClean="0"/>
              <a:t> =18 </a:t>
            </a:r>
            <a:r>
              <a:rPr lang="en-AU" dirty="0" err="1"/>
              <a:t>elecrons</a:t>
            </a:r>
            <a:r>
              <a:rPr lang="en-AU" dirty="0"/>
              <a:t> max</a:t>
            </a:r>
            <a:endParaRPr lang="en-AU" dirty="0" smtClean="0"/>
          </a:p>
          <a:p>
            <a:pPr lvl="1"/>
            <a:r>
              <a:rPr lang="en-AU" dirty="0" smtClean="0"/>
              <a:t>The 4</a:t>
            </a:r>
            <a:r>
              <a:rPr lang="en-AU" baseline="30000" dirty="0" smtClean="0"/>
              <a:t>th</a:t>
            </a:r>
            <a:r>
              <a:rPr lang="en-AU" dirty="0" smtClean="0"/>
              <a:t> = 32 </a:t>
            </a:r>
            <a:r>
              <a:rPr lang="en-AU" dirty="0" err="1"/>
              <a:t>elecrons</a:t>
            </a:r>
            <a:r>
              <a:rPr lang="en-AU" dirty="0"/>
              <a:t> </a:t>
            </a:r>
            <a:r>
              <a:rPr lang="en-AU" dirty="0" smtClean="0"/>
              <a:t>max</a:t>
            </a:r>
          </a:p>
          <a:p>
            <a:pPr lvl="1"/>
            <a:endParaRPr lang="en-AU" dirty="0"/>
          </a:p>
          <a:p>
            <a:pPr lvl="1"/>
            <a:endParaRPr lang="en-AU" dirty="0" smtClean="0"/>
          </a:p>
          <a:p>
            <a:pPr lvl="1"/>
            <a:r>
              <a:rPr lang="en-AU" dirty="0">
                <a:solidFill>
                  <a:srgbClr val="FF0000"/>
                </a:solidFill>
              </a:rPr>
              <a:t>Once closest shell is full, the electrons then move to the next shell </a:t>
            </a:r>
            <a:r>
              <a:rPr lang="en-AU" dirty="0" smtClean="0">
                <a:solidFill>
                  <a:srgbClr val="FF0000"/>
                </a:solidFill>
              </a:rPr>
              <a:t>outwards until they are used up.</a:t>
            </a:r>
            <a:endParaRPr lang="en-AU" dirty="0">
              <a:solidFill>
                <a:srgbClr val="FF0000"/>
              </a:solidFill>
            </a:endParaRPr>
          </a:p>
          <a:p>
            <a:pPr lvl="1"/>
            <a:endParaRPr lang="en-AU" dirty="0" smtClean="0"/>
          </a:p>
          <a:p>
            <a:r>
              <a:rPr lang="en-AU" dirty="0" smtClean="0">
                <a:solidFill>
                  <a:srgbClr val="FF0000"/>
                </a:solidFill>
              </a:rPr>
              <a:t>We will be using the rule of 2, 8, 8, 2</a:t>
            </a:r>
            <a:endParaRPr lang="en-AU" dirty="0">
              <a:solidFill>
                <a:srgbClr val="FF0000"/>
              </a:solidFill>
            </a:endParaRPr>
          </a:p>
          <a:p>
            <a:pPr lvl="1"/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Electron shells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35660"/>
            <a:ext cx="1872208" cy="191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33776" y="6229930"/>
            <a:ext cx="163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Pg. 9-11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5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6672"/>
            <a:ext cx="20955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AU" dirty="0" smtClean="0"/>
              <a:t>Review: Atoms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980728"/>
            <a:ext cx="576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This handsome guy (Democritus) said that everything is made of atoms </a:t>
            </a:r>
            <a:r>
              <a:rPr lang="en-AU" sz="2400" dirty="0" smtClean="0">
                <a:solidFill>
                  <a:srgbClr val="FF0000"/>
                </a:solidFill>
              </a:rPr>
              <a:t>(See History of Atomic Model)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They are tiny building blocks of all matter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There are </a:t>
            </a:r>
            <a:r>
              <a:rPr lang="en-AU" sz="2400" dirty="0" smtClean="0">
                <a:solidFill>
                  <a:srgbClr val="FF0000"/>
                </a:solidFill>
              </a:rPr>
              <a:t>118 known types of atoms, but only 91 are found naturally on earth</a:t>
            </a:r>
          </a:p>
        </p:txBody>
      </p:sp>
    </p:spTree>
    <p:extLst>
      <p:ext uri="{BB962C8B-B14F-4D97-AF65-F5344CB8AC3E}">
        <p14:creationId xmlns:p14="http://schemas.microsoft.com/office/powerpoint/2010/main" val="226338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Demo: Indirect Observation of Electron Shells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447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8" t="18421" r="19570" b="6250"/>
          <a:stretch/>
        </p:blipFill>
        <p:spPr bwMode="auto">
          <a:xfrm>
            <a:off x="1619672" y="620688"/>
            <a:ext cx="5994400" cy="551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/>
          </a:bodyPr>
          <a:lstStyle/>
          <a:p>
            <a:r>
              <a:rPr lang="en-AU" sz="2400" dirty="0" smtClean="0"/>
              <a:t>When metals are heated in a flame, the flame becomes coloured due to the electrons being ‘excited’.</a:t>
            </a:r>
          </a:p>
          <a:p>
            <a:r>
              <a:rPr lang="en-AU" sz="2400" dirty="0" smtClean="0"/>
              <a:t>Fireworks make use of this for the colours they produce.</a:t>
            </a:r>
          </a:p>
          <a:p>
            <a:r>
              <a:rPr lang="en-AU" sz="2400" dirty="0" smtClean="0"/>
              <a:t>The heat causes the electrons to reach higher energy levels but they can’t maintain it so when they fall back into their original shell they emit a light.</a:t>
            </a:r>
          </a:p>
          <a:p>
            <a:pPr marL="109728" indent="0">
              <a:buNone/>
            </a:pPr>
            <a:endParaRPr lang="en-AU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What’s happening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92676"/>
            <a:ext cx="42767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81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/>
          <a:lstStyle/>
          <a:p>
            <a:r>
              <a:rPr lang="en-AU" dirty="0" smtClean="0"/>
              <a:t>If there is a small energy gap, then a low energy visible light (e.g. red/yellow) is emitted as the excited electrons fall back to their original state.</a:t>
            </a:r>
          </a:p>
          <a:p>
            <a:endParaRPr lang="en-AU" dirty="0"/>
          </a:p>
          <a:p>
            <a:r>
              <a:rPr lang="en-AU" dirty="0" smtClean="0"/>
              <a:t>If there is a large energy gap, then a high energy visible light (e.g. green/blue) will be emitted as the electrons fall back into their original state.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4725144"/>
            <a:ext cx="42100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8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/>
          <a:lstStyle/>
          <a:p>
            <a:r>
              <a:rPr lang="en-AU" dirty="0" smtClean="0"/>
              <a:t>The </a:t>
            </a:r>
            <a:r>
              <a:rPr lang="en-AU" dirty="0" smtClean="0">
                <a:solidFill>
                  <a:srgbClr val="FF0000"/>
                </a:solidFill>
              </a:rPr>
              <a:t>number of atoms in each shell of an atom is known as the electron configuration</a:t>
            </a:r>
          </a:p>
          <a:p>
            <a:pPr lvl="1"/>
            <a:r>
              <a:rPr lang="en-AU" dirty="0" smtClean="0"/>
              <a:t>For example, Sodium has 11 electrons, so it has 2 in the first shell, 8 in the second and 1 in the 3</a:t>
            </a:r>
            <a:r>
              <a:rPr lang="en-AU" baseline="30000" dirty="0" smtClean="0"/>
              <a:t>rd</a:t>
            </a:r>
            <a:r>
              <a:rPr lang="en-AU" dirty="0" smtClean="0"/>
              <a:t>.</a:t>
            </a:r>
          </a:p>
          <a:p>
            <a:r>
              <a:rPr lang="en-AU" dirty="0" smtClean="0"/>
              <a:t>Its electron configuration is 2, 8, 1</a:t>
            </a:r>
          </a:p>
          <a:p>
            <a:endParaRPr lang="en-AU" dirty="0"/>
          </a:p>
          <a:p>
            <a:r>
              <a:rPr lang="en-AU" dirty="0" smtClean="0"/>
              <a:t>What element has the electron</a:t>
            </a:r>
          </a:p>
          <a:p>
            <a:pPr marL="109728" indent="0">
              <a:buNone/>
            </a:pPr>
            <a:r>
              <a:rPr lang="en-AU" dirty="0"/>
              <a:t>c</a:t>
            </a:r>
            <a:r>
              <a:rPr lang="en-AU" dirty="0" smtClean="0"/>
              <a:t>onfiguration of:</a:t>
            </a:r>
          </a:p>
          <a:p>
            <a:pPr marL="109728" indent="0">
              <a:buNone/>
            </a:pPr>
            <a:r>
              <a:rPr lang="en-AU" dirty="0" smtClean="0"/>
              <a:t>  2, 8, 4 - ______________</a:t>
            </a:r>
          </a:p>
          <a:p>
            <a:pPr marL="109728" indent="0">
              <a:buNone/>
            </a:pPr>
            <a:r>
              <a:rPr lang="en-AU" dirty="0"/>
              <a:t> </a:t>
            </a:r>
            <a:r>
              <a:rPr lang="en-AU" dirty="0" smtClean="0"/>
              <a:t> 2, 2 - _______________</a:t>
            </a:r>
          </a:p>
          <a:p>
            <a:pPr marL="109728" indent="0">
              <a:buNone/>
            </a:pPr>
            <a:endParaRPr lang="en-AU" dirty="0"/>
          </a:p>
          <a:p>
            <a:pPr marL="109728" indent="0">
              <a:buNone/>
            </a:pPr>
            <a:endParaRPr lang="en-AU" dirty="0" smtClean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Writing Electron configuration</a:t>
            </a:r>
            <a:endParaRPr lang="en-AU" dirty="0"/>
          </a:p>
        </p:txBody>
      </p:sp>
      <p:pic>
        <p:nvPicPr>
          <p:cNvPr id="3076" name="Picture 4" descr="http://www.gcsescience.com/Ato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84984"/>
            <a:ext cx="2520280" cy="258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47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Practice Writing Atomic Information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159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369" y="260648"/>
            <a:ext cx="4042792" cy="630932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AU" dirty="0" smtClean="0"/>
              <a:t>	Chlorine</a:t>
            </a:r>
          </a:p>
          <a:p>
            <a:pPr marL="109728" indent="0">
              <a:buNone/>
            </a:pPr>
            <a:endParaRPr lang="en-AU" dirty="0" smtClean="0"/>
          </a:p>
          <a:p>
            <a:pPr marL="109728" indent="0">
              <a:buNone/>
            </a:pPr>
            <a:endParaRPr lang="en-AU" dirty="0"/>
          </a:p>
          <a:p>
            <a:pPr marL="109728" indent="0">
              <a:buNone/>
            </a:pPr>
            <a:endParaRPr lang="en-AU" dirty="0" smtClean="0"/>
          </a:p>
          <a:p>
            <a:pPr marL="109728" indent="0">
              <a:buNone/>
            </a:pPr>
            <a:endParaRPr lang="en-AU" dirty="0" smtClean="0"/>
          </a:p>
          <a:p>
            <a:pPr marL="109728" indent="0">
              <a:buNone/>
            </a:pPr>
            <a:endParaRPr lang="en-AU" sz="1000" dirty="0"/>
          </a:p>
          <a:p>
            <a:pPr marL="109728" indent="0">
              <a:buNone/>
            </a:pPr>
            <a:r>
              <a:rPr lang="en-AU" sz="2400" dirty="0" smtClean="0"/>
              <a:t>Element Name:</a:t>
            </a:r>
          </a:p>
          <a:p>
            <a:pPr marL="109728" indent="0">
              <a:buNone/>
            </a:pPr>
            <a:r>
              <a:rPr lang="en-AU" sz="2400" dirty="0" smtClean="0"/>
              <a:t>P:</a:t>
            </a:r>
          </a:p>
          <a:p>
            <a:pPr marL="109728" indent="0">
              <a:buNone/>
            </a:pPr>
            <a:r>
              <a:rPr lang="en-AU" sz="2400" dirty="0" smtClean="0"/>
              <a:t>N:</a:t>
            </a:r>
          </a:p>
          <a:p>
            <a:pPr marL="109728" indent="0">
              <a:buNone/>
            </a:pPr>
            <a:r>
              <a:rPr lang="en-AU" sz="2400" dirty="0" smtClean="0"/>
              <a:t>E:</a:t>
            </a:r>
          </a:p>
          <a:p>
            <a:pPr marL="109728" indent="0">
              <a:buNone/>
            </a:pPr>
            <a:r>
              <a:rPr lang="en-AU" sz="2400" dirty="0" smtClean="0"/>
              <a:t>Shells:</a:t>
            </a:r>
          </a:p>
          <a:p>
            <a:pPr marL="109728" indent="0">
              <a:buNone/>
            </a:pPr>
            <a:r>
              <a:rPr lang="en-AU" sz="2400" dirty="0" smtClean="0"/>
              <a:t>e-</a:t>
            </a:r>
            <a:r>
              <a:rPr lang="en-AU" sz="2400" dirty="0" err="1" smtClean="0"/>
              <a:t>config</a:t>
            </a:r>
            <a:r>
              <a:rPr lang="en-AU" sz="2400" dirty="0" smtClean="0"/>
              <a:t>:</a:t>
            </a:r>
          </a:p>
          <a:p>
            <a:pPr marL="109728" indent="0">
              <a:buNone/>
            </a:pPr>
            <a:r>
              <a:rPr lang="en-AU" sz="2400" dirty="0" smtClean="0"/>
              <a:t>Diagram:</a:t>
            </a:r>
            <a:endParaRPr lang="en-AU" sz="2400" dirty="0"/>
          </a:p>
        </p:txBody>
      </p:sp>
      <p:sp>
        <p:nvSpPr>
          <p:cNvPr id="5" name="Rectangle 4"/>
          <p:cNvSpPr/>
          <p:nvPr/>
        </p:nvSpPr>
        <p:spPr>
          <a:xfrm>
            <a:off x="1331640" y="723279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1798722" y="1268760"/>
            <a:ext cx="685043" cy="6819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331640" y="2060848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788024" y="288032"/>
            <a:ext cx="4042792" cy="6309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AU" dirty="0" smtClean="0"/>
              <a:t>	Carbon</a:t>
            </a:r>
          </a:p>
          <a:p>
            <a:pPr marL="109728" indent="0">
              <a:buFont typeface="Wingdings 3"/>
              <a:buNone/>
            </a:pPr>
            <a:endParaRPr lang="en-AU" dirty="0" smtClean="0"/>
          </a:p>
          <a:p>
            <a:pPr marL="109728" indent="0">
              <a:buFont typeface="Wingdings 3"/>
              <a:buNone/>
            </a:pPr>
            <a:endParaRPr lang="en-AU" dirty="0" smtClean="0"/>
          </a:p>
          <a:p>
            <a:pPr marL="109728" indent="0">
              <a:buFont typeface="Wingdings 3"/>
              <a:buNone/>
            </a:pPr>
            <a:endParaRPr lang="en-AU" dirty="0" smtClean="0"/>
          </a:p>
          <a:p>
            <a:pPr marL="109728" indent="0">
              <a:buFont typeface="Wingdings 3"/>
              <a:buNone/>
            </a:pPr>
            <a:endParaRPr lang="en-AU" dirty="0" smtClean="0"/>
          </a:p>
          <a:p>
            <a:pPr marL="109728" indent="0">
              <a:buFont typeface="Wingdings 3"/>
              <a:buNone/>
            </a:pPr>
            <a:endParaRPr lang="en-AU" sz="1000" dirty="0" smtClean="0"/>
          </a:p>
          <a:p>
            <a:pPr marL="109728" indent="0">
              <a:buFont typeface="Wingdings 3"/>
              <a:buNone/>
            </a:pPr>
            <a:r>
              <a:rPr lang="en-AU" sz="2400" dirty="0" smtClean="0"/>
              <a:t>Element Name:</a:t>
            </a:r>
          </a:p>
          <a:p>
            <a:pPr marL="109728" indent="0">
              <a:buFont typeface="Wingdings 3"/>
              <a:buNone/>
            </a:pPr>
            <a:r>
              <a:rPr lang="en-AU" sz="2400" dirty="0" smtClean="0"/>
              <a:t>P:</a:t>
            </a:r>
          </a:p>
          <a:p>
            <a:pPr marL="109728" indent="0">
              <a:buFont typeface="Wingdings 3"/>
              <a:buNone/>
            </a:pPr>
            <a:r>
              <a:rPr lang="en-AU" sz="2400" dirty="0" smtClean="0"/>
              <a:t>N:</a:t>
            </a:r>
          </a:p>
          <a:p>
            <a:pPr marL="109728" indent="0">
              <a:buFont typeface="Wingdings 3"/>
              <a:buNone/>
            </a:pPr>
            <a:r>
              <a:rPr lang="en-AU" sz="2400" dirty="0" smtClean="0"/>
              <a:t>E:</a:t>
            </a:r>
          </a:p>
          <a:p>
            <a:pPr marL="109728" indent="0">
              <a:buFont typeface="Wingdings 3"/>
              <a:buNone/>
            </a:pPr>
            <a:r>
              <a:rPr lang="en-AU" sz="2400" dirty="0" smtClean="0"/>
              <a:t>Shells:</a:t>
            </a:r>
          </a:p>
          <a:p>
            <a:pPr marL="109728" indent="0">
              <a:buFont typeface="Wingdings 3"/>
              <a:buNone/>
            </a:pPr>
            <a:r>
              <a:rPr lang="en-AU" sz="2400" dirty="0" smtClean="0"/>
              <a:t>e-</a:t>
            </a:r>
            <a:r>
              <a:rPr lang="en-AU" sz="2400" dirty="0" err="1" smtClean="0"/>
              <a:t>config</a:t>
            </a:r>
            <a:r>
              <a:rPr lang="en-AU" sz="2400" dirty="0" smtClean="0"/>
              <a:t>:</a:t>
            </a:r>
          </a:p>
          <a:p>
            <a:pPr marL="109728" indent="0">
              <a:buFont typeface="Wingdings 3"/>
              <a:buNone/>
            </a:pPr>
            <a:r>
              <a:rPr lang="en-AU" sz="2400" dirty="0" smtClean="0"/>
              <a:t>Diagram:</a:t>
            </a:r>
            <a:endParaRPr lang="en-AU" sz="2400" dirty="0"/>
          </a:p>
        </p:txBody>
      </p:sp>
      <p:sp>
        <p:nvSpPr>
          <p:cNvPr id="10" name="Rectangle 9"/>
          <p:cNvSpPr/>
          <p:nvPr/>
        </p:nvSpPr>
        <p:spPr>
          <a:xfrm>
            <a:off x="5940152" y="750457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6466898" y="1275602"/>
            <a:ext cx="685043" cy="6819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5940152" y="2016384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97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369" y="260648"/>
            <a:ext cx="4042792" cy="630932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AU" dirty="0" smtClean="0"/>
              <a:t>	Fluorine</a:t>
            </a:r>
          </a:p>
          <a:p>
            <a:pPr marL="109728" indent="0">
              <a:buNone/>
            </a:pPr>
            <a:endParaRPr lang="en-AU" dirty="0" smtClean="0"/>
          </a:p>
          <a:p>
            <a:pPr marL="109728" indent="0">
              <a:buNone/>
            </a:pPr>
            <a:endParaRPr lang="en-AU" dirty="0"/>
          </a:p>
          <a:p>
            <a:pPr marL="109728" indent="0">
              <a:buNone/>
            </a:pPr>
            <a:endParaRPr lang="en-AU" dirty="0" smtClean="0"/>
          </a:p>
          <a:p>
            <a:pPr marL="109728" indent="0">
              <a:buNone/>
            </a:pPr>
            <a:endParaRPr lang="en-AU" dirty="0" smtClean="0"/>
          </a:p>
          <a:p>
            <a:pPr marL="109728" indent="0">
              <a:buNone/>
            </a:pPr>
            <a:endParaRPr lang="en-AU" sz="1000" dirty="0"/>
          </a:p>
          <a:p>
            <a:pPr marL="109728" indent="0">
              <a:buNone/>
            </a:pPr>
            <a:r>
              <a:rPr lang="en-AU" sz="2400" dirty="0" smtClean="0"/>
              <a:t>Element Name:</a:t>
            </a:r>
          </a:p>
          <a:p>
            <a:pPr marL="109728" indent="0">
              <a:buNone/>
            </a:pPr>
            <a:r>
              <a:rPr lang="en-AU" sz="2400" dirty="0" smtClean="0"/>
              <a:t>P:</a:t>
            </a:r>
          </a:p>
          <a:p>
            <a:pPr marL="109728" indent="0">
              <a:buNone/>
            </a:pPr>
            <a:r>
              <a:rPr lang="en-AU" sz="2400" dirty="0" smtClean="0"/>
              <a:t>N:</a:t>
            </a:r>
          </a:p>
          <a:p>
            <a:pPr marL="109728" indent="0">
              <a:buNone/>
            </a:pPr>
            <a:r>
              <a:rPr lang="en-AU" sz="2400" dirty="0" smtClean="0"/>
              <a:t>E:</a:t>
            </a:r>
          </a:p>
          <a:p>
            <a:pPr marL="109728" indent="0">
              <a:buNone/>
            </a:pPr>
            <a:r>
              <a:rPr lang="en-AU" sz="2400" dirty="0" smtClean="0"/>
              <a:t>Shells:</a:t>
            </a:r>
          </a:p>
          <a:p>
            <a:pPr marL="109728" indent="0">
              <a:buNone/>
            </a:pPr>
            <a:r>
              <a:rPr lang="en-AU" sz="2400" dirty="0" smtClean="0"/>
              <a:t>e-</a:t>
            </a:r>
            <a:r>
              <a:rPr lang="en-AU" sz="2400" dirty="0" err="1" smtClean="0"/>
              <a:t>config</a:t>
            </a:r>
            <a:r>
              <a:rPr lang="en-AU" sz="2400" dirty="0" smtClean="0"/>
              <a:t>:</a:t>
            </a:r>
          </a:p>
          <a:p>
            <a:pPr marL="109728" indent="0">
              <a:buNone/>
            </a:pPr>
            <a:r>
              <a:rPr lang="en-AU" sz="2400" dirty="0" smtClean="0"/>
              <a:t>Diagram:</a:t>
            </a:r>
            <a:endParaRPr lang="en-AU" sz="2400" dirty="0"/>
          </a:p>
        </p:txBody>
      </p:sp>
      <p:sp>
        <p:nvSpPr>
          <p:cNvPr id="5" name="Rectangle 4"/>
          <p:cNvSpPr/>
          <p:nvPr/>
        </p:nvSpPr>
        <p:spPr>
          <a:xfrm>
            <a:off x="1331640" y="723279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1798722" y="1268760"/>
            <a:ext cx="685043" cy="6819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331640" y="2060848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788024" y="288032"/>
            <a:ext cx="4042792" cy="6309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AU" dirty="0" smtClean="0"/>
              <a:t>	Magnesium</a:t>
            </a:r>
          </a:p>
          <a:p>
            <a:pPr marL="109728" indent="0">
              <a:buFont typeface="Wingdings 3"/>
              <a:buNone/>
            </a:pPr>
            <a:endParaRPr lang="en-AU" dirty="0" smtClean="0"/>
          </a:p>
          <a:p>
            <a:pPr marL="109728" indent="0">
              <a:buFont typeface="Wingdings 3"/>
              <a:buNone/>
            </a:pPr>
            <a:endParaRPr lang="en-AU" dirty="0" smtClean="0"/>
          </a:p>
          <a:p>
            <a:pPr marL="109728" indent="0">
              <a:buFont typeface="Wingdings 3"/>
              <a:buNone/>
            </a:pPr>
            <a:endParaRPr lang="en-AU" dirty="0" smtClean="0"/>
          </a:p>
          <a:p>
            <a:pPr marL="109728" indent="0">
              <a:buFont typeface="Wingdings 3"/>
              <a:buNone/>
            </a:pPr>
            <a:endParaRPr lang="en-AU" dirty="0" smtClean="0"/>
          </a:p>
          <a:p>
            <a:pPr marL="109728" indent="0">
              <a:buFont typeface="Wingdings 3"/>
              <a:buNone/>
            </a:pPr>
            <a:endParaRPr lang="en-AU" sz="1000" dirty="0" smtClean="0"/>
          </a:p>
          <a:p>
            <a:pPr marL="109728" indent="0">
              <a:buFont typeface="Wingdings 3"/>
              <a:buNone/>
            </a:pPr>
            <a:r>
              <a:rPr lang="en-AU" sz="2400" dirty="0" smtClean="0"/>
              <a:t>Element Name:</a:t>
            </a:r>
          </a:p>
          <a:p>
            <a:pPr marL="109728" indent="0">
              <a:buFont typeface="Wingdings 3"/>
              <a:buNone/>
            </a:pPr>
            <a:r>
              <a:rPr lang="en-AU" sz="2400" dirty="0" smtClean="0"/>
              <a:t>P:</a:t>
            </a:r>
          </a:p>
          <a:p>
            <a:pPr marL="109728" indent="0">
              <a:buFont typeface="Wingdings 3"/>
              <a:buNone/>
            </a:pPr>
            <a:r>
              <a:rPr lang="en-AU" sz="2400" dirty="0" smtClean="0"/>
              <a:t>N:</a:t>
            </a:r>
          </a:p>
          <a:p>
            <a:pPr marL="109728" indent="0">
              <a:buFont typeface="Wingdings 3"/>
              <a:buNone/>
            </a:pPr>
            <a:r>
              <a:rPr lang="en-AU" sz="2400" dirty="0" smtClean="0"/>
              <a:t>E:</a:t>
            </a:r>
          </a:p>
          <a:p>
            <a:pPr marL="109728" indent="0">
              <a:buFont typeface="Wingdings 3"/>
              <a:buNone/>
            </a:pPr>
            <a:r>
              <a:rPr lang="en-AU" sz="2400" dirty="0" smtClean="0"/>
              <a:t>Shells:</a:t>
            </a:r>
          </a:p>
          <a:p>
            <a:pPr marL="109728" indent="0">
              <a:buFont typeface="Wingdings 3"/>
              <a:buNone/>
            </a:pPr>
            <a:r>
              <a:rPr lang="en-AU" sz="2400" dirty="0" smtClean="0"/>
              <a:t>e-</a:t>
            </a:r>
            <a:r>
              <a:rPr lang="en-AU" sz="2400" dirty="0" err="1" smtClean="0"/>
              <a:t>config</a:t>
            </a:r>
            <a:r>
              <a:rPr lang="en-AU" sz="2400" dirty="0" smtClean="0"/>
              <a:t>:</a:t>
            </a:r>
          </a:p>
          <a:p>
            <a:pPr marL="109728" indent="0">
              <a:buFont typeface="Wingdings 3"/>
              <a:buNone/>
            </a:pPr>
            <a:r>
              <a:rPr lang="en-AU" sz="2400" dirty="0" smtClean="0"/>
              <a:t>Diagram:</a:t>
            </a:r>
            <a:endParaRPr lang="en-AU" sz="2400" dirty="0"/>
          </a:p>
        </p:txBody>
      </p:sp>
      <p:sp>
        <p:nvSpPr>
          <p:cNvPr id="10" name="Rectangle 9"/>
          <p:cNvSpPr/>
          <p:nvPr/>
        </p:nvSpPr>
        <p:spPr>
          <a:xfrm>
            <a:off x="5940152" y="750457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6466898" y="1275602"/>
            <a:ext cx="685043" cy="6819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5940152" y="2016384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27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369" y="260648"/>
            <a:ext cx="4042792" cy="630932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AU" dirty="0" smtClean="0"/>
              <a:t>	</a:t>
            </a:r>
          </a:p>
          <a:p>
            <a:pPr marL="109728" indent="0">
              <a:buNone/>
            </a:pPr>
            <a:endParaRPr lang="en-AU" dirty="0"/>
          </a:p>
          <a:p>
            <a:pPr marL="109728" indent="0">
              <a:buNone/>
            </a:pPr>
            <a:endParaRPr lang="en-AU" dirty="0" smtClean="0"/>
          </a:p>
          <a:p>
            <a:pPr marL="109728" indent="0">
              <a:buNone/>
            </a:pPr>
            <a:endParaRPr lang="en-AU" dirty="0" smtClean="0"/>
          </a:p>
          <a:p>
            <a:pPr marL="109728" indent="0">
              <a:buNone/>
            </a:pPr>
            <a:endParaRPr lang="en-AU" dirty="0" smtClean="0"/>
          </a:p>
          <a:p>
            <a:pPr marL="109728" indent="0">
              <a:buNone/>
            </a:pPr>
            <a:endParaRPr lang="en-AU" sz="1000" dirty="0"/>
          </a:p>
          <a:p>
            <a:pPr marL="109728" indent="0">
              <a:buNone/>
            </a:pPr>
            <a:r>
              <a:rPr lang="en-AU" sz="2400" dirty="0" smtClean="0"/>
              <a:t>Element Name:</a:t>
            </a:r>
          </a:p>
          <a:p>
            <a:pPr marL="109728" indent="0">
              <a:buNone/>
            </a:pPr>
            <a:r>
              <a:rPr lang="en-AU" sz="2400" dirty="0" smtClean="0"/>
              <a:t>P:</a:t>
            </a:r>
          </a:p>
          <a:p>
            <a:pPr marL="109728" indent="0">
              <a:buNone/>
            </a:pPr>
            <a:r>
              <a:rPr lang="en-AU" sz="2400" dirty="0" smtClean="0"/>
              <a:t>N:</a:t>
            </a:r>
          </a:p>
          <a:p>
            <a:pPr marL="109728" indent="0">
              <a:buNone/>
            </a:pPr>
            <a:r>
              <a:rPr lang="en-AU" sz="2400" dirty="0" smtClean="0"/>
              <a:t>E:</a:t>
            </a:r>
          </a:p>
          <a:p>
            <a:pPr marL="109728" indent="0">
              <a:buNone/>
            </a:pPr>
            <a:r>
              <a:rPr lang="en-AU" sz="2400" dirty="0" smtClean="0"/>
              <a:t>Shells:</a:t>
            </a:r>
          </a:p>
          <a:p>
            <a:pPr marL="109728" indent="0">
              <a:buNone/>
            </a:pPr>
            <a:r>
              <a:rPr lang="en-AU" sz="2400" dirty="0" smtClean="0"/>
              <a:t>e-</a:t>
            </a:r>
            <a:r>
              <a:rPr lang="en-AU" sz="2400" dirty="0" err="1" smtClean="0"/>
              <a:t>config</a:t>
            </a:r>
            <a:r>
              <a:rPr lang="en-AU" sz="2400" dirty="0" smtClean="0"/>
              <a:t>:</a:t>
            </a:r>
          </a:p>
          <a:p>
            <a:pPr marL="109728" indent="0">
              <a:buNone/>
            </a:pPr>
            <a:r>
              <a:rPr lang="en-AU" sz="2400" dirty="0" smtClean="0"/>
              <a:t>Diagram:</a:t>
            </a:r>
            <a:endParaRPr lang="en-AU" sz="2400" dirty="0"/>
          </a:p>
        </p:txBody>
      </p:sp>
      <p:sp>
        <p:nvSpPr>
          <p:cNvPr id="5" name="Rectangle 4"/>
          <p:cNvSpPr/>
          <p:nvPr/>
        </p:nvSpPr>
        <p:spPr>
          <a:xfrm>
            <a:off x="1331640" y="723279"/>
            <a:ext cx="467082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 dirty="0" smtClean="0"/>
              <a:t>20</a:t>
            </a:r>
            <a:endParaRPr lang="en-AU" sz="1600" dirty="0"/>
          </a:p>
        </p:txBody>
      </p:sp>
      <p:sp>
        <p:nvSpPr>
          <p:cNvPr id="6" name="Rectangle 5"/>
          <p:cNvSpPr/>
          <p:nvPr/>
        </p:nvSpPr>
        <p:spPr>
          <a:xfrm>
            <a:off x="1798722" y="1268760"/>
            <a:ext cx="685043" cy="6819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331640" y="2060848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788024" y="288032"/>
            <a:ext cx="4042792" cy="6309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AU" dirty="0" smtClean="0"/>
              <a:t>	</a:t>
            </a:r>
          </a:p>
          <a:p>
            <a:pPr marL="109728" indent="0">
              <a:buFont typeface="Wingdings 3"/>
              <a:buNone/>
            </a:pPr>
            <a:endParaRPr lang="en-AU" dirty="0" smtClean="0"/>
          </a:p>
          <a:p>
            <a:pPr marL="109728" indent="0">
              <a:buFont typeface="Wingdings 3"/>
              <a:buNone/>
            </a:pPr>
            <a:endParaRPr lang="en-AU" dirty="0" smtClean="0"/>
          </a:p>
          <a:p>
            <a:pPr marL="109728" indent="0">
              <a:buFont typeface="Wingdings 3"/>
              <a:buNone/>
            </a:pPr>
            <a:endParaRPr lang="en-AU" dirty="0" smtClean="0"/>
          </a:p>
          <a:p>
            <a:pPr marL="109728" indent="0">
              <a:buFont typeface="Wingdings 3"/>
              <a:buNone/>
            </a:pPr>
            <a:endParaRPr lang="en-AU" dirty="0" smtClean="0"/>
          </a:p>
          <a:p>
            <a:pPr marL="109728" indent="0">
              <a:buFont typeface="Wingdings 3"/>
              <a:buNone/>
            </a:pPr>
            <a:endParaRPr lang="en-AU" sz="1000" dirty="0" smtClean="0"/>
          </a:p>
          <a:p>
            <a:pPr marL="109728" indent="0">
              <a:buFont typeface="Wingdings 3"/>
              <a:buNone/>
            </a:pPr>
            <a:r>
              <a:rPr lang="en-AU" sz="2400" dirty="0" smtClean="0"/>
              <a:t>Element Name:</a:t>
            </a:r>
          </a:p>
          <a:p>
            <a:pPr marL="109728" indent="0">
              <a:buFont typeface="Wingdings 3"/>
              <a:buNone/>
            </a:pPr>
            <a:r>
              <a:rPr lang="en-AU" sz="2400" dirty="0" smtClean="0"/>
              <a:t>P:</a:t>
            </a:r>
          </a:p>
          <a:p>
            <a:pPr marL="109728" indent="0">
              <a:buFont typeface="Wingdings 3"/>
              <a:buNone/>
            </a:pPr>
            <a:r>
              <a:rPr lang="en-AU" sz="2400" dirty="0" smtClean="0"/>
              <a:t>N:</a:t>
            </a:r>
          </a:p>
          <a:p>
            <a:pPr marL="109728" indent="0">
              <a:buFont typeface="Wingdings 3"/>
              <a:buNone/>
            </a:pPr>
            <a:r>
              <a:rPr lang="en-AU" sz="2400" dirty="0" smtClean="0"/>
              <a:t>E:</a:t>
            </a:r>
          </a:p>
          <a:p>
            <a:pPr marL="109728" indent="0">
              <a:buFont typeface="Wingdings 3"/>
              <a:buNone/>
            </a:pPr>
            <a:r>
              <a:rPr lang="en-AU" sz="2400" dirty="0" smtClean="0"/>
              <a:t>Shells:</a:t>
            </a:r>
          </a:p>
          <a:p>
            <a:pPr marL="109728" indent="0">
              <a:buFont typeface="Wingdings 3"/>
              <a:buNone/>
            </a:pPr>
            <a:r>
              <a:rPr lang="en-AU" sz="2400" dirty="0" smtClean="0"/>
              <a:t>e-</a:t>
            </a:r>
            <a:r>
              <a:rPr lang="en-AU" sz="2400" dirty="0" err="1" smtClean="0"/>
              <a:t>config</a:t>
            </a:r>
            <a:r>
              <a:rPr lang="en-AU" sz="2400" dirty="0" smtClean="0"/>
              <a:t>:</a:t>
            </a:r>
          </a:p>
          <a:p>
            <a:pPr marL="109728" indent="0">
              <a:buFont typeface="Wingdings 3"/>
              <a:buNone/>
            </a:pPr>
            <a:r>
              <a:rPr lang="en-AU" sz="2400" dirty="0" smtClean="0"/>
              <a:t>Diagram:</a:t>
            </a:r>
            <a:endParaRPr lang="en-AU" sz="2400" dirty="0"/>
          </a:p>
        </p:txBody>
      </p:sp>
      <p:sp>
        <p:nvSpPr>
          <p:cNvPr id="10" name="Rectangle 9"/>
          <p:cNvSpPr/>
          <p:nvPr/>
        </p:nvSpPr>
        <p:spPr>
          <a:xfrm>
            <a:off x="5940152" y="750457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6466898" y="1275602"/>
            <a:ext cx="685043" cy="68195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Ne</a:t>
            </a:r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5940152" y="2016384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3275856" y="6035759"/>
            <a:ext cx="106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Pg. 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941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419646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Review Quiz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692696"/>
            <a:ext cx="4824536" cy="432048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Questions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868144" y="692696"/>
            <a:ext cx="2961655" cy="432048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Answers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51520" y="1196752"/>
            <a:ext cx="5112568" cy="5112568"/>
          </a:xfrm>
        </p:spPr>
        <p:txBody>
          <a:bodyPr>
            <a:normAutofit/>
          </a:bodyPr>
          <a:lstStyle/>
          <a:p>
            <a:pPr marL="566928" indent="-457200">
              <a:buFont typeface="+mj-lt"/>
              <a:buAutoNum type="arabicPeriod"/>
            </a:pPr>
            <a:r>
              <a:rPr lang="en-AU" sz="2000" dirty="0" smtClean="0"/>
              <a:t>How many elements are there?</a:t>
            </a:r>
          </a:p>
          <a:p>
            <a:pPr marL="566928" indent="-457200">
              <a:buFont typeface="+mj-lt"/>
              <a:buAutoNum type="arabicPeriod"/>
            </a:pPr>
            <a:endParaRPr lang="en-AU" sz="2000" dirty="0" smtClean="0"/>
          </a:p>
          <a:p>
            <a:pPr marL="566928" indent="-457200">
              <a:buFont typeface="+mj-lt"/>
              <a:buAutoNum type="arabicPeriod"/>
            </a:pPr>
            <a:r>
              <a:rPr lang="en-AU" sz="2000" dirty="0" smtClean="0"/>
              <a:t>Define: “A cluster of atoms”</a:t>
            </a:r>
          </a:p>
          <a:p>
            <a:pPr marL="566928" indent="-457200">
              <a:buFont typeface="+mj-lt"/>
              <a:buAutoNum type="arabicPeriod"/>
            </a:pPr>
            <a:endParaRPr lang="en-AU" sz="2000" dirty="0" smtClean="0"/>
          </a:p>
          <a:p>
            <a:pPr marL="566928" indent="-457200">
              <a:buFont typeface="+mj-lt"/>
              <a:buAutoNum type="arabicPeriod"/>
            </a:pPr>
            <a:r>
              <a:rPr lang="en-AU" sz="2000" dirty="0" smtClean="0"/>
              <a:t>Sulphur Dioxide – Element or Compound?</a:t>
            </a:r>
          </a:p>
          <a:p>
            <a:pPr marL="566928" indent="-457200">
              <a:buFont typeface="+mj-lt"/>
              <a:buAutoNum type="arabicPeriod"/>
            </a:pPr>
            <a:endParaRPr lang="en-AU" sz="2000" dirty="0" smtClean="0"/>
          </a:p>
          <a:p>
            <a:pPr marL="566928" indent="-457200">
              <a:buFont typeface="+mj-lt"/>
              <a:buAutoNum type="arabicPeriod"/>
            </a:pPr>
            <a:r>
              <a:rPr lang="en-AU" sz="2000" dirty="0" smtClean="0"/>
              <a:t>State the 3 subatomic particles.</a:t>
            </a:r>
          </a:p>
          <a:p>
            <a:pPr marL="566928" indent="-457200">
              <a:buFont typeface="+mj-lt"/>
              <a:buAutoNum type="arabicPeriod"/>
            </a:pPr>
            <a:endParaRPr lang="en-AU" sz="2000" dirty="0" smtClean="0"/>
          </a:p>
          <a:p>
            <a:pPr marL="566928" indent="-457200">
              <a:buFont typeface="+mj-lt"/>
              <a:buAutoNum type="arabicPeriod"/>
            </a:pPr>
            <a:r>
              <a:rPr lang="en-AU" sz="2000" dirty="0" smtClean="0"/>
              <a:t>What does the atomic number tell us?</a:t>
            </a:r>
          </a:p>
          <a:p>
            <a:pPr marL="566928" indent="-457200">
              <a:buFont typeface="+mj-lt"/>
              <a:buAutoNum type="arabicPeriod"/>
            </a:pPr>
            <a:endParaRPr lang="en-AU" sz="2000" dirty="0"/>
          </a:p>
          <a:p>
            <a:pPr marL="566928" indent="-457200">
              <a:buFont typeface="+mj-lt"/>
              <a:buAutoNum type="arabicPeriod"/>
            </a:pPr>
            <a:r>
              <a:rPr lang="en-AU" sz="2000" dirty="0" smtClean="0"/>
              <a:t>Define: the number of electrons in each shell of an atom is called?</a:t>
            </a:r>
            <a:endParaRPr lang="en-AU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64088" y="1268760"/>
            <a:ext cx="3465711" cy="4765369"/>
          </a:xfrm>
        </p:spPr>
        <p:txBody>
          <a:bodyPr/>
          <a:lstStyle/>
          <a:p>
            <a:pPr marL="566928" indent="-457200">
              <a:buFont typeface="+mj-lt"/>
              <a:buAutoNum type="arabicPeriod"/>
            </a:pPr>
            <a:r>
              <a:rPr lang="en-AU" dirty="0" smtClean="0"/>
              <a:t>_______________</a:t>
            </a:r>
          </a:p>
          <a:p>
            <a:pPr marL="566928" indent="-457200">
              <a:buFont typeface="+mj-lt"/>
              <a:buAutoNum type="arabicPeriod"/>
            </a:pPr>
            <a:endParaRPr lang="en-AU" dirty="0"/>
          </a:p>
          <a:p>
            <a:pPr marL="566928" indent="-457200">
              <a:buFont typeface="+mj-lt"/>
              <a:buAutoNum type="arabicPeriod"/>
            </a:pPr>
            <a:r>
              <a:rPr lang="en-AU" dirty="0"/>
              <a:t>_______________</a:t>
            </a:r>
          </a:p>
          <a:p>
            <a:pPr marL="566928" indent="-457200">
              <a:buFont typeface="+mj-lt"/>
              <a:buAutoNum type="arabicPeriod"/>
            </a:pPr>
            <a:endParaRPr lang="en-AU" dirty="0" smtClean="0"/>
          </a:p>
          <a:p>
            <a:pPr marL="566928" indent="-457200">
              <a:buFont typeface="+mj-lt"/>
              <a:buAutoNum type="arabicPeriod"/>
            </a:pPr>
            <a:r>
              <a:rPr lang="en-AU" dirty="0"/>
              <a:t>_______________</a:t>
            </a:r>
          </a:p>
          <a:p>
            <a:pPr marL="566928" indent="-457200">
              <a:buFont typeface="+mj-lt"/>
              <a:buAutoNum type="arabicPeriod"/>
            </a:pPr>
            <a:endParaRPr lang="en-AU" dirty="0" smtClean="0"/>
          </a:p>
          <a:p>
            <a:pPr marL="566928" indent="-457200">
              <a:buFont typeface="+mj-lt"/>
              <a:buAutoNum type="arabicPeriod"/>
            </a:pPr>
            <a:r>
              <a:rPr lang="en-AU" dirty="0" smtClean="0"/>
              <a:t>_______________</a:t>
            </a:r>
          </a:p>
          <a:p>
            <a:pPr marL="566928" indent="-457200">
              <a:buFont typeface="+mj-lt"/>
              <a:buAutoNum type="arabicPeriod"/>
            </a:pPr>
            <a:endParaRPr lang="en-AU" dirty="0"/>
          </a:p>
          <a:p>
            <a:pPr marL="566928" indent="-457200">
              <a:buFont typeface="+mj-lt"/>
              <a:buAutoNum type="arabicPeriod"/>
            </a:pPr>
            <a:r>
              <a:rPr lang="en-AU" dirty="0" smtClean="0"/>
              <a:t>_______________</a:t>
            </a:r>
          </a:p>
          <a:p>
            <a:pPr marL="566928" indent="-457200">
              <a:buFont typeface="+mj-lt"/>
              <a:buAutoNum type="arabicPeriod"/>
            </a:pPr>
            <a:endParaRPr lang="en-AU" dirty="0" smtClean="0"/>
          </a:p>
          <a:p>
            <a:pPr marL="566928" indent="-457200">
              <a:buFont typeface="+mj-lt"/>
              <a:buAutoNum type="arabicPeriod"/>
            </a:pPr>
            <a:endParaRPr lang="en-AU" dirty="0"/>
          </a:p>
          <a:p>
            <a:pPr marL="566928" indent="-457200">
              <a:buFont typeface="+mj-lt"/>
              <a:buAutoNum type="arabicPeriod"/>
            </a:pPr>
            <a:r>
              <a:rPr lang="en-AU" dirty="0"/>
              <a:t>_______________</a:t>
            </a:r>
          </a:p>
          <a:p>
            <a:pPr marL="566928" indent="-457200">
              <a:buFont typeface="+mj-lt"/>
              <a:buAutoNum type="arabicPeriod"/>
            </a:pPr>
            <a:endParaRPr lang="en-AU" dirty="0"/>
          </a:p>
          <a:p>
            <a:pPr marL="566928" indent="-457200">
              <a:buFont typeface="+mj-lt"/>
              <a:buAutoNum type="arabicPeriod"/>
            </a:pPr>
            <a:endParaRPr lang="en-AU" dirty="0"/>
          </a:p>
          <a:p>
            <a:pPr marL="566928" indent="-457200">
              <a:buFont typeface="+mj-lt"/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648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Scientists </a:t>
            </a:r>
            <a:r>
              <a:rPr lang="en-AU" sz="2800" dirty="0">
                <a:solidFill>
                  <a:srgbClr val="FF0000"/>
                </a:solidFill>
              </a:rPr>
              <a:t>list atoms from smallest to largest in the periodic table</a:t>
            </a:r>
          </a:p>
          <a:p>
            <a:pPr marL="109728" indent="0">
              <a:buNone/>
            </a:pP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908055" cy="452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907671">
            <a:off x="2777291" y="3434640"/>
            <a:ext cx="372872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FF0000"/>
                </a:solidFill>
              </a:rPr>
              <a:t>DO NOT COLOUR ON YOUR PERIODIC TABLE!</a:t>
            </a:r>
            <a:endParaRPr lang="en-AU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3776" y="6229930"/>
            <a:ext cx="106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Pg. 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798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AU" dirty="0" smtClean="0"/>
              <a:t>When atoms stick together they form: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Molecules - clusters of atoms </a:t>
            </a:r>
            <a:r>
              <a:rPr lang="en-AU" dirty="0" smtClean="0"/>
              <a:t>(e.g. water-H</a:t>
            </a:r>
            <a:r>
              <a:rPr lang="en-AU" baseline="-25000" dirty="0" smtClean="0"/>
              <a:t>2</a:t>
            </a:r>
            <a:r>
              <a:rPr lang="en-AU" dirty="0" smtClean="0"/>
              <a:t>O) </a:t>
            </a:r>
          </a:p>
          <a:p>
            <a:pPr marL="109728" indent="0">
              <a:buNone/>
            </a:pPr>
            <a:r>
              <a:rPr lang="en-AU" dirty="0" smtClean="0"/>
              <a:t>OR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Crystal Lattices - Large grid-like structures </a:t>
            </a:r>
            <a:r>
              <a:rPr lang="en-AU" dirty="0" smtClean="0"/>
              <a:t>(e.g. sand-SiO</a:t>
            </a:r>
            <a:r>
              <a:rPr lang="en-AU" baseline="-25000" dirty="0" smtClean="0"/>
              <a:t>2</a:t>
            </a:r>
            <a:r>
              <a:rPr lang="en-AU" dirty="0" smtClean="0"/>
              <a:t>, where each grain is made a single lattice)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When Atoms Combine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3513976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9832" y="5860598"/>
            <a:ext cx="106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Pg. 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03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The difference between Elements and Compounds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394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Are </a:t>
            </a:r>
            <a:r>
              <a:rPr lang="en-AU" dirty="0" smtClean="0">
                <a:solidFill>
                  <a:srgbClr val="FF0000"/>
                </a:solidFill>
              </a:rPr>
              <a:t>substances made up of just </a:t>
            </a:r>
            <a:r>
              <a:rPr lang="en-AU" b="1" dirty="0" smtClean="0">
                <a:solidFill>
                  <a:srgbClr val="FF0000"/>
                </a:solidFill>
              </a:rPr>
              <a:t>one type </a:t>
            </a:r>
            <a:r>
              <a:rPr lang="en-AU" dirty="0" smtClean="0">
                <a:solidFill>
                  <a:srgbClr val="FF0000"/>
                </a:solidFill>
              </a:rPr>
              <a:t>of atom</a:t>
            </a:r>
          </a:p>
          <a:p>
            <a:pPr lvl="1"/>
            <a:r>
              <a:rPr lang="en-AU" dirty="0" smtClean="0"/>
              <a:t>E.g. Diamond is only made of carbon, oxygen gas is made of only oxygen (O</a:t>
            </a:r>
            <a:r>
              <a:rPr lang="en-AU" baseline="-25000" dirty="0" smtClean="0"/>
              <a:t>2</a:t>
            </a:r>
            <a:r>
              <a:rPr lang="en-AU" dirty="0" smtClean="0"/>
              <a:t>) , a </a:t>
            </a:r>
            <a:r>
              <a:rPr lang="en-AU" dirty="0" err="1" smtClean="0"/>
              <a:t>buckyball</a:t>
            </a:r>
            <a:r>
              <a:rPr lang="en-AU" dirty="0" smtClean="0"/>
              <a:t> is made of only carbon (C</a:t>
            </a:r>
            <a:r>
              <a:rPr lang="en-AU" baseline="-25000" dirty="0" smtClean="0"/>
              <a:t>60</a:t>
            </a:r>
            <a:r>
              <a:rPr lang="en-AU" dirty="0" smtClean="0"/>
              <a:t>) and copper metal is made only of copper atoms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Note: Metallic elements always form crystal lattices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Elements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81128"/>
            <a:ext cx="2873896" cy="216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6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Are </a:t>
            </a:r>
            <a:r>
              <a:rPr lang="en-AU" dirty="0" smtClean="0">
                <a:solidFill>
                  <a:srgbClr val="FF0000"/>
                </a:solidFill>
              </a:rPr>
              <a:t>substances with different types of atoms</a:t>
            </a:r>
          </a:p>
          <a:p>
            <a:pPr lvl="1"/>
            <a:r>
              <a:rPr lang="en-AU" dirty="0" smtClean="0"/>
              <a:t>E.g. sugar (carbon and hydrogen atoms), DNA, salt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Compounds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64904"/>
            <a:ext cx="4658197" cy="379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2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394720" cy="4525963"/>
          </a:xfrm>
        </p:spPr>
        <p:txBody>
          <a:bodyPr/>
          <a:lstStyle/>
          <a:p>
            <a:r>
              <a:rPr lang="en-AU" dirty="0" smtClean="0"/>
              <a:t>Hydrogen</a:t>
            </a:r>
          </a:p>
          <a:p>
            <a:r>
              <a:rPr lang="en-AU" dirty="0" smtClean="0"/>
              <a:t>Water</a:t>
            </a:r>
          </a:p>
          <a:p>
            <a:r>
              <a:rPr lang="en-AU" dirty="0"/>
              <a:t>Carbon dioxide</a:t>
            </a:r>
          </a:p>
          <a:p>
            <a:r>
              <a:rPr lang="en-AU" dirty="0" smtClean="0"/>
              <a:t>Iron</a:t>
            </a:r>
          </a:p>
          <a:p>
            <a:r>
              <a:rPr lang="en-AU" dirty="0" smtClean="0"/>
              <a:t>Sulphur dioxide</a:t>
            </a:r>
          </a:p>
          <a:p>
            <a:r>
              <a:rPr lang="en-AU" dirty="0" smtClean="0"/>
              <a:t>Chlorine gas</a:t>
            </a:r>
          </a:p>
          <a:p>
            <a:r>
              <a:rPr lang="en-AU" dirty="0" smtClean="0"/>
              <a:t>Table salt</a:t>
            </a:r>
          </a:p>
          <a:p>
            <a:r>
              <a:rPr lang="en-AU" dirty="0" smtClean="0"/>
              <a:t>Nitrogen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Have a go! Element or compound?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1412776"/>
            <a:ext cx="309634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 smtClean="0"/>
              <a:t>Element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 smtClean="0"/>
              <a:t>Compound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Compound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 smtClean="0"/>
              <a:t>Element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 smtClean="0"/>
              <a:t>Compound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 smtClean="0"/>
              <a:t>Element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 smtClean="0"/>
              <a:t>Compound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 smtClean="0"/>
              <a:t>Element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67889"/>
            <a:ext cx="2769096" cy="20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1920" y="6035759"/>
            <a:ext cx="106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Pg. 4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514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What’s inside Atoms?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Have you ever seen </a:t>
            </a:r>
            <a:r>
              <a:rPr lang="en-AU" dirty="0"/>
              <a:t>an atom? </a:t>
            </a:r>
            <a:r>
              <a:rPr lang="en-AU" dirty="0" smtClean="0">
                <a:hlinkClick r:id="rId2"/>
              </a:rPr>
              <a:t>www.youtube.com/watch?v=yqLlgIaz1L0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97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1467</TotalTime>
  <Words>1020</Words>
  <Application>Microsoft Office PowerPoint</Application>
  <PresentationFormat>On-screen Show (4:3)</PresentationFormat>
  <Paragraphs>235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Chemistry: Atoms and Reactions</vt:lpstr>
      <vt:lpstr>Review: Atoms</vt:lpstr>
      <vt:lpstr>PowerPoint Presentation</vt:lpstr>
      <vt:lpstr>When Atoms Combine</vt:lpstr>
      <vt:lpstr>The difference between Elements and Compounds</vt:lpstr>
      <vt:lpstr>Elements</vt:lpstr>
      <vt:lpstr>Compounds</vt:lpstr>
      <vt:lpstr>Have a go! Element or compound?</vt:lpstr>
      <vt:lpstr>What’s inside Atoms?</vt:lpstr>
      <vt:lpstr>Faith in Science</vt:lpstr>
      <vt:lpstr>Inside atoms</vt:lpstr>
      <vt:lpstr>A table on size and charge of subatomic particles:</vt:lpstr>
      <vt:lpstr>Atomic Nucleus</vt:lpstr>
      <vt:lpstr>Atomic nuclei</vt:lpstr>
      <vt:lpstr>Atomic nuclei</vt:lpstr>
      <vt:lpstr>Electrons</vt:lpstr>
      <vt:lpstr>Electrons and the nucleus</vt:lpstr>
      <vt:lpstr>Why do atoms stay together?</vt:lpstr>
      <vt:lpstr>Electron shells</vt:lpstr>
      <vt:lpstr>Demo: Indirect Observation of Electron Shells</vt:lpstr>
      <vt:lpstr>PowerPoint Presentation</vt:lpstr>
      <vt:lpstr>What’s happening</vt:lpstr>
      <vt:lpstr>PowerPoint Presentation</vt:lpstr>
      <vt:lpstr>Writing Electron configuration</vt:lpstr>
      <vt:lpstr>Practice Writing Atomic Information</vt:lpstr>
      <vt:lpstr>PowerPoint Presentation</vt:lpstr>
      <vt:lpstr>PowerPoint Presentation</vt:lpstr>
      <vt:lpstr>PowerPoint Presentation</vt:lpstr>
      <vt:lpstr>Review Quiz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Chemistry: Atoms and Reactions</dc:title>
  <dc:creator>Ashley Moseley</dc:creator>
  <cp:lastModifiedBy>Nathan Schepemaker</cp:lastModifiedBy>
  <cp:revision>74</cp:revision>
  <dcterms:created xsi:type="dcterms:W3CDTF">2014-07-21T07:47:37Z</dcterms:created>
  <dcterms:modified xsi:type="dcterms:W3CDTF">2016-07-31T23:52:16Z</dcterms:modified>
</cp:coreProperties>
</file>