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7" r:id="rId2"/>
    <p:sldId id="265" r:id="rId3"/>
    <p:sldId id="277" r:id="rId4"/>
    <p:sldId id="262" r:id="rId5"/>
    <p:sldId id="263" r:id="rId6"/>
    <p:sldId id="267" r:id="rId7"/>
    <p:sldId id="261" r:id="rId8"/>
    <p:sldId id="264" r:id="rId9"/>
    <p:sldId id="276" r:id="rId10"/>
    <p:sldId id="266" r:id="rId11"/>
    <p:sldId id="256" r:id="rId12"/>
    <p:sldId id="260" r:id="rId13"/>
    <p:sldId id="278" r:id="rId14"/>
    <p:sldId id="279" r:id="rId15"/>
    <p:sldId id="280" r:id="rId16"/>
    <p:sldId id="281" r:id="rId17"/>
    <p:sldId id="284" r:id="rId18"/>
    <p:sldId id="282" r:id="rId19"/>
    <p:sldId id="283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68" r:id="rId28"/>
    <p:sldId id="258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74" d="100"/>
          <a:sy n="74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CDED-DF6F-4134-9229-51DD3315EFC8}" type="datetimeFigureOut">
              <a:rPr lang="en-AU" smtClean="0"/>
              <a:t>5/09/2016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22C08-B555-40BF-9A2A-E97F3C9E58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15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www.youtube.com/watch?v=Xeuyc55LqiY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22C08-B555-40BF-9A2A-E97F3C9E587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15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www.youtube.com/watch?v=Xeuyc55LqiY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22C08-B555-40BF-9A2A-E97F3C9E587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152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www.youtube.com/watch?v=Xeuyc55LqiY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22C08-B555-40BF-9A2A-E97F3C9E587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15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25319-E209-422B-A14F-DBE135A5A999}" type="slidenum">
              <a:rPr lang="en-US"/>
              <a:pPr/>
              <a:t>13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F9FEE-1B4F-44F1-B361-1E537FD97D8A}" type="slidenum">
              <a:rPr lang="en-US"/>
              <a:pPr/>
              <a:t>14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8977F-1E57-4E8D-A90B-7CBCF3CCC37A}" type="slidenum">
              <a:rPr lang="en-US"/>
              <a:pPr/>
              <a:t>15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6C0FE-08A4-456A-B7BD-68B25CC9A7C8}" type="slidenum">
              <a:rPr lang="en-US"/>
              <a:pPr/>
              <a:t>16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Source:  Volume 62, Number 4, April 1985 pg 285 (Not sure of magazine title)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916F8-6A83-45A5-9E65-A38E288F3341}" type="slidenum">
              <a:rPr lang="en-US"/>
              <a:pPr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://images.google.com/imgres?imgurl=http://www.funsci.com/fun3_en/acids/acids_01.jpg&amp;imgrefurl=http://www.funsci.com/fun3_en/acids/acids.htm&amp;h=294&amp;w=304&amp;sz=17&amp;hl=en&amp;start=1&amp;tbnid=PW71Yfkt-yvLCM:&amp;tbnh=112&amp;tbnw=116&amp;prev=/images?q%3Dacids%26gbv%3D2%26hl%2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Acids, Bases &amp; pH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How do we measure pH?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YouTube - Fuse School: What is the pH scale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82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599" cy="5135563"/>
          </a:xfrm>
        </p:spPr>
        <p:txBody>
          <a:bodyPr>
            <a:normAutofit/>
          </a:bodyPr>
          <a:lstStyle/>
          <a:p>
            <a:r>
              <a:rPr lang="en-AU" sz="2400" b="1" i="1" dirty="0" smtClean="0">
                <a:solidFill>
                  <a:srgbClr val="FF0000"/>
                </a:solidFill>
              </a:rPr>
              <a:t>pH</a:t>
            </a:r>
            <a:r>
              <a:rPr lang="en-AU" sz="2400" i="1" dirty="0" smtClean="0">
                <a:solidFill>
                  <a:srgbClr val="FF0000"/>
                </a:solidFill>
              </a:rPr>
              <a:t> - stands for “The </a:t>
            </a:r>
            <a:r>
              <a:rPr lang="en-AU" sz="2400" b="1" i="1" dirty="0" smtClean="0">
                <a:solidFill>
                  <a:srgbClr val="FF0000"/>
                </a:solidFill>
              </a:rPr>
              <a:t>p</a:t>
            </a:r>
            <a:r>
              <a:rPr lang="en-AU" sz="2400" i="1" dirty="0" smtClean="0">
                <a:solidFill>
                  <a:srgbClr val="FF0000"/>
                </a:solidFill>
              </a:rPr>
              <a:t>ower of </a:t>
            </a:r>
            <a:r>
              <a:rPr lang="en-AU" sz="2400" b="1" i="1" dirty="0" smtClean="0">
                <a:solidFill>
                  <a:srgbClr val="FF0000"/>
                </a:solidFill>
              </a:rPr>
              <a:t>H</a:t>
            </a:r>
            <a:r>
              <a:rPr lang="en-AU" sz="2400" i="1" dirty="0" smtClean="0">
                <a:solidFill>
                  <a:srgbClr val="FF0000"/>
                </a:solidFill>
              </a:rPr>
              <a:t>ydrogen” </a:t>
            </a:r>
          </a:p>
          <a:p>
            <a:pPr lvl="1"/>
            <a:r>
              <a:rPr lang="en-AU" sz="2000" dirty="0" smtClean="0"/>
              <a:t>See it as amount of hydrogen ions (H</a:t>
            </a:r>
            <a:r>
              <a:rPr lang="en-AU" sz="2000" baseline="30000" dirty="0" smtClean="0"/>
              <a:t>+</a:t>
            </a:r>
            <a:r>
              <a:rPr lang="en-AU" sz="2000" dirty="0" smtClean="0"/>
              <a:t>) in a solution</a:t>
            </a:r>
          </a:p>
          <a:p>
            <a:pPr lvl="1"/>
            <a:endParaRPr lang="en-AU" sz="2000" dirty="0" smtClean="0"/>
          </a:p>
          <a:p>
            <a:r>
              <a:rPr lang="en-AU" sz="2400" b="1" i="1" dirty="0" smtClean="0">
                <a:solidFill>
                  <a:srgbClr val="FF0000"/>
                </a:solidFill>
              </a:rPr>
              <a:t>Indicator</a:t>
            </a:r>
            <a:r>
              <a:rPr lang="en-AU" sz="2400" dirty="0" smtClean="0">
                <a:solidFill>
                  <a:srgbClr val="FF0000"/>
                </a:solidFill>
              </a:rPr>
              <a:t> </a:t>
            </a:r>
            <a:r>
              <a:rPr lang="en-AU" sz="2400" i="1" dirty="0" smtClean="0">
                <a:solidFill>
                  <a:srgbClr val="FF0000"/>
                </a:solidFill>
              </a:rPr>
              <a:t>– chemicals that change colour to show if a substance is acidic, basic or neutral.</a:t>
            </a:r>
          </a:p>
          <a:p>
            <a:endParaRPr lang="en-AU" sz="2400" i="1" dirty="0" smtClean="0">
              <a:solidFill>
                <a:srgbClr val="FF0000"/>
              </a:solidFill>
            </a:endParaRPr>
          </a:p>
          <a:p>
            <a:r>
              <a:rPr lang="en-AU" sz="2400" i="1" dirty="0" smtClean="0">
                <a:solidFill>
                  <a:srgbClr val="FF0000"/>
                </a:solidFill>
              </a:rPr>
              <a:t>It runs on a scale from 0 - 14</a:t>
            </a:r>
            <a:endParaRPr lang="en-AU" sz="2400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2400"/>
            <a:ext cx="8229600" cy="1033272"/>
          </a:xfrm>
        </p:spPr>
        <p:txBody>
          <a:bodyPr>
            <a:normAutofit/>
          </a:bodyPr>
          <a:lstStyle/>
          <a:p>
            <a:r>
              <a:rPr lang="en-AU" dirty="0" smtClean="0"/>
              <a:t>pH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3763512"/>
            <a:ext cx="6983506" cy="309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3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04861"/>
            <a:ext cx="3501248" cy="5757863"/>
          </a:xfrm>
        </p:spPr>
        <p:txBody>
          <a:bodyPr>
            <a:normAutofit/>
          </a:bodyPr>
          <a:lstStyle/>
          <a:p>
            <a:r>
              <a:rPr lang="en-AU" i="1" dirty="0" smtClean="0">
                <a:solidFill>
                  <a:srgbClr val="FF0000"/>
                </a:solidFill>
              </a:rPr>
              <a:t>The more hydrogen ions, the more acidic.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r>
              <a:rPr lang="en-AU" i="1" dirty="0" smtClean="0">
                <a:solidFill>
                  <a:srgbClr val="FF0000"/>
                </a:solidFill>
              </a:rPr>
              <a:t>The more hydroxide ions the more basic.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48" y="304800"/>
            <a:ext cx="5071252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pH Indicators</a:t>
            </a:r>
          </a:p>
        </p:txBody>
      </p:sp>
      <p:pic>
        <p:nvPicPr>
          <p:cNvPr id="2056" name="Picture 8" descr="http://cdn.c.photoshelter.com/img-get/I0000jo_BRZATMpM/s/860/860/Fphoto-61670601H-6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362200"/>
            <a:ext cx="5036616" cy="3352800"/>
          </a:xfrm>
          <a:prstGeom prst="rect">
            <a:avLst/>
          </a:prstGeom>
          <a:noFill/>
        </p:spPr>
      </p:pic>
      <p:pic>
        <p:nvPicPr>
          <p:cNvPr id="2060" name="Picture 12" descr="http://cdn.c.photoshelter.com/img-get/I0000ppYEBI4hoZ4/s/860/860/Fphoto-37469408G-2R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3600"/>
            <a:ext cx="2852214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208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mon is shown to be an acid with litmus paper."/>
          <p:cNvPicPr>
            <a:picLocks noChangeAspect="1" noChangeArrowheads="1"/>
          </p:cNvPicPr>
          <p:nvPr/>
        </p:nvPicPr>
        <p:blipFill>
          <a:blip r:embed="rId3" cstate="print"/>
          <a:srcRect b="4762"/>
          <a:stretch>
            <a:fillRect/>
          </a:stretch>
        </p:blipFill>
        <p:spPr bwMode="auto">
          <a:xfrm>
            <a:off x="304800" y="746125"/>
            <a:ext cx="853440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809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Litmus Paper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6200" y="6610350"/>
            <a:ext cx="3289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Copyright © 2007 Pearson Benjamin Cummings.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87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16-00CO_PHO"/>
          <p:cNvPicPr>
            <a:picLocks noChangeAspect="1" noChangeArrowheads="1"/>
          </p:cNvPicPr>
          <p:nvPr/>
        </p:nvPicPr>
        <p:blipFill>
          <a:blip r:embed="rId3" cstate="print"/>
          <a:srcRect b="3809"/>
          <a:stretch>
            <a:fillRect/>
          </a:stretch>
        </p:blipFill>
        <p:spPr bwMode="auto">
          <a:xfrm>
            <a:off x="1691821" y="53782"/>
            <a:ext cx="7416800" cy="675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" y="6554788"/>
            <a:ext cx="3289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Copyright © 2007 Pearson Benjamin Cummings.  All rights reserved.</a:t>
            </a:r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9159" y="-29029"/>
            <a:ext cx="12926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r>
              <a:rPr lang="en-US" sz="3600" dirty="0" smtClean="0"/>
              <a:t>Range of different indicators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49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10%"/>
          <p:cNvSpPr>
            <a:spLocks noChangeArrowheads="1"/>
          </p:cNvSpPr>
          <p:nvPr/>
        </p:nvSpPr>
        <p:spPr bwMode="auto">
          <a:xfrm>
            <a:off x="2743200" y="59436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743200" y="5943600"/>
            <a:ext cx="5486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7975" y="3810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Edible Acid-Base Indicators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762000" y="13716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22325" y="1066800"/>
            <a:ext cx="3740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COLOR CHANGES AS A FUNCTION OF pH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38200" y="1447800"/>
            <a:ext cx="77517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 smtClean="0">
                <a:solidFill>
                  <a:schemeClr val="bg1"/>
                </a:solidFill>
              </a:rPr>
              <a:t>INDICATOR</a:t>
            </a:r>
            <a:r>
              <a:rPr lang="en-US" sz="1200" dirty="0" smtClean="0">
                <a:solidFill>
                  <a:schemeClr val="bg1"/>
                </a:solidFill>
              </a:rPr>
              <a:t>     </a:t>
            </a:r>
            <a:r>
              <a:rPr lang="en-US" sz="1200" dirty="0">
                <a:solidFill>
                  <a:schemeClr val="bg1"/>
                </a:solidFill>
              </a:rPr>
              <a:t>pH </a:t>
            </a:r>
            <a:r>
              <a:rPr lang="en-US" sz="1200" dirty="0" smtClean="0">
                <a:solidFill>
                  <a:schemeClr val="bg1"/>
                </a:solidFill>
              </a:rPr>
              <a:t>          2         </a:t>
            </a:r>
            <a:r>
              <a:rPr lang="en-US" sz="1200" dirty="0">
                <a:solidFill>
                  <a:schemeClr val="bg1"/>
                </a:solidFill>
              </a:rPr>
              <a:t>3   </a:t>
            </a:r>
            <a:r>
              <a:rPr lang="en-US" sz="1200" dirty="0" smtClean="0">
                <a:solidFill>
                  <a:schemeClr val="bg1"/>
                </a:solidFill>
              </a:rPr>
              <a:t>      </a:t>
            </a:r>
            <a:r>
              <a:rPr lang="en-US" sz="1200" dirty="0">
                <a:solidFill>
                  <a:schemeClr val="bg1"/>
                </a:solidFill>
              </a:rPr>
              <a:t>4    </a:t>
            </a:r>
            <a:r>
              <a:rPr lang="en-US" sz="1200" dirty="0" smtClean="0">
                <a:solidFill>
                  <a:schemeClr val="bg1"/>
                </a:solidFill>
              </a:rPr>
              <a:t>     </a:t>
            </a:r>
            <a:r>
              <a:rPr lang="en-US" sz="1200" dirty="0">
                <a:solidFill>
                  <a:schemeClr val="bg1"/>
                </a:solidFill>
              </a:rPr>
              <a:t>5  </a:t>
            </a:r>
            <a:r>
              <a:rPr lang="en-US" sz="1200" dirty="0" smtClean="0">
                <a:solidFill>
                  <a:schemeClr val="bg1"/>
                </a:solidFill>
              </a:rPr>
              <a:t>       </a:t>
            </a:r>
            <a:r>
              <a:rPr lang="en-US" sz="1200" dirty="0">
                <a:solidFill>
                  <a:schemeClr val="bg1"/>
                </a:solidFill>
              </a:rPr>
              <a:t>6    </a:t>
            </a:r>
            <a:r>
              <a:rPr lang="en-US" sz="1200" dirty="0" smtClean="0">
                <a:solidFill>
                  <a:schemeClr val="bg1"/>
                </a:solidFill>
              </a:rPr>
              <a:t>     </a:t>
            </a:r>
            <a:r>
              <a:rPr lang="en-US" sz="1200" dirty="0">
                <a:solidFill>
                  <a:schemeClr val="bg1"/>
                </a:solidFill>
              </a:rPr>
              <a:t>7  </a:t>
            </a:r>
            <a:r>
              <a:rPr lang="en-US" sz="1200" dirty="0" smtClean="0">
                <a:solidFill>
                  <a:schemeClr val="bg1"/>
                </a:solidFill>
              </a:rPr>
              <a:t>       </a:t>
            </a:r>
            <a:r>
              <a:rPr lang="en-US" sz="1200" dirty="0">
                <a:solidFill>
                  <a:schemeClr val="bg1"/>
                </a:solidFill>
              </a:rPr>
              <a:t>8  </a:t>
            </a:r>
            <a:r>
              <a:rPr lang="en-US" sz="1200" dirty="0" smtClean="0">
                <a:solidFill>
                  <a:schemeClr val="bg1"/>
                </a:solidFill>
              </a:rPr>
              <a:t>       </a:t>
            </a:r>
            <a:r>
              <a:rPr lang="en-US" sz="1200" dirty="0">
                <a:solidFill>
                  <a:schemeClr val="bg1"/>
                </a:solidFill>
              </a:rPr>
              <a:t>9    </a:t>
            </a:r>
            <a:r>
              <a:rPr lang="en-US" sz="1200" dirty="0" smtClean="0">
                <a:solidFill>
                  <a:schemeClr val="bg1"/>
                </a:solidFill>
              </a:rPr>
              <a:t>     </a:t>
            </a:r>
            <a:r>
              <a:rPr lang="en-US" sz="1200" dirty="0">
                <a:solidFill>
                  <a:schemeClr val="bg1"/>
                </a:solidFill>
              </a:rPr>
              <a:t>10 </a:t>
            </a:r>
            <a:r>
              <a:rPr lang="en-US" sz="1200" dirty="0" smtClean="0">
                <a:solidFill>
                  <a:schemeClr val="bg1"/>
                </a:solidFill>
              </a:rPr>
              <a:t>        </a:t>
            </a:r>
            <a:r>
              <a:rPr lang="en-US" sz="1200" dirty="0">
                <a:solidFill>
                  <a:schemeClr val="bg1"/>
                </a:solidFill>
              </a:rPr>
              <a:t>11  </a:t>
            </a:r>
            <a:r>
              <a:rPr lang="en-US" sz="1200" dirty="0" smtClean="0">
                <a:solidFill>
                  <a:schemeClr val="bg1"/>
                </a:solidFill>
              </a:rPr>
              <a:t>      </a:t>
            </a:r>
            <a:r>
              <a:rPr lang="en-US" sz="1200" dirty="0">
                <a:solidFill>
                  <a:schemeClr val="bg1"/>
                </a:solidFill>
              </a:rPr>
              <a:t>12</a:t>
            </a:r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>
              <a:solidFill>
                <a:schemeClr val="bg1"/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RED APPLE SKIN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BEETS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BLUEBERRIES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RED CABBAGE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CHERRIES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GRAPE JUICE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RED ONION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YELLOW ONION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PEACH SKIN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PEAR SKIN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PLUM SKIN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RADISH SKIN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RHUBARB SKIN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TOMATO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     TURNIP SKIN</a:t>
            </a:r>
          </a:p>
        </p:txBody>
      </p:sp>
      <p:sp>
        <p:nvSpPr>
          <p:cNvPr id="15368" name="Rectangle 8" descr="10%"/>
          <p:cNvSpPr>
            <a:spLocks noChangeArrowheads="1"/>
          </p:cNvSpPr>
          <p:nvPr/>
        </p:nvSpPr>
        <p:spPr bwMode="auto">
          <a:xfrm>
            <a:off x="2743200" y="19812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69" name="Rectangle 9" descr="10%"/>
          <p:cNvSpPr>
            <a:spLocks noChangeArrowheads="1"/>
          </p:cNvSpPr>
          <p:nvPr/>
        </p:nvSpPr>
        <p:spPr bwMode="auto">
          <a:xfrm>
            <a:off x="2743200" y="22860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70" name="Rectangle 10" descr="10%"/>
          <p:cNvSpPr>
            <a:spLocks noChangeArrowheads="1"/>
          </p:cNvSpPr>
          <p:nvPr/>
        </p:nvSpPr>
        <p:spPr bwMode="auto">
          <a:xfrm>
            <a:off x="2743200" y="25908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71" name="Rectangle 11" descr="10%"/>
          <p:cNvSpPr>
            <a:spLocks noChangeArrowheads="1"/>
          </p:cNvSpPr>
          <p:nvPr/>
        </p:nvSpPr>
        <p:spPr bwMode="auto">
          <a:xfrm>
            <a:off x="2743200" y="28956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72" name="Rectangle 12" descr="10%"/>
          <p:cNvSpPr>
            <a:spLocks noChangeArrowheads="1"/>
          </p:cNvSpPr>
          <p:nvPr/>
        </p:nvSpPr>
        <p:spPr bwMode="auto">
          <a:xfrm>
            <a:off x="2743200" y="32004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73" name="Rectangle 13" descr="10%"/>
          <p:cNvSpPr>
            <a:spLocks noChangeArrowheads="1"/>
          </p:cNvSpPr>
          <p:nvPr/>
        </p:nvSpPr>
        <p:spPr bwMode="auto">
          <a:xfrm>
            <a:off x="2743200" y="35052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74" name="Rectangle 14" descr="10%"/>
          <p:cNvSpPr>
            <a:spLocks noChangeArrowheads="1"/>
          </p:cNvSpPr>
          <p:nvPr/>
        </p:nvSpPr>
        <p:spPr bwMode="auto">
          <a:xfrm>
            <a:off x="2743200" y="38100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75" name="Rectangle 15" descr="10%"/>
          <p:cNvSpPr>
            <a:spLocks noChangeArrowheads="1"/>
          </p:cNvSpPr>
          <p:nvPr/>
        </p:nvSpPr>
        <p:spPr bwMode="auto">
          <a:xfrm>
            <a:off x="2743200" y="41148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76" name="Rectangle 16" descr="10%"/>
          <p:cNvSpPr>
            <a:spLocks noChangeArrowheads="1"/>
          </p:cNvSpPr>
          <p:nvPr/>
        </p:nvSpPr>
        <p:spPr bwMode="auto">
          <a:xfrm>
            <a:off x="2743200" y="44196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77" name="Rectangle 17" descr="10%"/>
          <p:cNvSpPr>
            <a:spLocks noChangeArrowheads="1"/>
          </p:cNvSpPr>
          <p:nvPr/>
        </p:nvSpPr>
        <p:spPr bwMode="auto">
          <a:xfrm>
            <a:off x="2743200" y="47244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78" name="Rectangle 18" descr="10%"/>
          <p:cNvSpPr>
            <a:spLocks noChangeArrowheads="1"/>
          </p:cNvSpPr>
          <p:nvPr/>
        </p:nvSpPr>
        <p:spPr bwMode="auto">
          <a:xfrm>
            <a:off x="2743200" y="50292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79" name="Rectangle 19" descr="10%"/>
          <p:cNvSpPr>
            <a:spLocks noChangeArrowheads="1"/>
          </p:cNvSpPr>
          <p:nvPr/>
        </p:nvSpPr>
        <p:spPr bwMode="auto">
          <a:xfrm>
            <a:off x="2743200" y="53340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80" name="Rectangle 20" descr="10%"/>
          <p:cNvSpPr>
            <a:spLocks noChangeArrowheads="1"/>
          </p:cNvSpPr>
          <p:nvPr/>
        </p:nvSpPr>
        <p:spPr bwMode="auto">
          <a:xfrm>
            <a:off x="2743200" y="56388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81" name="Rectangle 21" descr="10%"/>
          <p:cNvSpPr>
            <a:spLocks noChangeArrowheads="1"/>
          </p:cNvSpPr>
          <p:nvPr/>
        </p:nvSpPr>
        <p:spPr bwMode="auto">
          <a:xfrm>
            <a:off x="2743200" y="59436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2743200" y="1981200"/>
            <a:ext cx="8382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886200" y="1981200"/>
            <a:ext cx="990600" cy="228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5105400" y="1981200"/>
            <a:ext cx="3124200" cy="228600"/>
          </a:xfrm>
          <a:prstGeom prst="rect">
            <a:avLst/>
          </a:prstGeom>
          <a:solidFill>
            <a:srgbClr val="E3F4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2743200" y="2286000"/>
            <a:ext cx="2057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5334000" y="2286000"/>
            <a:ext cx="2286000" cy="2286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2743200" y="2590800"/>
            <a:ext cx="7620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3810000" y="2590800"/>
            <a:ext cx="609600" cy="2286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4876800" y="2590800"/>
            <a:ext cx="3352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8001000" y="2286000"/>
            <a:ext cx="228600" cy="228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2743200" y="2895600"/>
            <a:ext cx="533400" cy="228600"/>
          </a:xfrm>
          <a:prstGeom prst="rect">
            <a:avLst/>
          </a:prstGeom>
          <a:solidFill>
            <a:srgbClr val="FF53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3581400" y="2895600"/>
            <a:ext cx="304800" cy="228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4038600" y="2895600"/>
            <a:ext cx="533400" cy="2286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4876800" y="2895600"/>
            <a:ext cx="457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5943600" y="2895600"/>
            <a:ext cx="2286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2743200" y="3200400"/>
            <a:ext cx="533400" cy="228600"/>
          </a:xfrm>
          <a:prstGeom prst="rect">
            <a:avLst/>
          </a:prstGeom>
          <a:solidFill>
            <a:srgbClr val="FF53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3733800" y="3200400"/>
            <a:ext cx="685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5105400" y="3200400"/>
            <a:ext cx="457200" cy="228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6096000" y="3200400"/>
            <a:ext cx="2133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2743200" y="3505200"/>
            <a:ext cx="1295400" cy="228600"/>
          </a:xfrm>
          <a:prstGeom prst="rect">
            <a:avLst/>
          </a:prstGeom>
          <a:solidFill>
            <a:srgbClr val="FF53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01" name="Rectangle 41"/>
          <p:cNvSpPr>
            <a:spLocks noChangeArrowheads="1"/>
          </p:cNvSpPr>
          <p:nvPr/>
        </p:nvSpPr>
        <p:spPr bwMode="auto">
          <a:xfrm>
            <a:off x="5105400" y="3505200"/>
            <a:ext cx="31242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02" name="Rectangle 42"/>
          <p:cNvSpPr>
            <a:spLocks noChangeArrowheads="1"/>
          </p:cNvSpPr>
          <p:nvPr/>
        </p:nvSpPr>
        <p:spPr bwMode="auto">
          <a:xfrm>
            <a:off x="2743200" y="3810000"/>
            <a:ext cx="1295400" cy="228600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5105400" y="3810000"/>
            <a:ext cx="3124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4343400" y="3810000"/>
            <a:ext cx="228600" cy="228600"/>
          </a:xfrm>
          <a:prstGeom prst="rect">
            <a:avLst/>
          </a:prstGeom>
          <a:solidFill>
            <a:srgbClr val="F5F5F5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2743200" y="4114800"/>
            <a:ext cx="2286000" cy="228600"/>
          </a:xfrm>
          <a:prstGeom prst="rect">
            <a:avLst/>
          </a:prstGeom>
          <a:solidFill>
            <a:srgbClr val="F5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06" name="Rectangle 46"/>
          <p:cNvSpPr>
            <a:spLocks noChangeArrowheads="1"/>
          </p:cNvSpPr>
          <p:nvPr/>
        </p:nvSpPr>
        <p:spPr bwMode="auto">
          <a:xfrm>
            <a:off x="5181600" y="4114800"/>
            <a:ext cx="30480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2743200" y="4419600"/>
            <a:ext cx="609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3886200" y="4419600"/>
            <a:ext cx="381000" cy="228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4800600" y="4419600"/>
            <a:ext cx="3429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>
            <a:off x="2743200" y="4724400"/>
            <a:ext cx="1524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3352800" y="4724400"/>
            <a:ext cx="838200" cy="228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4572000" y="4724400"/>
            <a:ext cx="3657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>
            <a:off x="2743200" y="5029200"/>
            <a:ext cx="990600" cy="228600"/>
          </a:xfrm>
          <a:prstGeom prst="rect">
            <a:avLst/>
          </a:prstGeom>
          <a:solidFill>
            <a:srgbClr val="FF53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auto">
          <a:xfrm>
            <a:off x="4343400" y="5029200"/>
            <a:ext cx="685800" cy="2286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5638800" y="5029200"/>
            <a:ext cx="25908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2743200" y="5334000"/>
            <a:ext cx="1219200" cy="228600"/>
          </a:xfrm>
          <a:prstGeom prst="rect">
            <a:avLst/>
          </a:prstGeom>
          <a:solidFill>
            <a:srgbClr val="EE50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4114800" y="5334000"/>
            <a:ext cx="685800" cy="228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5105400" y="5334000"/>
            <a:ext cx="1524000" cy="2286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7239000" y="5334000"/>
            <a:ext cx="990600" cy="22860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20" name="Rectangle 60" descr="10%"/>
          <p:cNvSpPr>
            <a:spLocks noChangeArrowheads="1"/>
          </p:cNvSpPr>
          <p:nvPr/>
        </p:nvSpPr>
        <p:spPr bwMode="auto">
          <a:xfrm>
            <a:off x="2743200" y="6248400"/>
            <a:ext cx="5486400" cy="2286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21" name="Rectangle 61"/>
          <p:cNvSpPr>
            <a:spLocks noChangeArrowheads="1"/>
          </p:cNvSpPr>
          <p:nvPr/>
        </p:nvSpPr>
        <p:spPr bwMode="auto">
          <a:xfrm>
            <a:off x="2743200" y="5638800"/>
            <a:ext cx="3048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22" name="Rectangle 62"/>
          <p:cNvSpPr>
            <a:spLocks noChangeArrowheads="1"/>
          </p:cNvSpPr>
          <p:nvPr/>
        </p:nvSpPr>
        <p:spPr bwMode="auto">
          <a:xfrm>
            <a:off x="3352800" y="5638800"/>
            <a:ext cx="533400" cy="2286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23" name="Rectangle 63"/>
          <p:cNvSpPr>
            <a:spLocks noChangeArrowheads="1"/>
          </p:cNvSpPr>
          <p:nvPr/>
        </p:nvSpPr>
        <p:spPr bwMode="auto">
          <a:xfrm>
            <a:off x="4114800" y="5638800"/>
            <a:ext cx="152400" cy="2286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24" name="Rectangle 64"/>
          <p:cNvSpPr>
            <a:spLocks noChangeArrowheads="1"/>
          </p:cNvSpPr>
          <p:nvPr/>
        </p:nvSpPr>
        <p:spPr bwMode="auto">
          <a:xfrm>
            <a:off x="4724400" y="5638800"/>
            <a:ext cx="3810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25" name="Rectangle 65"/>
          <p:cNvSpPr>
            <a:spLocks noChangeArrowheads="1"/>
          </p:cNvSpPr>
          <p:nvPr/>
        </p:nvSpPr>
        <p:spPr bwMode="auto">
          <a:xfrm>
            <a:off x="5638800" y="5638800"/>
            <a:ext cx="2590800" cy="228600"/>
          </a:xfrm>
          <a:prstGeom prst="rect">
            <a:avLst/>
          </a:prstGeom>
          <a:solidFill>
            <a:srgbClr val="F05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2743200" y="5943600"/>
            <a:ext cx="2286000" cy="228600"/>
          </a:xfrm>
          <a:prstGeom prst="rect">
            <a:avLst/>
          </a:prstGeom>
          <a:solidFill>
            <a:srgbClr val="F5F5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27" name="Rectangle 67"/>
          <p:cNvSpPr>
            <a:spLocks noChangeArrowheads="1"/>
          </p:cNvSpPr>
          <p:nvPr/>
        </p:nvSpPr>
        <p:spPr bwMode="auto">
          <a:xfrm>
            <a:off x="5410200" y="5943600"/>
            <a:ext cx="685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28" name="Rectangle 68"/>
          <p:cNvSpPr>
            <a:spLocks noChangeArrowheads="1"/>
          </p:cNvSpPr>
          <p:nvPr/>
        </p:nvSpPr>
        <p:spPr bwMode="auto">
          <a:xfrm>
            <a:off x="6400800" y="5943600"/>
            <a:ext cx="1828800" cy="228600"/>
          </a:xfrm>
          <a:prstGeom prst="rect">
            <a:avLst/>
          </a:prstGeom>
          <a:solidFill>
            <a:srgbClr val="ECB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29" name="Rectangle 69"/>
          <p:cNvSpPr>
            <a:spLocks noChangeArrowheads="1"/>
          </p:cNvSpPr>
          <p:nvPr/>
        </p:nvSpPr>
        <p:spPr bwMode="auto">
          <a:xfrm>
            <a:off x="2743200" y="6248400"/>
            <a:ext cx="457200" cy="228600"/>
          </a:xfrm>
          <a:prstGeom prst="rect">
            <a:avLst/>
          </a:prstGeom>
          <a:solidFill>
            <a:srgbClr val="FF53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3581400" y="6248400"/>
            <a:ext cx="685800" cy="2286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31" name="Rectangle 71"/>
          <p:cNvSpPr>
            <a:spLocks noChangeArrowheads="1"/>
          </p:cNvSpPr>
          <p:nvPr/>
        </p:nvSpPr>
        <p:spPr bwMode="auto">
          <a:xfrm>
            <a:off x="4800600" y="6248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5334000" y="6248400"/>
            <a:ext cx="228600" cy="2286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33" name="Rectangle 73"/>
          <p:cNvSpPr>
            <a:spLocks noChangeArrowheads="1"/>
          </p:cNvSpPr>
          <p:nvPr/>
        </p:nvSpPr>
        <p:spPr bwMode="auto">
          <a:xfrm>
            <a:off x="5715000" y="6248400"/>
            <a:ext cx="25146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434" name="Text Box 74"/>
          <p:cNvSpPr txBox="1">
            <a:spLocks noChangeArrowheads="1"/>
          </p:cNvSpPr>
          <p:nvPr/>
        </p:nvSpPr>
        <p:spPr bwMode="auto">
          <a:xfrm>
            <a:off x="8213725" y="28194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*</a:t>
            </a:r>
          </a:p>
        </p:txBody>
      </p:sp>
      <p:sp>
        <p:nvSpPr>
          <p:cNvPr id="15435" name="Text Box 75"/>
          <p:cNvSpPr txBox="1">
            <a:spLocks noChangeArrowheads="1"/>
          </p:cNvSpPr>
          <p:nvPr/>
        </p:nvSpPr>
        <p:spPr bwMode="auto">
          <a:xfrm>
            <a:off x="7086600" y="6400800"/>
            <a:ext cx="196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*</a:t>
            </a:r>
            <a:r>
              <a:rPr lang="en-US" sz="1000" dirty="0"/>
              <a:t>YELLOW at pH 12 and above</a:t>
            </a:r>
            <a:endParaRPr lang="en-US" sz="2400" dirty="0"/>
          </a:p>
        </p:txBody>
      </p:sp>
      <p:pic>
        <p:nvPicPr>
          <p:cNvPr id="15437" name="Picture 77" descr="REDCAB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2238" y="88900"/>
            <a:ext cx="1335087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1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Complete Worksheet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0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56769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Red Cabbage Indicator</a:t>
            </a:r>
          </a:p>
        </p:txBody>
      </p:sp>
      <p:pic>
        <p:nvPicPr>
          <p:cNvPr id="16387" name="Picture 3" descr="16-13Figure_PHO"/>
          <p:cNvPicPr>
            <a:picLocks noChangeAspect="1" noChangeArrowheads="1"/>
          </p:cNvPicPr>
          <p:nvPr/>
        </p:nvPicPr>
        <p:blipFill>
          <a:blip r:embed="rId3" cstate="print"/>
          <a:srcRect b="4408"/>
          <a:stretch>
            <a:fillRect/>
          </a:stretch>
        </p:blipFill>
        <p:spPr bwMode="auto">
          <a:xfrm>
            <a:off x="309563" y="1127125"/>
            <a:ext cx="852487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200" y="6554788"/>
            <a:ext cx="3289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Copyright © 2007 Pearson Benjamin Cummings.  All rights reserved.</a:t>
            </a:r>
            <a:endParaRPr lang="en-US"/>
          </a:p>
        </p:txBody>
      </p:sp>
      <p:pic>
        <p:nvPicPr>
          <p:cNvPr id="16389" name="Picture 5" descr="acids_15">
            <a:hlinkClick r:id="rId4" tooltip="Experiment with Acids and Bases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 t="16667" r="4630" b="32986"/>
          <a:stretch>
            <a:fillRect/>
          </a:stretch>
        </p:blipFill>
        <p:spPr bwMode="auto">
          <a:xfrm>
            <a:off x="2524125" y="177800"/>
            <a:ext cx="40592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29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9213"/>
            <a:ext cx="581025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2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Where do we find them?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9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Why do we monitor pH?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3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70819"/>
            <a:ext cx="8229600" cy="4525963"/>
          </a:xfrm>
        </p:spPr>
        <p:txBody>
          <a:bodyPr/>
          <a:lstStyle/>
          <a:p>
            <a:r>
              <a:rPr lang="en-AU" dirty="0" smtClean="0"/>
              <a:t>pH of pools should be between 7.4 – 7.6</a:t>
            </a:r>
          </a:p>
          <a:p>
            <a:r>
              <a:rPr lang="en-AU" dirty="0" smtClean="0"/>
              <a:t>This prevents bacteria and algae which can be dangerous.</a:t>
            </a:r>
          </a:p>
          <a:p>
            <a:r>
              <a:rPr lang="en-AU" dirty="0" smtClean="0"/>
              <a:t>The pH can change from:</a:t>
            </a:r>
          </a:p>
          <a:p>
            <a:pPr lvl="1"/>
            <a:r>
              <a:rPr lang="en-AU" dirty="0" smtClean="0"/>
              <a:t>People swimming in it.</a:t>
            </a:r>
          </a:p>
          <a:p>
            <a:pPr lvl="1"/>
            <a:r>
              <a:rPr lang="en-AU" dirty="0"/>
              <a:t>N</a:t>
            </a:r>
            <a:r>
              <a:rPr lang="en-AU" dirty="0" smtClean="0"/>
              <a:t>ew water added.</a:t>
            </a:r>
          </a:p>
          <a:p>
            <a:pPr lvl="1"/>
            <a:r>
              <a:rPr lang="en-AU" dirty="0" smtClean="0"/>
              <a:t>Sunlight breaking </a:t>
            </a:r>
          </a:p>
          <a:p>
            <a:pPr marL="393192" lvl="1" indent="0">
              <a:buNone/>
            </a:pPr>
            <a:r>
              <a:rPr lang="en-AU" dirty="0"/>
              <a:t> </a:t>
            </a:r>
            <a:r>
              <a:rPr lang="en-AU" dirty="0" smtClean="0"/>
              <a:t>   down the chlorine.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Swimming Pools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849968" cy="28874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3424404" cy="4525963"/>
          </a:xfrm>
        </p:spPr>
        <p:txBody>
          <a:bodyPr/>
          <a:lstStyle/>
          <a:p>
            <a:r>
              <a:rPr lang="en-AU" dirty="0" smtClean="0"/>
              <a:t>Samples of rivers and oceans help environmental authorities identify pollution and water health.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Ecosystems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04" y="1828800"/>
            <a:ext cx="509180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Nurseries and gardeners monitor the pH of the soil. </a:t>
            </a:r>
          </a:p>
          <a:p>
            <a:endParaRPr lang="en-AU" dirty="0" smtClean="0"/>
          </a:p>
          <a:p>
            <a:r>
              <a:rPr lang="en-AU" dirty="0" smtClean="0"/>
              <a:t>Different plants require different soil </a:t>
            </a:r>
            <a:r>
              <a:rPr lang="en-AU" dirty="0" err="1" smtClean="0"/>
              <a:t>pH.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Lemon trees produce more fruit when planted in acidic soil.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Soil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267200" cy="581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9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429000" cy="4525963"/>
          </a:xfrm>
        </p:spPr>
        <p:txBody>
          <a:bodyPr/>
          <a:lstStyle/>
          <a:p>
            <a:r>
              <a:rPr lang="en-AU" dirty="0" smtClean="0"/>
              <a:t>Care has to be taken with the dyes and lotions.</a:t>
            </a:r>
          </a:p>
          <a:p>
            <a:endParaRPr lang="en-AU" dirty="0" smtClean="0"/>
          </a:p>
          <a:p>
            <a:r>
              <a:rPr lang="en-AU" dirty="0" smtClean="0"/>
              <a:t>The wrong pH can burn or irritate the hair.</a:t>
            </a:r>
          </a:p>
          <a:p>
            <a:pPr marL="109728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Hairdressers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580405" cy="3664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Revision Quiz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Mr Schepemaker’s Year 9 – Acid and Bases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50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81000"/>
            <a:ext cx="4876800" cy="6324600"/>
          </a:xfrm>
        </p:spPr>
        <p:txBody>
          <a:bodyPr>
            <a:normAutofit fontScale="92500" lnSpcReduction="20000"/>
          </a:bodyPr>
          <a:lstStyle/>
          <a:p>
            <a:pPr marL="566928" indent="-457200">
              <a:buFont typeface="+mj-lt"/>
              <a:buAutoNum type="arabicPeriod"/>
            </a:pPr>
            <a:r>
              <a:rPr lang="en-AU" sz="2200" dirty="0" smtClean="0"/>
              <a:t>T/F – Acids and bases are rarely found in our homes</a:t>
            </a:r>
            <a:r>
              <a:rPr lang="en-AU" sz="2200" dirty="0" smtClean="0"/>
              <a:t>.</a:t>
            </a:r>
          </a:p>
          <a:p>
            <a:pPr marL="566928" indent="-457200">
              <a:buFont typeface="+mj-lt"/>
              <a:buAutoNum type="arabicPeriod"/>
            </a:pPr>
            <a:endParaRPr lang="en-AU" sz="22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200" dirty="0" smtClean="0"/>
              <a:t>What does an acid produce?</a:t>
            </a:r>
          </a:p>
          <a:p>
            <a:pPr marL="566928" indent="-457200">
              <a:buFont typeface="+mj-lt"/>
              <a:buAutoNum type="arabicPeriod"/>
            </a:pPr>
            <a:endParaRPr lang="en-AU" sz="22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200" dirty="0" smtClean="0"/>
              <a:t>What does a base produce?</a:t>
            </a:r>
          </a:p>
          <a:p>
            <a:pPr marL="566928" indent="-457200">
              <a:buFont typeface="+mj-lt"/>
              <a:buAutoNum type="arabicPeriod"/>
            </a:pPr>
            <a:endParaRPr lang="en-AU" sz="22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200" dirty="0" smtClean="0"/>
              <a:t>T/F – An alkali is a base that CAN be dissolved in water</a:t>
            </a:r>
            <a:r>
              <a:rPr lang="en-AU" sz="2200" dirty="0" smtClean="0"/>
              <a:t>.</a:t>
            </a:r>
          </a:p>
          <a:p>
            <a:pPr marL="566928" indent="-457200">
              <a:buFont typeface="+mj-lt"/>
              <a:buAutoNum type="arabicPeriod"/>
            </a:pPr>
            <a:endParaRPr lang="en-AU" sz="22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200" dirty="0" smtClean="0"/>
              <a:t>Acid or Base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AU" sz="2200" dirty="0" smtClean="0"/>
              <a:t>Tastes bitter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AU" sz="2200" dirty="0" smtClean="0"/>
              <a:t>Corrodes metal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AU" sz="2200" dirty="0" smtClean="0"/>
              <a:t>Tastes sour</a:t>
            </a:r>
          </a:p>
          <a:p>
            <a:pPr marL="822960" lvl="1" indent="-457200">
              <a:buFont typeface="+mj-lt"/>
              <a:buAutoNum type="alphaLcParenR"/>
            </a:pPr>
            <a:endParaRPr lang="en-AU" sz="22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200" dirty="0" smtClean="0"/>
              <a:t>What is an indicator?</a:t>
            </a:r>
          </a:p>
          <a:p>
            <a:pPr marL="566928" indent="-457200">
              <a:buFont typeface="+mj-lt"/>
              <a:buAutoNum type="arabicPeriod"/>
            </a:pPr>
            <a:endParaRPr lang="en-AU" sz="2200" dirty="0"/>
          </a:p>
          <a:p>
            <a:pPr marL="566928" indent="-457200">
              <a:buFont typeface="+mj-lt"/>
              <a:buAutoNum type="arabicPeriod"/>
            </a:pPr>
            <a:r>
              <a:rPr lang="en-AU" sz="2200" dirty="0" smtClean="0"/>
              <a:t>The more hydrogen ions the more </a:t>
            </a:r>
            <a:r>
              <a:rPr lang="en-AU" sz="2200" dirty="0" smtClean="0"/>
              <a:t>…</a:t>
            </a:r>
          </a:p>
          <a:p>
            <a:pPr marL="566928" indent="-457200">
              <a:buFont typeface="+mj-lt"/>
              <a:buAutoNum type="arabicPeriod"/>
            </a:pPr>
            <a:endParaRPr lang="en-AU" sz="2200" dirty="0" smtClean="0"/>
          </a:p>
          <a:p>
            <a:pPr marL="566928" indent="-457200">
              <a:buFont typeface="+mj-lt"/>
              <a:buAutoNum type="arabicPeriod"/>
            </a:pPr>
            <a:r>
              <a:rPr lang="en-AU" sz="2200" dirty="0" smtClean="0"/>
              <a:t>Why do we monitor pH?</a:t>
            </a:r>
          </a:p>
          <a:p>
            <a:pPr marL="822960" lvl="1" indent="-457200">
              <a:buFont typeface="+mj-lt"/>
              <a:buAutoNum type="alphaLcParenR"/>
            </a:pPr>
            <a:endParaRPr lang="en-AU" dirty="0" smtClean="0"/>
          </a:p>
          <a:p>
            <a:pPr marL="566928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91200" y="381000"/>
            <a:ext cx="2895600" cy="6324600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en-AU" dirty="0" smtClean="0"/>
              <a:t>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r>
              <a:rPr lang="en-AU" sz="2000" dirty="0" smtClean="0"/>
              <a:t>.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AU" dirty="0" smtClean="0"/>
              <a:t>___________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AU" dirty="0" smtClean="0"/>
              <a:t>___________</a:t>
            </a:r>
          </a:p>
          <a:p>
            <a:pPr marL="822960" lvl="1" indent="-457200">
              <a:buFont typeface="+mj-lt"/>
              <a:buAutoNum type="alphaLcParenR"/>
            </a:pPr>
            <a:r>
              <a:rPr lang="en-AU" dirty="0" smtClean="0"/>
              <a:t>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_____________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_____________</a:t>
            </a:r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_____________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86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06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Background Information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3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799" cy="57912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In 1 cup of water there are about 8,000,000,000,000 molecules of H</a:t>
            </a:r>
            <a:r>
              <a:rPr lang="en-AU" sz="2400" baseline="-25000" dirty="0" smtClean="0"/>
              <a:t>2</a:t>
            </a:r>
            <a:r>
              <a:rPr lang="en-AU" sz="2400" dirty="0" smtClean="0"/>
              <a:t>O.</a:t>
            </a:r>
          </a:p>
          <a:p>
            <a:endParaRPr lang="en-AU" sz="2400" dirty="0" smtClean="0"/>
          </a:p>
          <a:p>
            <a:r>
              <a:rPr lang="en-AU" sz="2400" dirty="0" smtClean="0"/>
              <a:t>Sometimes water molecules are so attracted to each other that they can remove one of the Hydrogen atoms.</a:t>
            </a:r>
          </a:p>
          <a:p>
            <a:endParaRPr lang="en-AU" sz="2400" dirty="0"/>
          </a:p>
          <a:p>
            <a:endParaRPr lang="en-AU" sz="2400" dirty="0" smtClean="0"/>
          </a:p>
          <a:p>
            <a:endParaRPr lang="en-AU" sz="2400" dirty="0"/>
          </a:p>
          <a:p>
            <a:endParaRPr lang="en-AU" sz="2400" dirty="0" smtClean="0"/>
          </a:p>
          <a:p>
            <a:r>
              <a:rPr lang="en-AU" sz="2400" dirty="0" smtClean="0"/>
              <a:t>In distilled water, there is a 1 in 10,000,000 chance that this will happen. pH = -log [1 x 10</a:t>
            </a:r>
            <a:r>
              <a:rPr lang="en-AU" sz="2400" baseline="30000" dirty="0" smtClean="0"/>
              <a:t>-7</a:t>
            </a:r>
            <a:r>
              <a:rPr lang="en-AU" sz="2400" dirty="0" smtClean="0"/>
              <a:t>]</a:t>
            </a:r>
          </a:p>
          <a:p>
            <a:r>
              <a:rPr lang="en-AU" sz="2400" dirty="0" smtClean="0"/>
              <a:t>This equals 7</a:t>
            </a: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AU" dirty="0" smtClean="0"/>
              <a:t>Water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65" y="2971800"/>
            <a:ext cx="5655609" cy="169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2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Brainstorm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8514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Comparing Acids and Bases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38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Found in…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762000"/>
          </a:xfrm>
        </p:spPr>
        <p:txBody>
          <a:bodyPr/>
          <a:lstStyle/>
          <a:p>
            <a:r>
              <a:rPr lang="en-AU" dirty="0" smtClean="0"/>
              <a:t>Acid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143000"/>
            <a:ext cx="4041775" cy="762000"/>
          </a:xfrm>
        </p:spPr>
        <p:txBody>
          <a:bodyPr>
            <a:normAutofit/>
          </a:bodyPr>
          <a:lstStyle/>
          <a:p>
            <a:r>
              <a:rPr lang="en-AU" dirty="0" smtClean="0"/>
              <a:t>Base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981201"/>
            <a:ext cx="4192588" cy="228599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AU" dirty="0" smtClean="0"/>
              <a:t>Orange juice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Stomach acid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Vinegar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Lollies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Batteries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2133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2000" dirty="0" smtClean="0"/>
              <a:t>Toothpaste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Soap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Shampoo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Cleaning agents</a:t>
            </a:r>
          </a:p>
          <a:p>
            <a:pPr>
              <a:lnSpc>
                <a:spcPct val="150000"/>
              </a:lnSpc>
            </a:pPr>
            <a:r>
              <a:rPr lang="en-AU" sz="2000" dirty="0" smtClean="0"/>
              <a:t>Baking powder</a:t>
            </a:r>
            <a:endParaRPr lang="en-AU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52400" y="4858871"/>
            <a:ext cx="4572000" cy="1866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ash"/>
            <a:miter lim="800000"/>
          </a:ln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en-AU" dirty="0" smtClean="0"/>
              <a:t>Animals: 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Bull Ants – inject </a:t>
            </a:r>
            <a:r>
              <a:rPr lang="en-AU" dirty="0" err="1" smtClean="0"/>
              <a:t>methanoic</a:t>
            </a:r>
            <a:r>
              <a:rPr lang="en-AU" dirty="0" smtClean="0"/>
              <a:t> acid into their bits. </a:t>
            </a:r>
          </a:p>
          <a:p>
            <a:pPr>
              <a:lnSpc>
                <a:spcPct val="150000"/>
              </a:lnSpc>
            </a:pPr>
            <a:r>
              <a:rPr lang="en-AU" dirty="0" smtClean="0"/>
              <a:t>Wasps and Jellyfish – inject a base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09291"/>
            <a:ext cx="3619500" cy="23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7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en-AU" b="1" i="1" dirty="0" smtClean="0"/>
              <a:t>Acid</a:t>
            </a:r>
            <a:r>
              <a:rPr lang="en-AU" i="1" dirty="0" smtClean="0"/>
              <a:t> </a:t>
            </a:r>
            <a:r>
              <a:rPr lang="en-AU" i="1" dirty="0" smtClean="0">
                <a:solidFill>
                  <a:srgbClr val="FF0000"/>
                </a:solidFill>
              </a:rPr>
              <a:t>– a substance that releases hydrogen ions.</a:t>
            </a:r>
          </a:p>
          <a:p>
            <a:r>
              <a:rPr lang="en-AU" b="1" i="1" dirty="0" smtClean="0"/>
              <a:t>Hydrogen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/>
              <a:t>ion</a:t>
            </a:r>
            <a:r>
              <a:rPr lang="en-AU" b="1" i="1" dirty="0">
                <a:solidFill>
                  <a:srgbClr val="FF0000"/>
                </a:solidFill>
              </a:rPr>
              <a:t> </a:t>
            </a:r>
            <a:r>
              <a:rPr lang="en-AU" i="1" dirty="0">
                <a:solidFill>
                  <a:srgbClr val="FF0000"/>
                </a:solidFill>
              </a:rPr>
              <a:t>– (H </a:t>
            </a:r>
            <a:r>
              <a:rPr lang="en-AU" i="1" baseline="30000" dirty="0">
                <a:solidFill>
                  <a:srgbClr val="FF0000"/>
                </a:solidFill>
              </a:rPr>
              <a:t>+</a:t>
            </a:r>
            <a:r>
              <a:rPr lang="en-AU" i="1" dirty="0">
                <a:solidFill>
                  <a:srgbClr val="FF0000"/>
                </a:solidFill>
              </a:rPr>
              <a:t>)</a:t>
            </a:r>
          </a:p>
          <a:p>
            <a:endParaRPr lang="en-AU" i="1" dirty="0" smtClean="0"/>
          </a:p>
          <a:p>
            <a:endParaRPr lang="en-AU" i="1" dirty="0" smtClean="0"/>
          </a:p>
          <a:p>
            <a:r>
              <a:rPr lang="en-AU" b="1" i="1" dirty="0" smtClean="0"/>
              <a:t>Base</a:t>
            </a:r>
            <a:r>
              <a:rPr lang="en-AU" i="1" dirty="0" smtClean="0"/>
              <a:t> </a:t>
            </a:r>
            <a:r>
              <a:rPr lang="en-AU" i="1" dirty="0" smtClean="0">
                <a:solidFill>
                  <a:srgbClr val="FF0000"/>
                </a:solidFill>
              </a:rPr>
              <a:t>– a substance that releases hydroxide ions</a:t>
            </a:r>
          </a:p>
          <a:p>
            <a:r>
              <a:rPr lang="en-AU" b="1" i="1" dirty="0" smtClean="0"/>
              <a:t>Hydroxide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b="1" i="1" dirty="0" smtClean="0"/>
              <a:t>ion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i="1" dirty="0">
                <a:solidFill>
                  <a:srgbClr val="FF0000"/>
                </a:solidFill>
              </a:rPr>
              <a:t>- (OH </a:t>
            </a:r>
            <a:r>
              <a:rPr lang="en-AU" i="1" baseline="30000" dirty="0" smtClean="0">
                <a:solidFill>
                  <a:srgbClr val="FF0000"/>
                </a:solidFill>
              </a:rPr>
              <a:t>-</a:t>
            </a:r>
            <a:r>
              <a:rPr lang="en-AU" i="1" dirty="0" smtClean="0">
                <a:solidFill>
                  <a:srgbClr val="FF0000"/>
                </a:solidFill>
              </a:rPr>
              <a:t>)</a:t>
            </a:r>
          </a:p>
          <a:p>
            <a:endParaRPr lang="en-AU" i="1" dirty="0" smtClean="0">
              <a:solidFill>
                <a:srgbClr val="FF0000"/>
              </a:solidFill>
            </a:endParaRPr>
          </a:p>
          <a:p>
            <a:endParaRPr lang="en-AU" i="1" dirty="0">
              <a:solidFill>
                <a:srgbClr val="FF0000"/>
              </a:solidFill>
            </a:endParaRPr>
          </a:p>
          <a:p>
            <a:r>
              <a:rPr lang="en-AU" b="1" i="1" dirty="0" smtClean="0"/>
              <a:t>Alkali</a:t>
            </a:r>
            <a:r>
              <a:rPr lang="en-AU" b="1" i="1" dirty="0" smtClean="0">
                <a:solidFill>
                  <a:srgbClr val="FF0000"/>
                </a:solidFill>
              </a:rPr>
              <a:t> </a:t>
            </a:r>
            <a:r>
              <a:rPr lang="en-AU" i="1" dirty="0" smtClean="0">
                <a:solidFill>
                  <a:srgbClr val="FF0000"/>
                </a:solidFill>
              </a:rPr>
              <a:t>– A base that can be dissolved in water</a:t>
            </a:r>
            <a:endParaRPr lang="en-AU" i="1" dirty="0">
              <a:solidFill>
                <a:srgbClr val="FF0000"/>
              </a:solidFill>
            </a:endParaRPr>
          </a:p>
          <a:p>
            <a:endParaRPr lang="en-AU" i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 dirty="0" smtClean="0"/>
              <a:t>Definitions: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87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Properties: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762000"/>
          </a:xfrm>
        </p:spPr>
        <p:txBody>
          <a:bodyPr/>
          <a:lstStyle/>
          <a:p>
            <a:r>
              <a:rPr lang="en-AU" dirty="0" err="1" smtClean="0"/>
              <a:t>HCl</a:t>
            </a:r>
            <a:r>
              <a:rPr lang="en-AU" dirty="0" smtClean="0"/>
              <a:t> </a:t>
            </a:r>
            <a:r>
              <a:rPr lang="en-AU" dirty="0"/>
              <a:t>– Hydrochloric </a:t>
            </a:r>
            <a:r>
              <a:rPr lang="en-AU" dirty="0" smtClean="0"/>
              <a:t>Acid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143000"/>
            <a:ext cx="4419600" cy="762000"/>
          </a:xfrm>
        </p:spPr>
        <p:txBody>
          <a:bodyPr>
            <a:normAutofit/>
          </a:bodyPr>
          <a:lstStyle/>
          <a:p>
            <a:r>
              <a:rPr lang="en-AU" dirty="0" err="1"/>
              <a:t>NaOH</a:t>
            </a:r>
            <a:r>
              <a:rPr lang="en-AU" dirty="0"/>
              <a:t> – Sodium </a:t>
            </a:r>
            <a:r>
              <a:rPr lang="en-AU" dirty="0" smtClean="0"/>
              <a:t>Hydroxide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1981200"/>
            <a:ext cx="4495800" cy="4703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Releases Hydrogen ions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Taste sour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Corrode metal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Neutralises a base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pH is 0-6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Turns blue litmus paper red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981200"/>
            <a:ext cx="44958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Releases Hydroxide ions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Taste bitter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Feel soapy/slippery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Neutralises an acid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pH is 8-14</a:t>
            </a:r>
          </a:p>
          <a:p>
            <a:pPr>
              <a:lnSpc>
                <a:spcPct val="1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Turns red litmus paper blue</a:t>
            </a:r>
            <a:endParaRPr lang="en-A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 Common Examples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762000"/>
          </a:xfrm>
        </p:spPr>
        <p:txBody>
          <a:bodyPr/>
          <a:lstStyle/>
          <a:p>
            <a:r>
              <a:rPr lang="en-AU" dirty="0" smtClean="0"/>
              <a:t>Acid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1143000"/>
            <a:ext cx="4041775" cy="762000"/>
          </a:xfrm>
        </p:spPr>
        <p:txBody>
          <a:bodyPr>
            <a:normAutofit/>
          </a:bodyPr>
          <a:lstStyle/>
          <a:p>
            <a:r>
              <a:rPr lang="en-AU" dirty="0" smtClean="0"/>
              <a:t>Base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981200"/>
            <a:ext cx="4192588" cy="4703763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Hydrochloric Acid - </a:t>
            </a:r>
            <a:r>
              <a:rPr lang="en-AU" i="1" dirty="0" err="1" smtClean="0">
                <a:solidFill>
                  <a:srgbClr val="FF0000"/>
                </a:solidFill>
              </a:rPr>
              <a:t>HCl</a:t>
            </a:r>
            <a:endParaRPr lang="en-AU" i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AU" i="1" dirty="0" err="1" smtClean="0">
                <a:solidFill>
                  <a:srgbClr val="FF0000"/>
                </a:solidFill>
              </a:rPr>
              <a:t>Sulfuric</a:t>
            </a:r>
            <a:r>
              <a:rPr lang="en-AU" i="1" dirty="0" smtClean="0">
                <a:solidFill>
                  <a:srgbClr val="FF0000"/>
                </a:solidFill>
              </a:rPr>
              <a:t> Acid – H</a:t>
            </a:r>
            <a:r>
              <a:rPr lang="en-AU" i="1" baseline="-25000" dirty="0" smtClean="0">
                <a:solidFill>
                  <a:srgbClr val="FF0000"/>
                </a:solidFill>
              </a:rPr>
              <a:t>2</a:t>
            </a:r>
            <a:r>
              <a:rPr lang="en-AU" i="1" dirty="0" smtClean="0">
                <a:solidFill>
                  <a:srgbClr val="FF0000"/>
                </a:solidFill>
              </a:rPr>
              <a:t>SO</a:t>
            </a:r>
            <a:r>
              <a:rPr lang="en-AU" i="1" baseline="-25000" dirty="0" smtClean="0">
                <a:solidFill>
                  <a:srgbClr val="FF0000"/>
                </a:solidFill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Nitric Acid – HNO</a:t>
            </a:r>
            <a:r>
              <a:rPr lang="en-AU" i="1" baseline="-25000" dirty="0" smtClean="0">
                <a:solidFill>
                  <a:srgbClr val="FF0000"/>
                </a:solidFill>
              </a:rPr>
              <a:t>3</a:t>
            </a:r>
            <a:endParaRPr lang="en-AU" i="1" baseline="-25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981200"/>
            <a:ext cx="4495800" cy="4800600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Sodium hydroxide - </a:t>
            </a:r>
            <a:r>
              <a:rPr lang="en-AU" i="1" dirty="0" err="1" smtClean="0">
                <a:solidFill>
                  <a:srgbClr val="FF0000"/>
                </a:solidFill>
              </a:rPr>
              <a:t>NaOH</a:t>
            </a:r>
            <a:endParaRPr lang="en-AU" i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Calcium hydroxide </a:t>
            </a:r>
            <a:r>
              <a:rPr lang="en-AU" i="1" dirty="0" err="1" smtClean="0">
                <a:solidFill>
                  <a:srgbClr val="FF0000"/>
                </a:solidFill>
              </a:rPr>
              <a:t>CaOH</a:t>
            </a:r>
            <a:endParaRPr lang="en-AU" i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AU" i="1" dirty="0" smtClean="0">
                <a:solidFill>
                  <a:srgbClr val="FF0000"/>
                </a:solidFill>
              </a:rPr>
              <a:t>Ammonia NH</a:t>
            </a:r>
            <a:r>
              <a:rPr lang="en-AU" i="1" baseline="-25000" dirty="0" smtClean="0">
                <a:solidFill>
                  <a:srgbClr val="FF0000"/>
                </a:solidFill>
              </a:rPr>
              <a:t>3</a:t>
            </a:r>
            <a:endParaRPr lang="en-AU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/>
          <a:p>
            <a:r>
              <a:rPr lang="en-AU" dirty="0" smtClean="0"/>
              <a:t>Properties Quiz (Acid or Base)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1219200"/>
            <a:ext cx="4040188" cy="5486400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en-AU" dirty="0" smtClean="0"/>
              <a:t>Corrodes metal</a:t>
            </a:r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Tastes bitter</a:t>
            </a:r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pH of 6</a:t>
            </a:r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Turns red litmus paper to blue</a:t>
            </a:r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Feels soapy</a:t>
            </a:r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Releases hydrogen ions</a:t>
            </a:r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Tastes sour</a:t>
            </a:r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pH of 9</a:t>
            </a:r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Neutralises a base</a:t>
            </a:r>
          </a:p>
          <a:p>
            <a:pPr marL="566928" indent="-457200">
              <a:buFont typeface="+mj-lt"/>
              <a:buAutoNum type="arabicPeriod"/>
            </a:pPr>
            <a:r>
              <a:rPr lang="en-AU" dirty="0" smtClean="0"/>
              <a:t>Releases (OH</a:t>
            </a:r>
            <a:r>
              <a:rPr lang="en-AU" baseline="30000" dirty="0" smtClean="0"/>
              <a:t>-</a:t>
            </a:r>
            <a:r>
              <a:rPr lang="en-AU" dirty="0" smtClean="0"/>
              <a:t>)</a:t>
            </a:r>
          </a:p>
          <a:p>
            <a:pPr marL="566928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66800"/>
            <a:ext cx="4041775" cy="5486400"/>
          </a:xfrm>
        </p:spPr>
        <p:txBody>
          <a:bodyPr>
            <a:normAutofit lnSpcReduction="10000"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 smtClean="0"/>
              <a:t>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 smtClean="0"/>
              <a:t>________________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en-AU" dirty="0"/>
              <a:t>________________</a:t>
            </a:r>
          </a:p>
          <a:p>
            <a:pPr marL="109728" indent="0">
              <a:lnSpc>
                <a:spcPct val="150000"/>
              </a:lnSpc>
              <a:buNone/>
            </a:pPr>
            <a:endParaRPr lang="en-AU" dirty="0"/>
          </a:p>
          <a:p>
            <a:pPr marL="566928" indent="-457200">
              <a:buFont typeface="+mj-lt"/>
              <a:buAutoNum type="arabicPeriod"/>
            </a:pPr>
            <a:endParaRPr lang="en-AU" dirty="0" smtClean="0"/>
          </a:p>
          <a:p>
            <a:pPr marL="566928" indent="-457200">
              <a:buFont typeface="+mj-lt"/>
              <a:buAutoNum type="arabicPeriod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187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1512</TotalTime>
  <Words>713</Words>
  <Application>Microsoft Office PowerPoint</Application>
  <PresentationFormat>On-screen Show (4:3)</PresentationFormat>
  <Paragraphs>217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Acids, Bases &amp; pH</vt:lpstr>
      <vt:lpstr>Where do we find them?</vt:lpstr>
      <vt:lpstr>Brainstorm</vt:lpstr>
      <vt:lpstr>Comparing Acids and Bases</vt:lpstr>
      <vt:lpstr>Found in…</vt:lpstr>
      <vt:lpstr>Definitions:</vt:lpstr>
      <vt:lpstr>Properties:</vt:lpstr>
      <vt:lpstr>3 Common Examples</vt:lpstr>
      <vt:lpstr>Properties Quiz (Acid or Base)</vt:lpstr>
      <vt:lpstr>How do we measure pH?</vt:lpstr>
      <vt:lpstr>pH</vt:lpstr>
      <vt:lpstr>PowerPoint Presentation</vt:lpstr>
      <vt:lpstr>pH Indicators</vt:lpstr>
      <vt:lpstr>Litmus Paper</vt:lpstr>
      <vt:lpstr>PowerPoint Presentation</vt:lpstr>
      <vt:lpstr>Edible Acid-Base Indicators</vt:lpstr>
      <vt:lpstr>Complete Worksheet 1</vt:lpstr>
      <vt:lpstr>Red Cabbage Indicator</vt:lpstr>
      <vt:lpstr>PowerPoint Presentation</vt:lpstr>
      <vt:lpstr>Why do we monitor pH?</vt:lpstr>
      <vt:lpstr>Swimming Pools</vt:lpstr>
      <vt:lpstr>Ecosystems</vt:lpstr>
      <vt:lpstr>Soil</vt:lpstr>
      <vt:lpstr>Hairdressers</vt:lpstr>
      <vt:lpstr>Revision Quiz</vt:lpstr>
      <vt:lpstr>PowerPoint Presentation</vt:lpstr>
      <vt:lpstr>End</vt:lpstr>
      <vt:lpstr>Background Information</vt:lpstr>
      <vt:lpstr>Water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Acids, Bases &amp; pH</dc:title>
  <dc:creator>Nathan Schepemaker</dc:creator>
  <cp:lastModifiedBy>Nathan Schepemaker</cp:lastModifiedBy>
  <cp:revision>36</cp:revision>
  <dcterms:created xsi:type="dcterms:W3CDTF">2006-08-16T00:00:00Z</dcterms:created>
  <dcterms:modified xsi:type="dcterms:W3CDTF">2016-09-05T05:33:25Z</dcterms:modified>
</cp:coreProperties>
</file>