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67" r:id="rId14"/>
    <p:sldId id="268" r:id="rId15"/>
    <p:sldId id="269" r:id="rId16"/>
    <p:sldId id="270" r:id="rId17"/>
    <p:sldId id="271" r:id="rId18"/>
    <p:sldId id="293" r:id="rId19"/>
    <p:sldId id="29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8" r:id="rId32"/>
    <p:sldId id="284" r:id="rId33"/>
    <p:sldId id="283" r:id="rId34"/>
    <p:sldId id="285" r:id="rId35"/>
    <p:sldId id="286" r:id="rId36"/>
    <p:sldId id="287" r:id="rId37"/>
    <p:sldId id="294" r:id="rId38"/>
    <p:sldId id="292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1" autoAdjust="0"/>
    <p:restoredTop sz="94660"/>
  </p:normalViewPr>
  <p:slideViewPr>
    <p:cSldViewPr>
      <p:cViewPr varScale="1">
        <p:scale>
          <a:sx n="74" d="100"/>
          <a:sy n="74" d="100"/>
        </p:scale>
        <p:origin x="-12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7B9DE72-950F-4EF0-97F3-3EA8394E58C3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F66D71D-5BC2-4604-92D2-75550D1409EB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Group Quiz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pH, Acids and Bases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39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AU" dirty="0" smtClean="0"/>
              <a:t>Classify the following as an acid or a base.</a:t>
            </a:r>
          </a:p>
          <a:p>
            <a:pPr marL="18288" indent="0">
              <a:buNone/>
            </a:pPr>
            <a:endParaRPr lang="en-AU" dirty="0"/>
          </a:p>
          <a:p>
            <a:pPr marL="18288" indent="0">
              <a:buNone/>
            </a:pPr>
            <a:r>
              <a:rPr lang="en-AU" dirty="0" err="1" smtClean="0"/>
              <a:t>i</a:t>
            </a:r>
            <a:r>
              <a:rPr lang="en-AU" dirty="0" smtClean="0"/>
              <a:t>) HNO</a:t>
            </a:r>
            <a:r>
              <a:rPr lang="en-AU" baseline="-25000" dirty="0" smtClean="0"/>
              <a:t>3</a:t>
            </a:r>
          </a:p>
          <a:p>
            <a:pPr marL="18288" indent="0">
              <a:buNone/>
            </a:pPr>
            <a:r>
              <a:rPr lang="en-AU" dirty="0" smtClean="0"/>
              <a:t>ii) Sodium Hydroxide</a:t>
            </a:r>
          </a:p>
          <a:p>
            <a:pPr marL="18288" indent="0">
              <a:buNone/>
            </a:pPr>
            <a:r>
              <a:rPr lang="en-AU" dirty="0" smtClean="0"/>
              <a:t>iii) </a:t>
            </a:r>
            <a:r>
              <a:rPr lang="en-AU" dirty="0" err="1" smtClean="0"/>
              <a:t>HCl</a:t>
            </a:r>
            <a:endParaRPr lang="en-AU" dirty="0" smtClean="0"/>
          </a:p>
          <a:p>
            <a:pPr marL="18288" indent="0">
              <a:buNone/>
            </a:pPr>
            <a:r>
              <a:rPr lang="en-AU" dirty="0" smtClean="0"/>
              <a:t>iv) KOH</a:t>
            </a:r>
          </a:p>
          <a:p>
            <a:pPr marL="18288" indent="0">
              <a:buNone/>
            </a:pPr>
            <a:r>
              <a:rPr lang="en-AU" dirty="0" smtClean="0"/>
              <a:t>v) Ammonia</a:t>
            </a:r>
          </a:p>
          <a:p>
            <a:pPr marL="18288" indent="0">
              <a:buNone/>
            </a:pPr>
            <a:r>
              <a:rPr lang="en-AU" dirty="0" smtClean="0"/>
              <a:t>vi) H</a:t>
            </a:r>
            <a:r>
              <a:rPr lang="en-AU" baseline="-25000" dirty="0" smtClean="0"/>
              <a:t>2</a:t>
            </a:r>
            <a:r>
              <a:rPr lang="en-AU" dirty="0" smtClean="0"/>
              <a:t>SO</a:t>
            </a:r>
            <a:r>
              <a:rPr lang="en-AU" baseline="-25000" dirty="0" smtClean="0"/>
              <a:t>4</a:t>
            </a:r>
            <a:endParaRPr lang="en-AU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9/18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46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685801"/>
            <a:ext cx="6969968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 smtClean="0"/>
              <a:t>Complete the following general equation:</a:t>
            </a:r>
          </a:p>
          <a:p>
            <a:pPr marL="18288" indent="0">
              <a:buNone/>
            </a:pPr>
            <a:r>
              <a:rPr lang="en-AU" sz="2400" dirty="0" smtClean="0"/>
              <a:t>Acid + _________ </a:t>
            </a:r>
            <a:r>
              <a:rPr lang="en-AU" sz="2400" dirty="0" smtClean="0">
                <a:sym typeface="Wingdings" panose="05000000000000000000" pitchFamily="2" charset="2"/>
              </a:rPr>
              <a:t> __________ + hydrogen gas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10/18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16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/>
              <a:t>A salt is made up of a ________________ charged </a:t>
            </a:r>
            <a:r>
              <a:rPr lang="en-AU" sz="2800" dirty="0" err="1"/>
              <a:t>cation</a:t>
            </a:r>
            <a:r>
              <a:rPr lang="en-AU" sz="2800" dirty="0"/>
              <a:t> and a ____________ charged anion. A ____________ is usually </a:t>
            </a:r>
            <a:r>
              <a:rPr lang="en-AU" sz="2800" dirty="0" smtClean="0"/>
              <a:t>a metal </a:t>
            </a:r>
            <a:r>
              <a:rPr lang="en-AU" sz="2800" dirty="0"/>
              <a:t>ion and an anion is usually a ____________  _____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11/18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51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err="1" smtClean="0"/>
              <a:t>HCl</a:t>
            </a:r>
            <a:r>
              <a:rPr lang="en-AU" sz="2800" dirty="0" smtClean="0"/>
              <a:t> + Al </a:t>
            </a:r>
            <a:r>
              <a:rPr lang="en-AU" sz="2800" dirty="0" smtClean="0">
                <a:sym typeface="Wingdings" panose="05000000000000000000" pitchFamily="2" charset="2"/>
              </a:rPr>
              <a:t> ___________ + ______</a:t>
            </a:r>
          </a:p>
          <a:p>
            <a:pPr marL="18288" indent="0">
              <a:buNone/>
            </a:pPr>
            <a:endParaRPr lang="en-AU" sz="2800" dirty="0">
              <a:sym typeface="Wingdings" panose="05000000000000000000" pitchFamily="2" charset="2"/>
            </a:endParaRPr>
          </a:p>
          <a:p>
            <a:pPr marL="18288" indent="0">
              <a:buNone/>
            </a:pPr>
            <a:r>
              <a:rPr lang="en-AU" sz="2800" dirty="0" smtClean="0">
                <a:sym typeface="Wingdings" panose="05000000000000000000" pitchFamily="2" charset="2"/>
              </a:rPr>
              <a:t>Try and balance </a:t>
            </a:r>
            <a:r>
              <a:rPr lang="en-AU" sz="2800" dirty="0" smtClean="0">
                <a:sym typeface="Wingdings" panose="05000000000000000000" pitchFamily="2" charset="2"/>
              </a:rPr>
              <a:t>the equation.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12/18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40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smtClean="0"/>
              <a:t>What test can be used to test whether hydrogen gas is produced in a chemical reaction? 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13/18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10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5656" y="685801"/>
            <a:ext cx="6753944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smtClean="0"/>
              <a:t>Acids react with ________________ to produce ___________________ gas as well as ____________ and  _____________.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14/18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96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685801"/>
            <a:ext cx="6969968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smtClean="0"/>
              <a:t>Na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CO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 + _________</a:t>
            </a:r>
            <a:r>
              <a:rPr lang="en-AU" sz="2800" dirty="0" smtClean="0">
                <a:sym typeface="Wingdings" panose="05000000000000000000" pitchFamily="2" charset="2"/>
              </a:rPr>
              <a:t> </a:t>
            </a:r>
            <a:r>
              <a:rPr lang="en-AU" sz="2800" dirty="0" err="1" smtClean="0">
                <a:sym typeface="Wingdings" panose="05000000000000000000" pitchFamily="2" charset="2"/>
              </a:rPr>
              <a:t>NaCl</a:t>
            </a:r>
            <a:r>
              <a:rPr lang="en-AU" sz="2800" dirty="0" smtClean="0">
                <a:sym typeface="Wingdings" panose="05000000000000000000" pitchFamily="2" charset="2"/>
              </a:rPr>
              <a:t> + _____ + CO</a:t>
            </a:r>
            <a:r>
              <a:rPr lang="en-AU" sz="2800" baseline="-25000" dirty="0" smtClean="0">
                <a:sym typeface="Wingdings" panose="05000000000000000000" pitchFamily="2" charset="2"/>
              </a:rPr>
              <a:t>2</a:t>
            </a:r>
          </a:p>
          <a:p>
            <a:pPr marL="18288" indent="0">
              <a:buNone/>
            </a:pPr>
            <a:endParaRPr lang="en-AU" sz="2800" dirty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15/18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71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685801"/>
            <a:ext cx="8856984" cy="3679303"/>
          </a:xfrm>
        </p:spPr>
        <p:txBody>
          <a:bodyPr/>
          <a:lstStyle/>
          <a:p>
            <a:pPr marL="18288" indent="0">
              <a:buNone/>
            </a:pPr>
            <a:r>
              <a:rPr lang="en-AU" dirty="0" smtClean="0"/>
              <a:t> </a:t>
            </a:r>
            <a:r>
              <a:rPr lang="en-AU" sz="2400" dirty="0" err="1" smtClean="0"/>
              <a:t>Sulfuric</a:t>
            </a:r>
            <a:r>
              <a:rPr lang="en-AU" sz="2400" dirty="0" smtClean="0"/>
              <a:t> acid + sodium hydroxide </a:t>
            </a:r>
            <a:r>
              <a:rPr lang="en-AU" sz="2400" dirty="0" smtClean="0">
                <a:sym typeface="Wingdings" panose="05000000000000000000" pitchFamily="2" charset="2"/>
              </a:rPr>
              <a:t> _________ +___________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16/18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44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685801"/>
            <a:ext cx="7402016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smtClean="0"/>
              <a:t>What are the possible products that can be produced from incomplete combustion. 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17/18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5340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685801"/>
            <a:ext cx="7474024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 smtClean="0"/>
              <a:t>Methane gas (CH</a:t>
            </a:r>
            <a:r>
              <a:rPr lang="en-AU" sz="2400" baseline="-25000" dirty="0" smtClean="0"/>
              <a:t>4 </a:t>
            </a:r>
            <a:r>
              <a:rPr lang="en-AU" sz="2400" dirty="0" smtClean="0"/>
              <a:t>) goes through incomplete combustion. Write a chemical formula equation to represent this reaction. </a:t>
            </a:r>
            <a:endParaRPr lang="en-AU" sz="2400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 smtClean="0"/>
              <a:t>18</a:t>
            </a:r>
            <a:r>
              <a:rPr lang="en-AU" dirty="0"/>
              <a:t>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24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 smtClean="0"/>
              <a:t>For each of the following, state if they are true or false</a:t>
            </a:r>
          </a:p>
          <a:p>
            <a:pPr marL="18288" indent="0">
              <a:buNone/>
            </a:pPr>
            <a:endParaRPr lang="en-AU" sz="2400" dirty="0" smtClean="0"/>
          </a:p>
          <a:p>
            <a:pPr marL="18288" indent="0">
              <a:buNone/>
            </a:pPr>
            <a:r>
              <a:rPr lang="en-AU" sz="2400" dirty="0"/>
              <a:t>i</a:t>
            </a:r>
            <a:r>
              <a:rPr lang="en-AU" sz="2400" dirty="0" smtClean="0"/>
              <a:t>) Vinegar is an acid</a:t>
            </a:r>
          </a:p>
          <a:p>
            <a:pPr marL="18288" indent="0">
              <a:buNone/>
            </a:pPr>
            <a:r>
              <a:rPr lang="en-AU" sz="2400" dirty="0" smtClean="0"/>
              <a:t>ii) Shampoo is slightly acidic</a:t>
            </a:r>
          </a:p>
          <a:p>
            <a:pPr marL="18288" indent="0">
              <a:buNone/>
            </a:pPr>
            <a:r>
              <a:rPr lang="en-AU" sz="2400" dirty="0"/>
              <a:t>i</a:t>
            </a:r>
            <a:r>
              <a:rPr lang="en-AU" sz="2400" dirty="0" smtClean="0"/>
              <a:t>ii) Lollies are neutral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 smtClean="0"/>
              <a:t>1/18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41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2852936"/>
            <a:ext cx="7543800" cy="914400"/>
          </a:xfrm>
        </p:spPr>
        <p:txBody>
          <a:bodyPr/>
          <a:lstStyle/>
          <a:p>
            <a:r>
              <a:rPr lang="en-AU" dirty="0" smtClean="0"/>
              <a:t>      The End : Answers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5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AU" sz="2000" dirty="0" smtClean="0"/>
              <a:t>For each of the following, state if they are true or false</a:t>
            </a:r>
          </a:p>
          <a:p>
            <a:pPr marL="18288" indent="0">
              <a:buNone/>
            </a:pPr>
            <a:endParaRPr lang="en-AU" sz="2000" dirty="0"/>
          </a:p>
          <a:p>
            <a:pPr marL="18288" indent="0">
              <a:buNone/>
            </a:pPr>
            <a:r>
              <a:rPr lang="en-AU" sz="2000" dirty="0" err="1"/>
              <a:t>i</a:t>
            </a:r>
            <a:r>
              <a:rPr lang="en-AU" sz="2000" dirty="0"/>
              <a:t>) Vinegar is an </a:t>
            </a:r>
            <a:r>
              <a:rPr lang="en-AU" sz="2000" dirty="0" smtClean="0"/>
              <a:t>acid </a:t>
            </a:r>
            <a:endParaRPr lang="en-AU" sz="2000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sz="2000" dirty="0"/>
              <a:t>ii) Shampoo is slightly </a:t>
            </a:r>
            <a:r>
              <a:rPr lang="en-AU" sz="2000" dirty="0" smtClean="0"/>
              <a:t>acidic </a:t>
            </a:r>
            <a:endParaRPr lang="en-AU" sz="2000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sz="2000" dirty="0"/>
              <a:t>iii) Lollies are </a:t>
            </a:r>
            <a:r>
              <a:rPr lang="en-AU" sz="2000" dirty="0" smtClean="0"/>
              <a:t>neutral </a:t>
            </a:r>
            <a:endParaRPr lang="en-AU" sz="2000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dirty="0" smtClean="0"/>
              <a:t>(3 marks)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941168"/>
            <a:ext cx="7543800" cy="914400"/>
          </a:xfrm>
        </p:spPr>
        <p:txBody>
          <a:bodyPr/>
          <a:lstStyle/>
          <a:p>
            <a:r>
              <a:rPr lang="en-AU" dirty="0" smtClean="0"/>
              <a:t>Question 1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2708920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True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False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True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9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476672"/>
            <a:ext cx="6096000" cy="3657599"/>
          </a:xfrm>
        </p:spPr>
        <p:txBody>
          <a:bodyPr/>
          <a:lstStyle/>
          <a:p>
            <a:pPr marL="532638" indent="-514350">
              <a:buFont typeface="+mj-lt"/>
              <a:buAutoNum type="romanLcPeriod"/>
            </a:pPr>
            <a:r>
              <a:rPr lang="en-AU" sz="2400" dirty="0" smtClean="0"/>
              <a:t>An </a:t>
            </a:r>
            <a:r>
              <a:rPr lang="en-AU" sz="2400" dirty="0"/>
              <a:t>acid is a substance that releases </a:t>
            </a:r>
            <a:r>
              <a:rPr lang="en-AU" sz="2400" dirty="0" smtClean="0">
                <a:solidFill>
                  <a:srgbClr val="FFFF00"/>
                </a:solidFill>
              </a:rPr>
              <a:t>_____________</a:t>
            </a:r>
            <a:r>
              <a:rPr lang="en-AU" sz="2400" dirty="0" smtClean="0"/>
              <a:t> ions.</a:t>
            </a:r>
          </a:p>
          <a:p>
            <a:pPr marL="532638" indent="-514350">
              <a:buFont typeface="+mj-lt"/>
              <a:buAutoNum type="romanLcPeriod"/>
            </a:pPr>
            <a:endParaRPr lang="en-AU" sz="2400" dirty="0" smtClean="0"/>
          </a:p>
          <a:p>
            <a:pPr marL="532638" indent="-514350">
              <a:buFont typeface="+mj-lt"/>
              <a:buAutoNum type="romanLcPeriod"/>
            </a:pPr>
            <a:r>
              <a:rPr lang="en-AU" sz="2400" dirty="0" smtClean="0"/>
              <a:t>A </a:t>
            </a:r>
            <a:r>
              <a:rPr lang="en-AU" sz="2400" dirty="0"/>
              <a:t>base is a substance that releases </a:t>
            </a:r>
            <a:r>
              <a:rPr lang="en-AU" sz="2400" dirty="0" smtClean="0">
                <a:solidFill>
                  <a:srgbClr val="FFFF00"/>
                </a:solidFill>
              </a:rPr>
              <a:t>___________________</a:t>
            </a:r>
            <a:r>
              <a:rPr lang="en-AU" sz="2400" dirty="0" smtClean="0"/>
              <a:t>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2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1844824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Hydrogen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Hydroxide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1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04664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AU" sz="2000" dirty="0"/>
              <a:t>Classify each of the following as a property of acid or a base</a:t>
            </a:r>
          </a:p>
          <a:p>
            <a:pPr marL="532638" indent="-514350">
              <a:buAutoNum type="romanLcParenR"/>
            </a:pPr>
            <a:r>
              <a:rPr lang="en-AU" sz="2000" dirty="0"/>
              <a:t>Turns red litmus paper </a:t>
            </a:r>
            <a:r>
              <a:rPr lang="en-AU" sz="2000" dirty="0" smtClean="0"/>
              <a:t>blue </a:t>
            </a:r>
            <a:endParaRPr lang="en-AU" sz="2000" dirty="0" smtClean="0"/>
          </a:p>
          <a:p>
            <a:pPr marL="532638" indent="-514350">
              <a:buAutoNum type="romanLcParenR"/>
            </a:pPr>
            <a:r>
              <a:rPr lang="en-AU" sz="2000" dirty="0" smtClean="0"/>
              <a:t>Neutralises </a:t>
            </a:r>
            <a:r>
              <a:rPr lang="en-AU" sz="2000" dirty="0"/>
              <a:t>a </a:t>
            </a:r>
            <a:r>
              <a:rPr lang="en-AU" sz="2000" dirty="0" smtClean="0"/>
              <a:t>base </a:t>
            </a:r>
            <a:endParaRPr lang="en-AU" sz="2000" dirty="0" smtClean="0"/>
          </a:p>
          <a:p>
            <a:pPr marL="532638" indent="-514350">
              <a:buAutoNum type="romanLcParenR"/>
            </a:pPr>
            <a:r>
              <a:rPr lang="en-AU" sz="2000" dirty="0" smtClean="0"/>
              <a:t>Feels </a:t>
            </a:r>
            <a:r>
              <a:rPr lang="en-AU" sz="2000" dirty="0" smtClean="0"/>
              <a:t>soapy/slippery </a:t>
            </a:r>
            <a:endParaRPr lang="en-AU" sz="2000" dirty="0" smtClean="0"/>
          </a:p>
          <a:p>
            <a:pPr marL="532638" indent="-514350">
              <a:buAutoNum type="romanLcParenR"/>
            </a:pPr>
            <a:r>
              <a:rPr lang="en-AU" sz="2000" dirty="0" smtClean="0"/>
              <a:t>Corrodes </a:t>
            </a:r>
            <a:r>
              <a:rPr lang="en-AU" sz="2000" dirty="0" smtClean="0"/>
              <a:t>metals </a:t>
            </a:r>
            <a:endParaRPr lang="en-AU" sz="2000" dirty="0" smtClean="0"/>
          </a:p>
          <a:p>
            <a:pPr marL="532638" indent="-514350">
              <a:buAutoNum type="romanLcParenR"/>
            </a:pPr>
            <a:r>
              <a:rPr lang="en-AU" dirty="0" smtClean="0"/>
              <a:t>(</a:t>
            </a:r>
            <a:r>
              <a:rPr lang="en-AU" dirty="0" smtClean="0"/>
              <a:t>4 marks)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3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1671856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Base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Acid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Base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Acid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76672"/>
            <a:ext cx="6096000" cy="3657599"/>
          </a:xfrm>
        </p:spPr>
        <p:txBody>
          <a:bodyPr/>
          <a:lstStyle/>
          <a:p>
            <a:r>
              <a:rPr lang="en-AU" sz="2000" dirty="0"/>
              <a:t>pH stands for “The power of </a:t>
            </a:r>
            <a:r>
              <a:rPr lang="en-AU" sz="2000" dirty="0" smtClean="0"/>
              <a:t> </a:t>
            </a:r>
            <a:r>
              <a:rPr lang="en-AU" sz="2000" dirty="0" smtClean="0">
                <a:solidFill>
                  <a:srgbClr val="FFFF00"/>
                </a:solidFill>
              </a:rPr>
              <a:t>_____________</a:t>
            </a:r>
            <a:r>
              <a:rPr lang="en-AU" sz="2000" dirty="0" smtClean="0"/>
              <a:t>”</a:t>
            </a:r>
            <a:endParaRPr lang="en-AU" sz="20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4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552220" y="350100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Hydrogen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4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692696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AU" sz="2400" dirty="0"/>
              <a:t>Indicators are chemicals that </a:t>
            </a:r>
            <a:r>
              <a:rPr lang="en-AU" sz="2400" dirty="0" smtClean="0">
                <a:solidFill>
                  <a:srgbClr val="FFFF00"/>
                </a:solidFill>
              </a:rPr>
              <a:t>____________ _____________</a:t>
            </a:r>
            <a:r>
              <a:rPr lang="en-AU" sz="2400" dirty="0" smtClean="0">
                <a:solidFill>
                  <a:srgbClr val="00B050"/>
                </a:solidFill>
              </a:rPr>
              <a:t> </a:t>
            </a:r>
            <a:r>
              <a:rPr lang="en-AU" sz="2400" dirty="0" smtClean="0"/>
              <a:t>to </a:t>
            </a:r>
            <a:r>
              <a:rPr lang="en-AU" sz="2400" dirty="0"/>
              <a:t>show if a substance is acidic, basic or neutral</a:t>
            </a:r>
            <a:r>
              <a:rPr lang="en-AU" sz="2400" dirty="0" smtClean="0"/>
              <a:t>.</a:t>
            </a:r>
          </a:p>
          <a:p>
            <a:pPr marL="18288" indent="0">
              <a:buNone/>
            </a:pPr>
            <a:r>
              <a:rPr lang="en-AU" sz="2400" dirty="0" smtClean="0"/>
              <a:t>(2 marks)</a:t>
            </a:r>
            <a:endParaRPr lang="en-AU" sz="24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5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328498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Change colour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685801"/>
            <a:ext cx="6609928" cy="3657599"/>
          </a:xfrm>
        </p:spPr>
        <p:txBody>
          <a:bodyPr/>
          <a:lstStyle/>
          <a:p>
            <a:pPr marL="18288" indent="0">
              <a:buNone/>
            </a:pPr>
            <a:r>
              <a:rPr lang="en-AU" sz="2400" dirty="0"/>
              <a:t>The pH scale runs on a scale from </a:t>
            </a:r>
            <a:r>
              <a:rPr lang="en-AU" sz="2400" dirty="0" smtClean="0"/>
              <a:t>___ </a:t>
            </a:r>
            <a:r>
              <a:rPr lang="en-AU" sz="2400" dirty="0"/>
              <a:t>to </a:t>
            </a:r>
            <a:r>
              <a:rPr lang="en-AU" sz="2400" dirty="0" smtClean="0">
                <a:solidFill>
                  <a:srgbClr val="FFFF00"/>
                </a:solidFill>
              </a:rPr>
              <a:t>___</a:t>
            </a:r>
            <a:r>
              <a:rPr lang="en-AU" sz="2400" dirty="0" smtClean="0"/>
              <a:t>.</a:t>
            </a:r>
            <a:endParaRPr lang="en-AU" sz="2400" dirty="0" smtClean="0"/>
          </a:p>
          <a:p>
            <a:pPr marL="18288" indent="0">
              <a:buNone/>
            </a:pPr>
            <a:r>
              <a:rPr lang="en-AU" sz="2400" dirty="0" smtClean="0"/>
              <a:t>(2 marks)</a:t>
            </a:r>
            <a:endParaRPr lang="en-AU" sz="24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6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302257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0 to 14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836712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AU" sz="2400" dirty="0"/>
              <a:t>The more hydrogen ions, </a:t>
            </a:r>
            <a:r>
              <a:rPr lang="en-AU" sz="2400" dirty="0" smtClean="0"/>
              <a:t>the lower/higher </a:t>
            </a:r>
            <a:r>
              <a:rPr lang="en-AU" sz="2400" dirty="0"/>
              <a:t>(select the correct word) the </a:t>
            </a:r>
            <a:r>
              <a:rPr lang="en-AU" sz="2400" dirty="0" err="1"/>
              <a:t>pH.</a:t>
            </a:r>
            <a:r>
              <a:rPr lang="en-AU" sz="2400" dirty="0"/>
              <a:t>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7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342900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lower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780" y="930500"/>
            <a:ext cx="8568952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/>
              <a:t>Which is used to treat heartburn, acids or bases?</a:t>
            </a:r>
          </a:p>
          <a:p>
            <a:pPr marL="18288" indent="0">
              <a:buNone/>
            </a:pPr>
            <a:endParaRPr lang="en-AU" sz="2800" dirty="0"/>
          </a:p>
          <a:p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8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321297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Bases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9823" y="548680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AU" dirty="0"/>
              <a:t>Classify the following as an acid or a base.</a:t>
            </a:r>
          </a:p>
          <a:p>
            <a:pPr marL="18288" indent="0">
              <a:buNone/>
            </a:pPr>
            <a:endParaRPr lang="en-AU" dirty="0"/>
          </a:p>
          <a:p>
            <a:pPr marL="18288" indent="0">
              <a:buNone/>
            </a:pPr>
            <a:r>
              <a:rPr lang="en-AU" dirty="0" err="1"/>
              <a:t>i</a:t>
            </a:r>
            <a:r>
              <a:rPr lang="en-AU" dirty="0"/>
              <a:t>) </a:t>
            </a:r>
            <a:r>
              <a:rPr lang="en-AU" dirty="0" smtClean="0"/>
              <a:t>HNO</a:t>
            </a:r>
            <a:r>
              <a:rPr lang="en-AU" baseline="-25000" dirty="0" smtClean="0"/>
              <a:t>3 </a:t>
            </a:r>
            <a:endParaRPr lang="en-AU" baseline="-25000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dirty="0"/>
              <a:t>ii) Sodium </a:t>
            </a:r>
            <a:r>
              <a:rPr lang="en-AU" dirty="0" smtClean="0"/>
              <a:t>Hydroxide </a:t>
            </a:r>
            <a:endParaRPr lang="en-AU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dirty="0"/>
              <a:t>iii) </a:t>
            </a:r>
            <a:r>
              <a:rPr lang="en-AU" dirty="0" err="1" smtClean="0"/>
              <a:t>HCl</a:t>
            </a:r>
            <a:r>
              <a:rPr lang="en-AU" dirty="0" smtClean="0"/>
              <a:t> </a:t>
            </a:r>
            <a:endParaRPr lang="en-AU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dirty="0"/>
              <a:t>iv) </a:t>
            </a:r>
            <a:r>
              <a:rPr lang="en-AU" dirty="0" smtClean="0"/>
              <a:t>KOH </a:t>
            </a:r>
            <a:endParaRPr lang="en-AU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dirty="0"/>
              <a:t>v) </a:t>
            </a:r>
            <a:r>
              <a:rPr lang="en-AU" dirty="0" smtClean="0"/>
              <a:t>Ammonia </a:t>
            </a:r>
            <a:endParaRPr lang="en-AU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dirty="0"/>
              <a:t>vi) </a:t>
            </a:r>
            <a:r>
              <a:rPr lang="en-AU" dirty="0" smtClean="0"/>
              <a:t>H</a:t>
            </a:r>
            <a:r>
              <a:rPr lang="en-AU" baseline="-25000" dirty="0" smtClean="0"/>
              <a:t>2</a:t>
            </a:r>
            <a:r>
              <a:rPr lang="en-AU" dirty="0" smtClean="0"/>
              <a:t>SO</a:t>
            </a:r>
            <a:r>
              <a:rPr lang="en-AU" baseline="-25000" dirty="0" smtClean="0"/>
              <a:t>4 </a:t>
            </a:r>
            <a:endParaRPr lang="en-AU" baseline="-25000" dirty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AU" dirty="0" smtClean="0"/>
              <a:t>(6 marks)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9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568733" y="1340768"/>
            <a:ext cx="1656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Acid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Base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Acid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Base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Base</a:t>
            </a:r>
          </a:p>
          <a:p>
            <a:endParaRPr lang="en-AU" dirty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Acid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5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err="1" smtClean="0"/>
              <a:t>i</a:t>
            </a:r>
            <a:r>
              <a:rPr lang="en-AU" sz="2800" dirty="0" smtClean="0"/>
              <a:t>) An acid is a substance that releases _____________    ions.</a:t>
            </a:r>
          </a:p>
          <a:p>
            <a:pPr marL="18288" indent="0">
              <a:buNone/>
            </a:pPr>
            <a:endParaRPr lang="en-AU" sz="2800" dirty="0"/>
          </a:p>
          <a:p>
            <a:pPr marL="18288" indent="0">
              <a:buNone/>
            </a:pPr>
            <a:r>
              <a:rPr lang="en-AU" sz="2800" dirty="0" smtClean="0"/>
              <a:t>ii)  A base is a substance that releases _____________    _____. 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2/18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1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/>
              <a:t>Complete the following general equation:</a:t>
            </a:r>
          </a:p>
          <a:p>
            <a:pPr marL="18288" indent="0">
              <a:buNone/>
            </a:pPr>
            <a:r>
              <a:rPr lang="en-AU" sz="2400" dirty="0"/>
              <a:t>Acid + </a:t>
            </a:r>
            <a:r>
              <a:rPr lang="en-AU" sz="2400" dirty="0" smtClean="0">
                <a:solidFill>
                  <a:srgbClr val="FFFF00"/>
                </a:solidFill>
              </a:rPr>
              <a:t>______</a:t>
            </a:r>
            <a:r>
              <a:rPr lang="en-AU" sz="2400" dirty="0" smtClean="0">
                <a:sym typeface="Wingdings" panose="05000000000000000000" pitchFamily="2" charset="2"/>
              </a:rPr>
              <a:t> </a:t>
            </a:r>
            <a:r>
              <a:rPr lang="en-AU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______</a:t>
            </a:r>
            <a:r>
              <a:rPr lang="en-AU" sz="2400" dirty="0" smtClean="0">
                <a:sym typeface="Wingdings" panose="05000000000000000000" pitchFamily="2" charset="2"/>
              </a:rPr>
              <a:t>+ </a:t>
            </a:r>
            <a:r>
              <a:rPr lang="en-AU" sz="2400" dirty="0">
                <a:sym typeface="Wingdings" panose="05000000000000000000" pitchFamily="2" charset="2"/>
              </a:rPr>
              <a:t>hydrogen </a:t>
            </a:r>
            <a:r>
              <a:rPr lang="en-AU" sz="2400" dirty="0" smtClean="0">
                <a:sym typeface="Wingdings" panose="05000000000000000000" pitchFamily="2" charset="2"/>
              </a:rPr>
              <a:t>gas</a:t>
            </a:r>
          </a:p>
          <a:p>
            <a:pPr marL="18288" indent="0">
              <a:buNone/>
            </a:pPr>
            <a:endParaRPr lang="en-AU" sz="2400" dirty="0">
              <a:sym typeface="Wingdings" panose="05000000000000000000" pitchFamily="2" charset="2"/>
            </a:endParaRPr>
          </a:p>
          <a:p>
            <a:pPr marL="18288" indent="0">
              <a:buNone/>
            </a:pPr>
            <a:r>
              <a:rPr lang="en-AU" sz="2400" dirty="0" smtClean="0">
                <a:sym typeface="Wingdings" panose="05000000000000000000" pitchFamily="2" charset="2"/>
              </a:rPr>
              <a:t>(2 marks)</a:t>
            </a:r>
            <a:endParaRPr lang="en-AU" sz="2400" dirty="0"/>
          </a:p>
          <a:p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10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270892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Metal </a:t>
            </a:r>
            <a:r>
              <a:rPr lang="en-AU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Salt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smtClean="0"/>
              <a:t>A salt is made up of a </a:t>
            </a:r>
            <a:r>
              <a:rPr lang="en-AU" sz="2800" dirty="0" smtClean="0">
                <a:solidFill>
                  <a:srgbClr val="FFFF00"/>
                </a:solidFill>
              </a:rPr>
              <a:t>______________</a:t>
            </a:r>
            <a:r>
              <a:rPr lang="en-AU" sz="2800" dirty="0" smtClean="0"/>
              <a:t>charged </a:t>
            </a:r>
            <a:r>
              <a:rPr lang="en-AU" sz="2800" dirty="0" smtClean="0"/>
              <a:t>cation and a </a:t>
            </a:r>
            <a:r>
              <a:rPr lang="en-AU" sz="2800" dirty="0" smtClean="0">
                <a:solidFill>
                  <a:srgbClr val="FFFF00"/>
                </a:solidFill>
              </a:rPr>
              <a:t>______________</a:t>
            </a:r>
            <a:r>
              <a:rPr lang="en-AU" sz="2800" dirty="0" smtClean="0"/>
              <a:t>charged </a:t>
            </a:r>
            <a:r>
              <a:rPr lang="en-AU" sz="2800" dirty="0" smtClean="0"/>
              <a:t>anion. A </a:t>
            </a:r>
            <a:r>
              <a:rPr lang="en-AU" sz="2800" dirty="0" smtClean="0">
                <a:solidFill>
                  <a:srgbClr val="FFFF00"/>
                </a:solidFill>
              </a:rPr>
              <a:t>__________</a:t>
            </a:r>
            <a:r>
              <a:rPr lang="en-AU" sz="2800" dirty="0" smtClean="0"/>
              <a:t>is </a:t>
            </a:r>
            <a:r>
              <a:rPr lang="en-AU" sz="2800" dirty="0" smtClean="0"/>
              <a:t>usually a metal ion and an anion is usually a </a:t>
            </a:r>
            <a:r>
              <a:rPr lang="en-AU" sz="2800" dirty="0" smtClean="0">
                <a:solidFill>
                  <a:srgbClr val="FFFF00"/>
                </a:solidFill>
              </a:rPr>
              <a:t>________________</a:t>
            </a:r>
            <a:r>
              <a:rPr lang="en-AU" sz="2800" dirty="0" smtClean="0"/>
              <a:t>.</a:t>
            </a:r>
            <a:endParaRPr lang="en-AU" sz="2800" dirty="0" smtClean="0"/>
          </a:p>
          <a:p>
            <a:pPr marL="18288" indent="0">
              <a:buNone/>
            </a:pPr>
            <a:r>
              <a:rPr lang="en-AU" sz="2800" dirty="0" smtClean="0"/>
              <a:t>(4 marks)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11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3284984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Positively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Negatively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Cation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Non-metal ion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5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AU" sz="2400" dirty="0"/>
              <a:t>What test can be used to test whether hydrogen gas is produced in a chemical reaction? 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13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321297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Pop Test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620688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AU" sz="2400" dirty="0" err="1" smtClean="0"/>
              <a:t>HCl</a:t>
            </a:r>
            <a:r>
              <a:rPr lang="en-AU" sz="2400" dirty="0" smtClean="0"/>
              <a:t> </a:t>
            </a:r>
            <a:r>
              <a:rPr lang="en-AU" sz="2400" dirty="0"/>
              <a:t>+</a:t>
            </a:r>
            <a:r>
              <a:rPr lang="en-AU" sz="2400" dirty="0">
                <a:solidFill>
                  <a:srgbClr val="00B050"/>
                </a:solidFill>
              </a:rPr>
              <a:t> </a:t>
            </a:r>
            <a:r>
              <a:rPr lang="en-AU" sz="2400" dirty="0" smtClean="0"/>
              <a:t>Al</a:t>
            </a:r>
            <a:r>
              <a:rPr lang="en-AU" sz="2400" dirty="0" smtClean="0">
                <a:sym typeface="Wingdings" panose="05000000000000000000" pitchFamily="2" charset="2"/>
              </a:rPr>
              <a:t></a:t>
            </a:r>
            <a:r>
              <a:rPr lang="en-AU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AU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_______________</a:t>
            </a:r>
            <a:r>
              <a:rPr lang="en-AU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AU" sz="2400" dirty="0">
                <a:sym typeface="Wingdings" panose="05000000000000000000" pitchFamily="2" charset="2"/>
              </a:rPr>
              <a:t>+</a:t>
            </a:r>
            <a:r>
              <a:rPr lang="en-AU" sz="240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AU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_________</a:t>
            </a:r>
            <a:endParaRPr lang="en-AU" sz="2400" baseline="-250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18288" indent="0">
              <a:buNone/>
            </a:pPr>
            <a:endParaRPr lang="en-AU" sz="2400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marL="18288" indent="0">
              <a:buNone/>
            </a:pPr>
            <a:r>
              <a:rPr lang="en-AU" sz="2400" dirty="0" smtClean="0">
                <a:sym typeface="Wingdings" panose="05000000000000000000" pitchFamily="2" charset="2"/>
              </a:rPr>
              <a:t>One mark for correct products and one mark for balancing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12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4606582" y="3429000"/>
            <a:ext cx="2904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indent="0">
              <a:buNone/>
            </a:pPr>
            <a:r>
              <a:rPr lang="en-AU" dirty="0">
                <a:solidFill>
                  <a:srgbClr val="FFFF00"/>
                </a:solidFill>
              </a:rPr>
              <a:t>6</a:t>
            </a:r>
            <a:r>
              <a:rPr lang="en-AU" dirty="0"/>
              <a:t>HCl +</a:t>
            </a:r>
            <a:r>
              <a:rPr lang="en-AU" dirty="0">
                <a:solidFill>
                  <a:srgbClr val="00B050"/>
                </a:solidFill>
              </a:rPr>
              <a:t> </a:t>
            </a:r>
            <a:r>
              <a:rPr lang="en-AU" dirty="0">
                <a:solidFill>
                  <a:srgbClr val="FFFF00"/>
                </a:solidFill>
              </a:rPr>
              <a:t>2</a:t>
            </a:r>
            <a:r>
              <a:rPr lang="en-AU" dirty="0"/>
              <a:t>Al</a:t>
            </a:r>
            <a:r>
              <a:rPr lang="en-AU" dirty="0">
                <a:sym typeface="Wingdings" panose="05000000000000000000" pitchFamily="2" charset="2"/>
              </a:rPr>
              <a:t></a:t>
            </a:r>
            <a:r>
              <a:rPr lang="en-AU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AU" dirty="0">
                <a:solidFill>
                  <a:srgbClr val="FFFF00"/>
                </a:solidFill>
                <a:sym typeface="Wingdings" panose="05000000000000000000" pitchFamily="2" charset="2"/>
              </a:rPr>
              <a:t>2AlCl</a:t>
            </a:r>
            <a:r>
              <a:rPr lang="en-AU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3</a:t>
            </a:r>
            <a:r>
              <a:rPr lang="en-AU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+</a:t>
            </a:r>
            <a:r>
              <a:rPr lang="en-AU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AU" dirty="0">
                <a:solidFill>
                  <a:srgbClr val="FFFF00"/>
                </a:solidFill>
                <a:sym typeface="Wingdings" panose="05000000000000000000" pitchFamily="2" charset="2"/>
              </a:rPr>
              <a:t>3H</a:t>
            </a:r>
            <a:r>
              <a:rPr lang="en-AU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endParaRPr lang="en-AU" baseline="-25000" dirty="0">
              <a:solidFill>
                <a:srgbClr val="FFFF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091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AU" sz="2400" dirty="0"/>
              <a:t>Acids react with </a:t>
            </a:r>
            <a:r>
              <a:rPr lang="en-AU" sz="2400" dirty="0" smtClean="0">
                <a:solidFill>
                  <a:srgbClr val="FFFF00"/>
                </a:solidFill>
              </a:rPr>
              <a:t>___________</a:t>
            </a:r>
            <a:r>
              <a:rPr lang="en-AU" sz="2400" dirty="0" smtClean="0"/>
              <a:t>to </a:t>
            </a:r>
            <a:r>
              <a:rPr lang="en-AU" sz="2400" dirty="0"/>
              <a:t>produce </a:t>
            </a:r>
            <a:r>
              <a:rPr lang="en-AU" sz="2400" dirty="0">
                <a:solidFill>
                  <a:srgbClr val="FFFF00"/>
                </a:solidFill>
              </a:rPr>
              <a:t>___________ ___________ </a:t>
            </a:r>
            <a:r>
              <a:rPr lang="en-AU" sz="2400" dirty="0" smtClean="0"/>
              <a:t>gas </a:t>
            </a:r>
            <a:r>
              <a:rPr lang="en-AU" sz="2400" dirty="0"/>
              <a:t>as well as </a:t>
            </a:r>
            <a:r>
              <a:rPr lang="en-AU" sz="2400" dirty="0">
                <a:solidFill>
                  <a:srgbClr val="FFFF00"/>
                </a:solidFill>
              </a:rPr>
              <a:t>___________ </a:t>
            </a:r>
            <a:r>
              <a:rPr lang="en-AU" sz="2400" dirty="0" smtClean="0"/>
              <a:t>and </a:t>
            </a:r>
            <a:r>
              <a:rPr lang="en-AU" sz="2400" dirty="0">
                <a:solidFill>
                  <a:srgbClr val="FFFF00"/>
                </a:solidFill>
              </a:rPr>
              <a:t>___________</a:t>
            </a:r>
            <a:r>
              <a:rPr lang="en-AU" sz="2400" dirty="0" smtClean="0"/>
              <a:t>.</a:t>
            </a:r>
            <a:endParaRPr lang="en-AU" sz="2400" dirty="0" smtClean="0"/>
          </a:p>
          <a:p>
            <a:pPr marL="18288" indent="0">
              <a:buNone/>
            </a:pPr>
            <a:r>
              <a:rPr lang="en-AU" sz="2400" dirty="0" smtClean="0"/>
              <a:t>(4 marks)</a:t>
            </a:r>
            <a:endParaRPr lang="en-AU" sz="24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14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3212976"/>
            <a:ext cx="25922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Carbonate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Carbon Dioxide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Salt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Water</a:t>
            </a: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620688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AU" sz="2400" dirty="0"/>
              <a:t>Na</a:t>
            </a:r>
            <a:r>
              <a:rPr lang="en-AU" sz="2400" baseline="-25000" dirty="0"/>
              <a:t>2</a:t>
            </a:r>
            <a:r>
              <a:rPr lang="en-AU" sz="2400" dirty="0"/>
              <a:t>CO</a:t>
            </a:r>
            <a:r>
              <a:rPr lang="en-AU" sz="2400" baseline="-25000" dirty="0"/>
              <a:t>3</a:t>
            </a:r>
            <a:r>
              <a:rPr lang="en-AU" sz="2400" dirty="0"/>
              <a:t> + </a:t>
            </a:r>
            <a:r>
              <a:rPr lang="en-AU" sz="2400" dirty="0" smtClean="0">
                <a:solidFill>
                  <a:srgbClr val="FFFF00"/>
                </a:solidFill>
              </a:rPr>
              <a:t>_________</a:t>
            </a:r>
            <a:r>
              <a:rPr lang="en-AU" sz="2400" dirty="0" smtClean="0">
                <a:sym typeface="Wingdings" panose="05000000000000000000" pitchFamily="2" charset="2"/>
              </a:rPr>
              <a:t> </a:t>
            </a:r>
            <a:r>
              <a:rPr lang="en-AU" sz="2400" dirty="0" err="1" smtClean="0">
                <a:sym typeface="Wingdings" panose="05000000000000000000" pitchFamily="2" charset="2"/>
              </a:rPr>
              <a:t>NaCl</a:t>
            </a:r>
            <a:r>
              <a:rPr lang="en-AU" sz="2400" dirty="0" smtClean="0">
                <a:sym typeface="Wingdings" panose="05000000000000000000" pitchFamily="2" charset="2"/>
              </a:rPr>
              <a:t> </a:t>
            </a:r>
            <a:r>
              <a:rPr lang="en-AU" sz="2400" dirty="0">
                <a:sym typeface="Wingdings" panose="05000000000000000000" pitchFamily="2" charset="2"/>
              </a:rPr>
              <a:t>+ </a:t>
            </a:r>
            <a:r>
              <a:rPr lang="en-AU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_____</a:t>
            </a:r>
            <a:r>
              <a:rPr lang="en-AU" sz="2400" dirty="0" smtClean="0">
                <a:sym typeface="Wingdings" panose="05000000000000000000" pitchFamily="2" charset="2"/>
              </a:rPr>
              <a:t> </a:t>
            </a:r>
            <a:r>
              <a:rPr lang="en-AU" sz="2400" dirty="0">
                <a:sym typeface="Wingdings" panose="05000000000000000000" pitchFamily="2" charset="2"/>
              </a:rPr>
              <a:t>+ CO</a:t>
            </a:r>
            <a:r>
              <a:rPr lang="en-AU" sz="2400" baseline="-25000" dirty="0">
                <a:sym typeface="Wingdings" panose="05000000000000000000" pitchFamily="2" charset="2"/>
              </a:rPr>
              <a:t>2</a:t>
            </a:r>
          </a:p>
          <a:p>
            <a:pPr marL="18288" indent="0">
              <a:buNone/>
            </a:pPr>
            <a:endParaRPr lang="en-AU" sz="2400" dirty="0">
              <a:sym typeface="Wingdings" panose="05000000000000000000" pitchFamily="2" charset="2"/>
            </a:endParaRPr>
          </a:p>
          <a:p>
            <a:pPr marL="18288" indent="0">
              <a:buNone/>
            </a:pPr>
            <a:r>
              <a:rPr lang="en-AU" sz="2400" dirty="0" smtClean="0">
                <a:sym typeface="Wingdings" panose="05000000000000000000" pitchFamily="2" charset="2"/>
              </a:rPr>
              <a:t>1 mark for correct reactant and product and 1 mark for balancing.</a:t>
            </a:r>
            <a:endParaRPr lang="en-AU" sz="24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543800" cy="914400"/>
          </a:xfrm>
        </p:spPr>
        <p:txBody>
          <a:bodyPr/>
          <a:lstStyle/>
          <a:p>
            <a:r>
              <a:rPr lang="en-AU" dirty="0" smtClean="0"/>
              <a:t>Question 15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3419872" y="3613665"/>
            <a:ext cx="5334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indent="0">
              <a:buNone/>
            </a:pPr>
            <a:r>
              <a:rPr lang="en-AU" sz="2400" dirty="0"/>
              <a:t>Na</a:t>
            </a:r>
            <a:r>
              <a:rPr lang="en-AU" sz="2400" baseline="-25000" dirty="0"/>
              <a:t>2</a:t>
            </a:r>
            <a:r>
              <a:rPr lang="en-AU" sz="2400" dirty="0"/>
              <a:t>CO</a:t>
            </a:r>
            <a:r>
              <a:rPr lang="en-AU" sz="2400" baseline="-25000" dirty="0"/>
              <a:t>3</a:t>
            </a:r>
            <a:r>
              <a:rPr lang="en-AU" sz="2400" dirty="0"/>
              <a:t> + </a:t>
            </a:r>
            <a:r>
              <a:rPr lang="en-AU" sz="2400" dirty="0">
                <a:solidFill>
                  <a:srgbClr val="FFFF00"/>
                </a:solidFill>
              </a:rPr>
              <a:t>2HCl</a:t>
            </a:r>
            <a:r>
              <a:rPr lang="en-AU" sz="2400" dirty="0">
                <a:sym typeface="Wingdings" panose="05000000000000000000" pitchFamily="2" charset="2"/>
              </a:rPr>
              <a:t> </a:t>
            </a:r>
            <a:r>
              <a:rPr lang="en-AU" sz="24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r>
              <a:rPr lang="en-AU" sz="2400" dirty="0">
                <a:sym typeface="Wingdings" panose="05000000000000000000" pitchFamily="2" charset="2"/>
              </a:rPr>
              <a:t>NaCl + </a:t>
            </a:r>
            <a:r>
              <a:rPr lang="en-AU" sz="2400" dirty="0">
                <a:solidFill>
                  <a:srgbClr val="FFFF00"/>
                </a:solidFill>
                <a:sym typeface="Wingdings" panose="05000000000000000000" pitchFamily="2" charset="2"/>
              </a:rPr>
              <a:t>H</a:t>
            </a:r>
            <a:r>
              <a:rPr lang="en-AU" sz="24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r>
              <a:rPr lang="en-AU" sz="2400" dirty="0">
                <a:solidFill>
                  <a:srgbClr val="FFFF00"/>
                </a:solidFill>
                <a:sym typeface="Wingdings" panose="05000000000000000000" pitchFamily="2" charset="2"/>
              </a:rPr>
              <a:t>O</a:t>
            </a:r>
            <a:r>
              <a:rPr lang="en-AU" sz="2400" dirty="0">
                <a:sym typeface="Wingdings" panose="05000000000000000000" pitchFamily="2" charset="2"/>
              </a:rPr>
              <a:t> + CO</a:t>
            </a:r>
            <a:r>
              <a:rPr lang="en-AU" sz="2400" baseline="-25000" dirty="0">
                <a:sym typeface="Wingdings" panose="05000000000000000000" pitchFamily="2" charset="2"/>
              </a:rPr>
              <a:t>2</a:t>
            </a:r>
            <a:endParaRPr lang="en-AU" sz="2400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7797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685801"/>
            <a:ext cx="7992888" cy="3657599"/>
          </a:xfrm>
        </p:spPr>
        <p:txBody>
          <a:bodyPr/>
          <a:lstStyle/>
          <a:p>
            <a:pPr marL="18288" indent="0">
              <a:buNone/>
            </a:pPr>
            <a:r>
              <a:rPr lang="en-AU" dirty="0" smtClean="0"/>
              <a:t>Sulfuric </a:t>
            </a:r>
            <a:r>
              <a:rPr lang="en-AU" dirty="0"/>
              <a:t>acid + sodium hydroxide </a:t>
            </a:r>
            <a:r>
              <a:rPr lang="en-AU" dirty="0">
                <a:sym typeface="Wingdings" panose="05000000000000000000" pitchFamily="2" charset="2"/>
              </a:rPr>
              <a:t> </a:t>
            </a:r>
            <a:r>
              <a:rPr lang="en-AU" dirty="0" smtClean="0">
                <a:solidFill>
                  <a:srgbClr val="FFFF00"/>
                </a:solidFill>
                <a:sym typeface="Wingdings" panose="05000000000000000000" pitchFamily="2" charset="2"/>
              </a:rPr>
              <a:t>________________ </a:t>
            </a:r>
            <a:r>
              <a:rPr lang="en-AU" dirty="0">
                <a:solidFill>
                  <a:srgbClr val="FFFF00"/>
                </a:solidFill>
                <a:sym typeface="Wingdings" panose="05000000000000000000" pitchFamily="2" charset="2"/>
              </a:rPr>
              <a:t>+ </a:t>
            </a:r>
            <a:r>
              <a:rPr lang="en-AU" dirty="0" smtClean="0">
                <a:solidFill>
                  <a:srgbClr val="FFFF00"/>
                </a:solidFill>
                <a:sym typeface="Wingdings" panose="05000000000000000000" pitchFamily="2" charset="2"/>
              </a:rPr>
              <a:t>_______</a:t>
            </a:r>
            <a:endParaRPr lang="en-AU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18288" indent="0">
              <a:buNone/>
            </a:pPr>
            <a:r>
              <a:rPr lang="en-AU" dirty="0" smtClean="0">
                <a:sym typeface="Wingdings" panose="05000000000000000000" pitchFamily="2" charset="2"/>
              </a:rPr>
              <a:t>(2 marks)</a:t>
            </a:r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0100" y="4869160"/>
            <a:ext cx="7543800" cy="914400"/>
          </a:xfrm>
        </p:spPr>
        <p:txBody>
          <a:bodyPr/>
          <a:lstStyle/>
          <a:p>
            <a:r>
              <a:rPr lang="en-AU" dirty="0" smtClean="0"/>
              <a:t>Question 16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42900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Sodium </a:t>
            </a:r>
            <a:r>
              <a:rPr lang="en-AU" sz="2400" dirty="0" err="1" smtClean="0">
                <a:solidFill>
                  <a:srgbClr val="FFFF00"/>
                </a:solidFill>
              </a:rPr>
              <a:t>sulfate</a:t>
            </a:r>
            <a:r>
              <a:rPr lang="en-AU" sz="2400" dirty="0" smtClean="0">
                <a:solidFill>
                  <a:srgbClr val="FFFF00"/>
                </a:solidFill>
              </a:rPr>
              <a:t> + Water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685801"/>
            <a:ext cx="7113984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/>
              <a:t>What are </a:t>
            </a:r>
            <a:r>
              <a:rPr lang="en-AU" sz="2400" dirty="0" smtClean="0"/>
              <a:t>the three different </a:t>
            </a:r>
            <a:r>
              <a:rPr lang="en-AU" sz="2400" dirty="0"/>
              <a:t>possible products that can be produced from incomplete combustion. </a:t>
            </a:r>
          </a:p>
          <a:p>
            <a:pPr marL="18288" indent="0">
              <a:buNone/>
            </a:pPr>
            <a:r>
              <a:rPr lang="en-AU" sz="2400" dirty="0" smtClean="0"/>
              <a:t>(</a:t>
            </a:r>
            <a:r>
              <a:rPr lang="en-AU" sz="2400" dirty="0" smtClean="0"/>
              <a:t>3 marks)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3464819"/>
            <a:ext cx="2124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Carbon Monoxide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Carbon/soot</a:t>
            </a:r>
          </a:p>
          <a:p>
            <a:endParaRPr lang="en-AU" sz="2400" dirty="0">
              <a:solidFill>
                <a:srgbClr val="FFFF00"/>
              </a:solidFill>
            </a:endParaRPr>
          </a:p>
          <a:p>
            <a:r>
              <a:rPr lang="en-AU" sz="2400" dirty="0" smtClean="0">
                <a:solidFill>
                  <a:srgbClr val="FFFF00"/>
                </a:solidFill>
              </a:rPr>
              <a:t>Water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4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 smtClean="0"/>
              <a:t>Butane gas (C</a:t>
            </a:r>
            <a:r>
              <a:rPr lang="en-AU" sz="2400" baseline="-25000" dirty="0" smtClean="0"/>
              <a:t>4</a:t>
            </a:r>
            <a:r>
              <a:rPr lang="en-AU" sz="2400" dirty="0" smtClean="0"/>
              <a:t>H</a:t>
            </a:r>
            <a:r>
              <a:rPr lang="en-AU" sz="2400" baseline="-25000" dirty="0" smtClean="0"/>
              <a:t> 10</a:t>
            </a:r>
            <a:r>
              <a:rPr lang="en-AU" sz="2400" dirty="0" smtClean="0"/>
              <a:t>) </a:t>
            </a:r>
            <a:r>
              <a:rPr lang="en-AU" sz="2400" dirty="0"/>
              <a:t>goes through incomplete combustion. Write a chemical formula equation to represent this reaction. Make sure to balance it. </a:t>
            </a:r>
            <a:endParaRPr lang="en-AU" sz="2400" dirty="0" smtClean="0"/>
          </a:p>
          <a:p>
            <a:pPr marL="18288" indent="0">
              <a:buNone/>
            </a:pPr>
            <a:endParaRPr lang="en-AU" sz="2400" baseline="-25000" dirty="0">
              <a:solidFill>
                <a:srgbClr val="00B050"/>
              </a:solidFill>
            </a:endParaRPr>
          </a:p>
          <a:p>
            <a:pPr marL="18288" indent="0">
              <a:buNone/>
            </a:pPr>
            <a:r>
              <a:rPr lang="en-AU" sz="2400" dirty="0" smtClean="0"/>
              <a:t>(1 </a:t>
            </a:r>
            <a:r>
              <a:rPr lang="en-AU" sz="2400" dirty="0" smtClean="0"/>
              <a:t>mark for correct reactants and product, and 1 marks for balancing correctly)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543800" cy="914400"/>
          </a:xfrm>
        </p:spPr>
        <p:txBody>
          <a:bodyPr/>
          <a:lstStyle/>
          <a:p>
            <a:r>
              <a:rPr lang="en-AU" dirty="0" smtClean="0"/>
              <a:t>Question </a:t>
            </a:r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4427984" y="4192148"/>
            <a:ext cx="4411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indent="0">
              <a:buNone/>
            </a:pPr>
            <a:r>
              <a:rPr lang="en-AU" sz="2400" dirty="0">
                <a:solidFill>
                  <a:srgbClr val="FFFF00"/>
                </a:solidFill>
              </a:rPr>
              <a:t>2C</a:t>
            </a:r>
            <a:r>
              <a:rPr lang="en-AU" sz="2400" baseline="-25000" dirty="0">
                <a:solidFill>
                  <a:srgbClr val="FFFF00"/>
                </a:solidFill>
              </a:rPr>
              <a:t>4</a:t>
            </a:r>
            <a:r>
              <a:rPr lang="en-AU" sz="2400" dirty="0">
                <a:solidFill>
                  <a:srgbClr val="FFFF00"/>
                </a:solidFill>
              </a:rPr>
              <a:t>H</a:t>
            </a:r>
            <a:r>
              <a:rPr lang="en-AU" sz="2400" baseline="-25000" dirty="0">
                <a:solidFill>
                  <a:srgbClr val="FFFF00"/>
                </a:solidFill>
              </a:rPr>
              <a:t>10</a:t>
            </a:r>
            <a:r>
              <a:rPr lang="en-AU" sz="2400" dirty="0">
                <a:solidFill>
                  <a:srgbClr val="FFFF00"/>
                </a:solidFill>
              </a:rPr>
              <a:t> + 13O</a:t>
            </a:r>
            <a:r>
              <a:rPr lang="en-AU" sz="2400" baseline="-25000" dirty="0">
                <a:solidFill>
                  <a:srgbClr val="FFFF00"/>
                </a:solidFill>
              </a:rPr>
              <a:t>2</a:t>
            </a:r>
            <a:r>
              <a:rPr lang="en-AU" sz="2400" dirty="0">
                <a:solidFill>
                  <a:srgbClr val="FFFF00"/>
                </a:solidFill>
              </a:rPr>
              <a:t> </a:t>
            </a:r>
            <a:r>
              <a:rPr lang="en-AU" sz="2400" dirty="0">
                <a:solidFill>
                  <a:srgbClr val="FFFF00"/>
                </a:solidFill>
                <a:sym typeface="Wingdings" panose="05000000000000000000" pitchFamily="2" charset="2"/>
              </a:rPr>
              <a:t>8CO</a:t>
            </a:r>
            <a:r>
              <a:rPr lang="en-AU" sz="24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r>
              <a:rPr lang="en-AU" sz="2400" dirty="0">
                <a:solidFill>
                  <a:srgbClr val="FFFF00"/>
                </a:solidFill>
                <a:sym typeface="Wingdings" panose="05000000000000000000" pitchFamily="2" charset="2"/>
              </a:rPr>
              <a:t> + 10H</a:t>
            </a:r>
            <a:r>
              <a:rPr lang="en-AU" sz="2400" baseline="-25000" dirty="0">
                <a:solidFill>
                  <a:srgbClr val="FFFF00"/>
                </a:solidFill>
                <a:sym typeface="Wingdings" panose="05000000000000000000" pitchFamily="2" charset="2"/>
              </a:rPr>
              <a:t>2</a:t>
            </a:r>
            <a:r>
              <a:rPr lang="en-AU" sz="2400" dirty="0">
                <a:solidFill>
                  <a:srgbClr val="FFFF00"/>
                </a:solidFill>
                <a:sym typeface="Wingdings" panose="05000000000000000000" pitchFamily="2" charset="2"/>
              </a:rPr>
              <a:t>O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2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5400" dirty="0" smtClean="0"/>
              <a:t>Give yourself a mark out of 44.</a:t>
            </a:r>
            <a:endParaRPr lang="en-AU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58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 smtClean="0"/>
              <a:t>Classify each of the following as a property of acid or a base</a:t>
            </a:r>
          </a:p>
          <a:p>
            <a:pPr marL="532638" indent="-514350">
              <a:buAutoNum type="romanLcParenR"/>
            </a:pPr>
            <a:r>
              <a:rPr lang="en-AU" sz="2400" dirty="0" smtClean="0"/>
              <a:t>Turns red litmus paper blue</a:t>
            </a:r>
          </a:p>
          <a:p>
            <a:pPr marL="532638" indent="-514350">
              <a:buAutoNum type="romanLcParenR"/>
            </a:pPr>
            <a:r>
              <a:rPr lang="en-AU" sz="2400" dirty="0" smtClean="0"/>
              <a:t>Neutralises a base</a:t>
            </a:r>
          </a:p>
          <a:p>
            <a:pPr marL="532638" indent="-514350">
              <a:buAutoNum type="romanLcParenR"/>
            </a:pPr>
            <a:r>
              <a:rPr lang="en-AU" sz="2400" dirty="0" smtClean="0"/>
              <a:t>Feels soapy/slippery</a:t>
            </a:r>
          </a:p>
          <a:p>
            <a:pPr marL="532638" indent="-514350">
              <a:buAutoNum type="romanLcParenR"/>
            </a:pPr>
            <a:r>
              <a:rPr lang="en-AU" sz="2400" dirty="0" smtClean="0"/>
              <a:t>Corrodes metals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3/18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54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685801"/>
            <a:ext cx="6969968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 smtClean="0"/>
              <a:t>pH stands for “The power of _____________”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4/18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67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620688"/>
            <a:ext cx="6528048" cy="432048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smtClean="0"/>
              <a:t>Indicators are chemicals that </a:t>
            </a:r>
            <a:r>
              <a:rPr lang="en-AU" sz="2800" dirty="0" smtClean="0"/>
              <a:t>___________    </a:t>
            </a:r>
            <a:r>
              <a:rPr lang="en-AU" sz="2800" dirty="0" smtClean="0"/>
              <a:t>___________ to show if a substance is acidic, basic or neutral.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5/18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42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800" dirty="0" smtClean="0"/>
              <a:t>The pH scale runs on a scale from _____ to _____.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6/18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11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endParaRPr lang="en-AU" sz="2800" dirty="0" smtClean="0"/>
          </a:p>
          <a:p>
            <a:pPr marL="18288" indent="0">
              <a:buNone/>
            </a:pPr>
            <a:r>
              <a:rPr lang="en-AU" sz="2800" dirty="0" smtClean="0"/>
              <a:t>The more hydrogen ions, the lower/higher (select the correct word) the </a:t>
            </a:r>
            <a:r>
              <a:rPr lang="en-AU" sz="2800" dirty="0" err="1" smtClean="0"/>
              <a:t>pH.</a:t>
            </a:r>
            <a:r>
              <a:rPr lang="en-AU" sz="2800" dirty="0" smtClean="0"/>
              <a:t> 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7/18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14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685801"/>
            <a:ext cx="7330008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AU" sz="2400" dirty="0" smtClean="0"/>
              <a:t>Which is used to treat heartburn, acids or bases?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/>
              <a:t>8/18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5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254</TotalTime>
  <Words>859</Words>
  <Application>Microsoft Office PowerPoint</Application>
  <PresentationFormat>On-screen Show (4:3)</PresentationFormat>
  <Paragraphs>190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Elemental</vt:lpstr>
      <vt:lpstr>Group Quiz</vt:lpstr>
      <vt:lpstr>Question 1/18</vt:lpstr>
      <vt:lpstr>Question 2/18</vt:lpstr>
      <vt:lpstr>Question 3/18</vt:lpstr>
      <vt:lpstr>Question 4/18</vt:lpstr>
      <vt:lpstr>Question 5/18</vt:lpstr>
      <vt:lpstr>Question 6/18</vt:lpstr>
      <vt:lpstr>Question 7/18</vt:lpstr>
      <vt:lpstr>Question 8/18</vt:lpstr>
      <vt:lpstr>Question 9/18</vt:lpstr>
      <vt:lpstr>Question 10/18</vt:lpstr>
      <vt:lpstr>Question 11/18</vt:lpstr>
      <vt:lpstr>Question 12/18</vt:lpstr>
      <vt:lpstr>Question 13/18</vt:lpstr>
      <vt:lpstr>Question 14/18</vt:lpstr>
      <vt:lpstr>Question 15/18</vt:lpstr>
      <vt:lpstr>Question 16/18</vt:lpstr>
      <vt:lpstr>Question 17/18</vt:lpstr>
      <vt:lpstr>Question 18/18</vt:lpstr>
      <vt:lpstr>      The End : Answers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13</vt:lpstr>
      <vt:lpstr>Question 12</vt:lpstr>
      <vt:lpstr>Question 14</vt:lpstr>
      <vt:lpstr>Question 15</vt:lpstr>
      <vt:lpstr>Question 16</vt:lpstr>
      <vt:lpstr>Question 17</vt:lpstr>
      <vt:lpstr>Question 18</vt:lpstr>
      <vt:lpstr>PowerPoint Presentation</vt:lpstr>
    </vt:vector>
  </TitlesOfParts>
  <Company>Swan Christian Education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Quiz</dc:title>
  <dc:creator>Jess van der Merwe</dc:creator>
  <cp:lastModifiedBy>Nathan Schepemaker</cp:lastModifiedBy>
  <cp:revision>17</cp:revision>
  <dcterms:created xsi:type="dcterms:W3CDTF">2016-09-18T10:15:19Z</dcterms:created>
  <dcterms:modified xsi:type="dcterms:W3CDTF">2016-09-19T13:35:37Z</dcterms:modified>
</cp:coreProperties>
</file>