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57" r:id="rId5"/>
    <p:sldId id="266" r:id="rId6"/>
    <p:sldId id="259" r:id="rId7"/>
    <p:sldId id="261" r:id="rId8"/>
    <p:sldId id="269" r:id="rId9"/>
    <p:sldId id="263" r:id="rId10"/>
    <p:sldId id="264" r:id="rId11"/>
    <p:sldId id="262" r:id="rId12"/>
    <p:sldId id="267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B6MX5uyXrb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8839200" cy="2895600"/>
          </a:xfrm>
        </p:spPr>
        <p:txBody>
          <a:bodyPr>
            <a:normAutofit/>
          </a:bodyPr>
          <a:lstStyle/>
          <a:p>
            <a:r>
              <a:rPr lang="en-AU" sz="4000" dirty="0" smtClean="0"/>
              <a:t>Exothermic and Endothermic Reactions</a:t>
            </a:r>
            <a:br>
              <a:rPr lang="en-AU" sz="4000" dirty="0" smtClean="0"/>
            </a:br>
            <a:r>
              <a:rPr lang="en-AU" sz="4000" dirty="0" smtClean="0"/>
              <a:t>Oxidation Reactions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2286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4040188" cy="659352"/>
          </a:xfrm>
        </p:spPr>
        <p:txBody>
          <a:bodyPr/>
          <a:lstStyle/>
          <a:p>
            <a:r>
              <a:rPr lang="en-AU" dirty="0" smtClean="0"/>
              <a:t>Incomplete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4400" y="381000"/>
            <a:ext cx="4041775" cy="685800"/>
          </a:xfrm>
        </p:spPr>
        <p:txBody>
          <a:bodyPr/>
          <a:lstStyle/>
          <a:p>
            <a:r>
              <a:rPr lang="en-AU" dirty="0"/>
              <a:t>C</a:t>
            </a:r>
            <a:r>
              <a:rPr lang="en-AU" dirty="0" smtClean="0"/>
              <a:t>omplete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040188" cy="1524000"/>
          </a:xfrm>
        </p:spPr>
        <p:txBody>
          <a:bodyPr>
            <a:normAutofit fontScale="92500"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Combustion that occurs when there is plenty of oxygen.</a:t>
            </a:r>
          </a:p>
          <a:p>
            <a:r>
              <a:rPr lang="en-AU" dirty="0" smtClean="0"/>
              <a:t>Produces CO</a:t>
            </a:r>
            <a:r>
              <a:rPr lang="en-AU" sz="2600" baseline="-25000" dirty="0" smtClean="0"/>
              <a:t>2</a:t>
            </a:r>
            <a:r>
              <a:rPr lang="en-AU" dirty="0" smtClean="0"/>
              <a:t> and Water</a:t>
            </a: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" y="1219200"/>
            <a:ext cx="4041775" cy="1676400"/>
          </a:xfrm>
        </p:spPr>
        <p:txBody>
          <a:bodyPr>
            <a:normAutofit fontScale="92500"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Combustion that occurs when oxygen is limited.</a:t>
            </a:r>
          </a:p>
          <a:p>
            <a:r>
              <a:rPr lang="en-AU" dirty="0" smtClean="0"/>
              <a:t>Produces carbon (soot/smoke) and CO</a:t>
            </a:r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268810"/>
              </p:ext>
            </p:extLst>
          </p:nvPr>
        </p:nvGraphicFramePr>
        <p:xfrm>
          <a:off x="457200" y="2971800"/>
          <a:ext cx="8229600" cy="35890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40970">
                <a:tc>
                  <a:txBody>
                    <a:bodyPr/>
                    <a:lstStyle/>
                    <a:p>
                      <a:r>
                        <a:rPr lang="en-AU" b="1" dirty="0">
                          <a:effectLst/>
                        </a:rPr>
                        <a:t>Carbon Monoxide</a:t>
                      </a:r>
                      <a:endParaRPr lang="en-AU" dirty="0"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1" dirty="0">
                          <a:effectLst/>
                        </a:rPr>
                        <a:t>Carbon Dioxide</a:t>
                      </a:r>
                      <a:endParaRPr lang="en-AU" dirty="0"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536">
                <a:tc>
                  <a:txBody>
                    <a:bodyPr/>
                    <a:lstStyle/>
                    <a:p>
                      <a:r>
                        <a:rPr lang="en-AU" b="1" dirty="0">
                          <a:effectLst/>
                        </a:rPr>
                        <a:t>Doesn’t occur naturally in the atmosphere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1" dirty="0">
                          <a:effectLst/>
                        </a:rPr>
                        <a:t>Occurs naturally in the atmosphere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5934">
                <a:tc>
                  <a:txBody>
                    <a:bodyPr/>
                    <a:lstStyle/>
                    <a:p>
                      <a:r>
                        <a:rPr lang="en-AU" b="1" dirty="0">
                          <a:effectLst/>
                        </a:rPr>
                        <a:t>Result of oxygen starved combustion </a:t>
                      </a:r>
                      <a:r>
                        <a:rPr lang="en-AU" dirty="0">
                          <a:effectLst/>
                        </a:rPr>
                        <a:t>in improperly ventilated fuel-burned equipment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1" dirty="0">
                          <a:effectLst/>
                        </a:rPr>
                        <a:t>Natural by product </a:t>
                      </a:r>
                      <a:r>
                        <a:rPr lang="en-AU" dirty="0">
                          <a:effectLst/>
                        </a:rPr>
                        <a:t>of human and animal respiration, fermentation, chemical reactions, and combustion fossil fuels/woods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536">
                <a:tc>
                  <a:txBody>
                    <a:bodyPr/>
                    <a:lstStyle/>
                    <a:p>
                      <a:r>
                        <a:rPr lang="en-AU" dirty="0">
                          <a:effectLst/>
                        </a:rPr>
                        <a:t>Generated by any gasoline engine WITHOUT a catalytic converter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effectLst/>
                        </a:rPr>
                        <a:t>Generated by any gasoline engine WITH a catalytic converter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38">
                <a:tc>
                  <a:txBody>
                    <a:bodyPr/>
                    <a:lstStyle/>
                    <a:p>
                      <a:r>
                        <a:rPr lang="en-AU" b="1" dirty="0">
                          <a:effectLst/>
                        </a:rPr>
                        <a:t>Common type of fatal poisoning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1" dirty="0">
                          <a:effectLst/>
                        </a:rPr>
                        <a:t>Poisoning is rare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38">
                <a:tc>
                  <a:txBody>
                    <a:bodyPr/>
                    <a:lstStyle/>
                    <a:p>
                      <a:r>
                        <a:rPr lang="en-AU" b="1" dirty="0">
                          <a:effectLst/>
                        </a:rPr>
                        <a:t>Flammable gas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1" dirty="0">
                          <a:effectLst/>
                        </a:rPr>
                        <a:t>Non-flammable gas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6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AU" b="1" i="1" dirty="0" smtClean="0"/>
              <a:t>Demo: Bunsen burners are a common example of combustion.</a:t>
            </a:r>
          </a:p>
          <a:p>
            <a:endParaRPr lang="en-AU" b="1" i="1" dirty="0" smtClean="0"/>
          </a:p>
          <a:p>
            <a:r>
              <a:rPr lang="en-AU" b="1" dirty="0" smtClean="0"/>
              <a:t>Complete</a:t>
            </a:r>
          </a:p>
          <a:p>
            <a:pPr lvl="1"/>
            <a:r>
              <a:rPr lang="en-AU" dirty="0" smtClean="0"/>
              <a:t>methane</a:t>
            </a:r>
            <a:r>
              <a:rPr lang="en-AU" dirty="0"/>
              <a:t> + oxygen </a:t>
            </a:r>
            <a:r>
              <a:rPr lang="en-AU" dirty="0" smtClean="0">
                <a:sym typeface="Wingdings" panose="05000000000000000000" pitchFamily="2" charset="2"/>
              </a:rPr>
              <a:t></a:t>
            </a:r>
            <a:r>
              <a:rPr lang="en-AU" dirty="0"/>
              <a:t>   carbon dioxide + water + energy</a:t>
            </a:r>
            <a:r>
              <a:rPr lang="en-AU" u="sng" dirty="0"/>
              <a:t/>
            </a:r>
            <a:br>
              <a:rPr lang="en-AU" u="sng" dirty="0"/>
            </a:br>
            <a:r>
              <a:rPr lang="en-AU" dirty="0"/>
              <a:t> </a:t>
            </a:r>
            <a:r>
              <a:rPr lang="en-AU" dirty="0" smtClean="0"/>
              <a:t>  CH</a:t>
            </a:r>
            <a:r>
              <a:rPr lang="en-AU" baseline="-25000" dirty="0" smtClean="0"/>
              <a:t>4(g</a:t>
            </a:r>
            <a:r>
              <a:rPr lang="en-AU" baseline="-25000" dirty="0"/>
              <a:t>)</a:t>
            </a:r>
            <a:r>
              <a:rPr lang="en-AU" dirty="0"/>
              <a:t>   +  2O</a:t>
            </a:r>
            <a:r>
              <a:rPr lang="en-AU" baseline="-25000" dirty="0"/>
              <a:t>2(g)</a:t>
            </a:r>
            <a:r>
              <a:rPr lang="en-AU" dirty="0"/>
              <a:t>     </a:t>
            </a:r>
            <a:r>
              <a:rPr lang="en-AU" dirty="0" smtClean="0">
                <a:sym typeface="Wingdings" panose="05000000000000000000" pitchFamily="2" charset="2"/>
              </a:rPr>
              <a:t></a:t>
            </a:r>
            <a:r>
              <a:rPr lang="en-AU" dirty="0"/>
              <a:t>     CO</a:t>
            </a:r>
            <a:r>
              <a:rPr lang="en-AU" baseline="-25000" dirty="0"/>
              <a:t>2(g)</a:t>
            </a:r>
            <a:r>
              <a:rPr lang="en-AU" dirty="0"/>
              <a:t>    +    2H</a:t>
            </a:r>
            <a:r>
              <a:rPr lang="en-AU" baseline="-25000" dirty="0"/>
              <a:t>2</a:t>
            </a:r>
            <a:r>
              <a:rPr lang="en-AU" dirty="0"/>
              <a:t>O</a:t>
            </a:r>
            <a:r>
              <a:rPr lang="en-AU" baseline="-25000" dirty="0"/>
              <a:t>(l)</a:t>
            </a:r>
            <a:r>
              <a:rPr lang="en-AU" dirty="0"/>
              <a:t>  </a:t>
            </a:r>
            <a:endParaRPr lang="en-AU" dirty="0" smtClean="0"/>
          </a:p>
          <a:p>
            <a:pPr lvl="1"/>
            <a:endParaRPr lang="en-AU" dirty="0"/>
          </a:p>
          <a:p>
            <a:r>
              <a:rPr lang="en-AU" b="1" dirty="0" smtClean="0"/>
              <a:t>Incomplete</a:t>
            </a:r>
          </a:p>
          <a:p>
            <a:pPr lvl="1"/>
            <a:r>
              <a:rPr lang="en-AU" dirty="0"/>
              <a:t>methane + oxygen  </a:t>
            </a:r>
            <a:r>
              <a:rPr lang="en-AU" dirty="0" smtClean="0">
                <a:sym typeface="Wingdings" panose="05000000000000000000" pitchFamily="2" charset="2"/>
              </a:rPr>
              <a:t></a:t>
            </a:r>
            <a:r>
              <a:rPr lang="en-AU" dirty="0" smtClean="0"/>
              <a:t>  </a:t>
            </a:r>
            <a:r>
              <a:rPr lang="en-AU" dirty="0"/>
              <a:t>carbon monoxide + water.</a:t>
            </a:r>
          </a:p>
          <a:p>
            <a:pPr marL="393192" lvl="1" indent="0">
              <a:buNone/>
            </a:pPr>
            <a:r>
              <a:rPr lang="en-AU" dirty="0" smtClean="0"/>
              <a:t>   2CH4(g</a:t>
            </a:r>
            <a:r>
              <a:rPr lang="en-AU" dirty="0"/>
              <a:t>) + 3O2(g)   </a:t>
            </a:r>
            <a:r>
              <a:rPr lang="en-AU" dirty="0" smtClean="0">
                <a:sym typeface="Wingdings" panose="05000000000000000000" pitchFamily="2" charset="2"/>
              </a:rPr>
              <a:t></a:t>
            </a:r>
            <a:r>
              <a:rPr lang="en-AU" dirty="0" smtClean="0"/>
              <a:t>          </a:t>
            </a:r>
            <a:r>
              <a:rPr lang="en-AU" dirty="0"/>
              <a:t>2CO(g)    +    4H2O(l)</a:t>
            </a:r>
            <a:endParaRPr lang="en-AU" dirty="0" smtClean="0"/>
          </a:p>
          <a:p>
            <a:pPr lvl="1"/>
            <a:endParaRPr lang="en-AU" dirty="0"/>
          </a:p>
          <a:p>
            <a:endParaRPr lang="en-AU" dirty="0"/>
          </a:p>
          <a:p>
            <a:pPr marL="393192" lvl="1" indent="0">
              <a:buNone/>
            </a:pPr>
            <a:endParaRPr lang="en-AU" dirty="0" smtClean="0"/>
          </a:p>
          <a:p>
            <a:pPr marL="393192" lvl="1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9046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AU" dirty="0" smtClean="0"/>
              <a:t>Aerobic Respiration</a:t>
            </a:r>
          </a:p>
          <a:p>
            <a:pPr lvl="1"/>
            <a:r>
              <a:rPr lang="en-AU" dirty="0" smtClean="0">
                <a:latin typeface="+mj-lt"/>
              </a:rPr>
              <a:t>C</a:t>
            </a:r>
            <a:r>
              <a:rPr lang="en-AU" baseline="-25000" dirty="0" smtClean="0">
                <a:latin typeface="+mj-lt"/>
              </a:rPr>
              <a:t>6</a:t>
            </a:r>
            <a:r>
              <a:rPr lang="en-AU" dirty="0" smtClean="0">
                <a:latin typeface="+mj-lt"/>
              </a:rPr>
              <a:t>H</a:t>
            </a:r>
            <a:r>
              <a:rPr lang="en-AU" baseline="-25000" dirty="0" smtClean="0">
                <a:latin typeface="+mj-lt"/>
              </a:rPr>
              <a:t>12</a:t>
            </a:r>
            <a:r>
              <a:rPr lang="en-AU" dirty="0" smtClean="0">
                <a:latin typeface="+mj-lt"/>
              </a:rPr>
              <a:t>O</a:t>
            </a:r>
            <a:r>
              <a:rPr lang="en-AU" baseline="-25000" dirty="0" smtClean="0">
                <a:latin typeface="+mj-lt"/>
              </a:rPr>
              <a:t>6</a:t>
            </a:r>
            <a:r>
              <a:rPr lang="en-AU" dirty="0" smtClean="0">
                <a:latin typeface="+mj-lt"/>
              </a:rPr>
              <a:t> + 6O</a:t>
            </a:r>
            <a:r>
              <a:rPr lang="en-AU" baseline="-25000" dirty="0" smtClean="0">
                <a:latin typeface="+mj-lt"/>
              </a:rPr>
              <a:t>2</a:t>
            </a:r>
            <a:r>
              <a:rPr lang="en-AU" dirty="0" smtClean="0">
                <a:latin typeface="+mj-lt"/>
              </a:rPr>
              <a:t> </a:t>
            </a:r>
            <a:r>
              <a:rPr lang="en-AU" dirty="0" smtClean="0">
                <a:latin typeface="+mj-lt"/>
                <a:sym typeface="Wingdings" panose="05000000000000000000" pitchFamily="2" charset="2"/>
              </a:rPr>
              <a:t> 6CO</a:t>
            </a:r>
            <a:r>
              <a:rPr lang="en-AU" baseline="-25000" dirty="0" smtClean="0">
                <a:latin typeface="+mj-lt"/>
                <a:sym typeface="Wingdings" panose="05000000000000000000" pitchFamily="2" charset="2"/>
              </a:rPr>
              <a:t>2</a:t>
            </a:r>
            <a:r>
              <a:rPr lang="en-AU" dirty="0" smtClean="0">
                <a:latin typeface="+mj-lt"/>
                <a:sym typeface="Wingdings" panose="05000000000000000000" pitchFamily="2" charset="2"/>
              </a:rPr>
              <a:t> + 6H</a:t>
            </a:r>
            <a:r>
              <a:rPr lang="en-AU" baseline="-25000" dirty="0" smtClean="0">
                <a:latin typeface="+mj-lt"/>
                <a:sym typeface="Wingdings" panose="05000000000000000000" pitchFamily="2" charset="2"/>
              </a:rPr>
              <a:t>2</a:t>
            </a:r>
            <a:r>
              <a:rPr lang="en-AU" dirty="0" smtClean="0">
                <a:latin typeface="+mj-lt"/>
                <a:sym typeface="Wingdings" panose="05000000000000000000" pitchFamily="2" charset="2"/>
              </a:rPr>
              <a:t>O + ATP ENERGY</a:t>
            </a:r>
            <a:endParaRPr lang="en-AU" dirty="0" smtClean="0">
              <a:latin typeface="+mj-lt"/>
            </a:endParaRP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Burning Magnesium</a:t>
            </a:r>
          </a:p>
          <a:p>
            <a:pPr lvl="1"/>
            <a:r>
              <a:rPr lang="en-AU" dirty="0" smtClean="0">
                <a:latin typeface="+mj-lt"/>
              </a:rPr>
              <a:t>2Mg + O</a:t>
            </a:r>
            <a:r>
              <a:rPr lang="en-AU" baseline="-25000" dirty="0" smtClean="0">
                <a:latin typeface="+mj-lt"/>
              </a:rPr>
              <a:t>2</a:t>
            </a:r>
            <a:r>
              <a:rPr lang="en-AU" dirty="0" smtClean="0">
                <a:latin typeface="+mj-lt"/>
              </a:rPr>
              <a:t> </a:t>
            </a:r>
            <a:r>
              <a:rPr lang="en-AU" dirty="0" smtClean="0">
                <a:latin typeface="+mj-lt"/>
                <a:sym typeface="Wingdings" panose="05000000000000000000" pitchFamily="2" charset="2"/>
              </a:rPr>
              <a:t> 2MgO</a:t>
            </a:r>
            <a:endParaRPr lang="en-AU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Other examples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431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Corrosion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79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r>
              <a:rPr lang="en-AU" b="1" i="1" dirty="0" smtClean="0">
                <a:solidFill>
                  <a:srgbClr val="FF0000"/>
                </a:solidFill>
              </a:rPr>
              <a:t>Corrosion: </a:t>
            </a:r>
            <a:r>
              <a:rPr lang="en-AU" i="1" dirty="0" smtClean="0">
                <a:solidFill>
                  <a:srgbClr val="FF0000"/>
                </a:solidFill>
              </a:rPr>
              <a:t>The chemical reaction that uses oxygen and breaks down metals to form other compounds.</a:t>
            </a:r>
          </a:p>
          <a:p>
            <a:endParaRPr lang="en-AU" dirty="0"/>
          </a:p>
          <a:p>
            <a:r>
              <a:rPr lang="en-AU" dirty="0">
                <a:sym typeface="Wingdings" panose="05000000000000000000" pitchFamily="2" charset="2"/>
              </a:rPr>
              <a:t>Iron/Steel  </a:t>
            </a:r>
            <a:r>
              <a:rPr lang="en-AU" dirty="0" smtClean="0">
                <a:sym typeface="Wingdings" panose="05000000000000000000" pitchFamily="2" charset="2"/>
              </a:rPr>
              <a:t>Rust</a:t>
            </a:r>
          </a:p>
          <a:p>
            <a:endParaRPr lang="en-AU" dirty="0">
              <a:sym typeface="Wingdings" panose="05000000000000000000" pitchFamily="2" charset="2"/>
            </a:endParaRPr>
          </a:p>
          <a:p>
            <a:r>
              <a:rPr lang="en-AU" dirty="0" smtClean="0"/>
              <a:t>Copper </a:t>
            </a:r>
            <a:r>
              <a:rPr lang="en-AU" dirty="0" smtClean="0">
                <a:sym typeface="Wingdings" panose="05000000000000000000" pitchFamily="2" charset="2"/>
              </a:rPr>
              <a:t> Verdigris</a:t>
            </a:r>
          </a:p>
          <a:p>
            <a:endParaRPr lang="en-AU" dirty="0">
              <a:sym typeface="Wingdings" panose="05000000000000000000" pitchFamily="2" charset="2"/>
            </a:endParaRPr>
          </a:p>
          <a:p>
            <a:r>
              <a:rPr lang="en-AU" dirty="0" smtClean="0">
                <a:sym typeface="Wingdings" panose="05000000000000000000" pitchFamily="2" charset="2"/>
              </a:rPr>
              <a:t>Silver  Tarnish</a:t>
            </a:r>
          </a:p>
          <a:p>
            <a:endParaRPr lang="en-AU" dirty="0">
              <a:sym typeface="Wingdings" panose="05000000000000000000" pitchFamily="2" charset="2"/>
            </a:endParaRPr>
          </a:p>
          <a:p>
            <a:r>
              <a:rPr lang="en-AU" dirty="0" smtClean="0">
                <a:sym typeface="Wingdings" panose="05000000000000000000" pitchFamily="2" charset="2"/>
              </a:rPr>
              <a:t>Aluminium  Anodising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605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Exothermic vs Endothermic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15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/>
          <a:lstStyle/>
          <a:p>
            <a:r>
              <a:rPr lang="en-AU" dirty="0" smtClean="0"/>
              <a:t>Exothermic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041775" cy="654843"/>
          </a:xfrm>
        </p:spPr>
        <p:txBody>
          <a:bodyPr/>
          <a:lstStyle/>
          <a:p>
            <a:r>
              <a:rPr lang="en-AU" dirty="0" smtClean="0"/>
              <a:t>Endothermic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81200"/>
            <a:ext cx="4040188" cy="2712982"/>
          </a:xfrm>
        </p:spPr>
        <p:txBody>
          <a:bodyPr>
            <a:normAutofit fontScale="92500" lnSpcReduction="20000"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A chemical reaction that gives off energy.</a:t>
            </a:r>
          </a:p>
          <a:p>
            <a:endParaRPr lang="en-AU" i="1" dirty="0" smtClean="0">
              <a:solidFill>
                <a:srgbClr val="FF0000"/>
              </a:solidFill>
            </a:endParaRPr>
          </a:p>
          <a:p>
            <a:r>
              <a:rPr lang="en-AU" dirty="0" smtClean="0"/>
              <a:t>The reactants have more energy than is needed to form the products so they release it.</a:t>
            </a:r>
          </a:p>
          <a:p>
            <a:endParaRPr lang="en-AU" dirty="0" smtClean="0"/>
          </a:p>
          <a:p>
            <a:r>
              <a:rPr lang="en-AU" dirty="0" smtClean="0"/>
              <a:t>I.e. gives off heat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199"/>
            <a:ext cx="4041775" cy="2823665"/>
          </a:xfrm>
        </p:spPr>
        <p:txBody>
          <a:bodyPr>
            <a:normAutofit fontScale="92500" lnSpcReduction="20000"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A chemical reaction that absorbs energy.</a:t>
            </a:r>
          </a:p>
          <a:p>
            <a:endParaRPr lang="en-AU" i="1" dirty="0" smtClean="0">
              <a:solidFill>
                <a:srgbClr val="FF0000"/>
              </a:solidFill>
            </a:endParaRPr>
          </a:p>
          <a:p>
            <a:r>
              <a:rPr lang="en-AU" dirty="0"/>
              <a:t>The reactants need more energy to become products so they absorb that energy from around them.</a:t>
            </a:r>
          </a:p>
          <a:p>
            <a:endParaRPr lang="en-AU" dirty="0"/>
          </a:p>
          <a:p>
            <a:r>
              <a:rPr lang="en-AU" dirty="0" smtClean="0"/>
              <a:t>I.e. absorbs heat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99" y="4804865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94182"/>
            <a:ext cx="2057400" cy="1673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AU" b="1" dirty="0" smtClean="0"/>
              <a:t>Collect:</a:t>
            </a:r>
          </a:p>
          <a:p>
            <a:pPr lvl="1"/>
            <a:r>
              <a:rPr lang="en-AU" dirty="0" smtClean="0"/>
              <a:t>½ teaspoon of citric acid (C</a:t>
            </a:r>
            <a:r>
              <a:rPr lang="en-AU" baseline="-25000" dirty="0" smtClean="0"/>
              <a:t>6</a:t>
            </a:r>
            <a:r>
              <a:rPr lang="en-AU" dirty="0" smtClean="0"/>
              <a:t>H</a:t>
            </a:r>
            <a:r>
              <a:rPr lang="en-AU" baseline="-25000" dirty="0" smtClean="0"/>
              <a:t>8</a:t>
            </a:r>
            <a:r>
              <a:rPr lang="en-AU" dirty="0" smtClean="0"/>
              <a:t>O</a:t>
            </a:r>
            <a:r>
              <a:rPr lang="en-AU" baseline="-25000" dirty="0" smtClean="0"/>
              <a:t>7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¼ teaspoon baking soda (NaHCO</a:t>
            </a:r>
            <a:r>
              <a:rPr lang="en-AU" baseline="-25000" dirty="0" smtClean="0"/>
              <a:t>3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3 teaspoons of icing sugar (C</a:t>
            </a:r>
            <a:r>
              <a:rPr lang="en-AU" baseline="-25000" dirty="0" smtClean="0"/>
              <a:t>12</a:t>
            </a:r>
            <a:r>
              <a:rPr lang="en-AU" dirty="0" smtClean="0"/>
              <a:t>H</a:t>
            </a:r>
            <a:r>
              <a:rPr lang="en-AU" baseline="-25000" dirty="0" smtClean="0"/>
              <a:t>22</a:t>
            </a:r>
            <a:r>
              <a:rPr lang="en-AU" dirty="0" smtClean="0"/>
              <a:t>O</a:t>
            </a:r>
            <a:r>
              <a:rPr lang="en-AU" baseline="-25000" dirty="0" smtClean="0"/>
              <a:t>11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Clean mixing container</a:t>
            </a:r>
          </a:p>
          <a:p>
            <a:pPr lvl="1"/>
            <a:r>
              <a:rPr lang="en-AU" dirty="0" smtClean="0"/>
              <a:t>Teaspoon</a:t>
            </a:r>
          </a:p>
          <a:p>
            <a:r>
              <a:rPr lang="en-AU" b="1" dirty="0" smtClean="0"/>
              <a:t>Do this: </a:t>
            </a:r>
          </a:p>
          <a:p>
            <a:pPr lvl="1"/>
            <a:r>
              <a:rPr lang="en-AU" dirty="0" smtClean="0"/>
              <a:t>Add all ingredients to the small mixing container.</a:t>
            </a:r>
          </a:p>
          <a:p>
            <a:pPr lvl="1"/>
            <a:r>
              <a:rPr lang="en-AU" dirty="0" smtClean="0"/>
              <a:t>Use the back of the teaspoon to crush any lumps as you mix together.</a:t>
            </a:r>
          </a:p>
          <a:p>
            <a:pPr lvl="1"/>
            <a:r>
              <a:rPr lang="en-AU" dirty="0" smtClean="0"/>
              <a:t>Keep it dry until ready to eat!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AU" dirty="0" smtClean="0"/>
              <a:t>Endothermic Reaction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63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Oxidation Reactions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48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Combustion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5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>
                <a:solidFill>
                  <a:srgbClr val="FF0000"/>
                </a:solidFill>
              </a:rPr>
              <a:t>Combustion is an exothermic reaction.</a:t>
            </a:r>
          </a:p>
          <a:p>
            <a:endParaRPr lang="en-AU" dirty="0" smtClean="0"/>
          </a:p>
          <a:p>
            <a:r>
              <a:rPr lang="en-AU" i="1" dirty="0" smtClean="0">
                <a:solidFill>
                  <a:srgbClr val="FF0000"/>
                </a:solidFill>
              </a:rPr>
              <a:t>Combustion occurs whenever something reacts with oxygen gas (O</a:t>
            </a:r>
            <a:r>
              <a:rPr lang="en-AU" i="1" baseline="-25000" dirty="0" smtClean="0">
                <a:solidFill>
                  <a:srgbClr val="FF0000"/>
                </a:solidFill>
              </a:rPr>
              <a:t>2</a:t>
            </a:r>
            <a:r>
              <a:rPr lang="en-AU" i="1" dirty="0" smtClean="0">
                <a:solidFill>
                  <a:srgbClr val="FF0000"/>
                </a:solidFill>
              </a:rPr>
              <a:t>)</a:t>
            </a:r>
          </a:p>
          <a:p>
            <a:endParaRPr lang="en-AU" dirty="0" smtClean="0"/>
          </a:p>
          <a:p>
            <a:r>
              <a:rPr lang="en-AU" dirty="0" smtClean="0"/>
              <a:t>No oxygen = no combustion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Combustion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78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174122" cy="114300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en-AU" sz="3600" dirty="0" smtClean="0">
                <a:latin typeface="+mj-lt"/>
              </a:rPr>
              <a:t>4Fe(s) </a:t>
            </a:r>
            <a:r>
              <a:rPr lang="en-AU" sz="3600" dirty="0">
                <a:latin typeface="+mj-lt"/>
              </a:rPr>
              <a:t>+ </a:t>
            </a:r>
            <a:r>
              <a:rPr lang="en-AU" sz="3600" dirty="0" smtClean="0">
                <a:latin typeface="+mj-lt"/>
              </a:rPr>
              <a:t>3O</a:t>
            </a:r>
            <a:r>
              <a:rPr lang="en-AU" sz="3600" baseline="-25000" dirty="0" smtClean="0">
                <a:latin typeface="+mj-lt"/>
              </a:rPr>
              <a:t>2</a:t>
            </a:r>
            <a:r>
              <a:rPr lang="en-AU" sz="3600" dirty="0" smtClean="0">
                <a:latin typeface="+mj-lt"/>
              </a:rPr>
              <a:t>(g)</a:t>
            </a:r>
            <a:r>
              <a:rPr lang="en-AU" sz="3600" dirty="0" smtClean="0">
                <a:latin typeface="+mj-lt"/>
                <a:sym typeface="Wingdings" panose="05000000000000000000" pitchFamily="2" charset="2"/>
              </a:rPr>
              <a:t> 2Fe</a:t>
            </a:r>
            <a:r>
              <a:rPr lang="en-AU" sz="3600" baseline="-25000" dirty="0" smtClean="0">
                <a:latin typeface="+mj-lt"/>
                <a:sym typeface="Wingdings" panose="05000000000000000000" pitchFamily="2" charset="2"/>
              </a:rPr>
              <a:t>2</a:t>
            </a:r>
            <a:r>
              <a:rPr lang="en-AU" sz="3600" dirty="0" smtClean="0">
                <a:latin typeface="+mj-lt"/>
                <a:sym typeface="Wingdings" panose="05000000000000000000" pitchFamily="2" charset="2"/>
              </a:rPr>
              <a:t>O</a:t>
            </a:r>
            <a:r>
              <a:rPr lang="en-AU" sz="3600" baseline="-25000" dirty="0" smtClean="0">
                <a:latin typeface="+mj-lt"/>
                <a:sym typeface="Wingdings" panose="05000000000000000000" pitchFamily="2" charset="2"/>
              </a:rPr>
              <a:t>3</a:t>
            </a:r>
            <a:r>
              <a:rPr lang="en-AU" sz="3600" dirty="0" smtClean="0">
                <a:latin typeface="+mj-lt"/>
                <a:sym typeface="Wingdings" panose="05000000000000000000" pitchFamily="2" charset="2"/>
              </a:rPr>
              <a:t>(s)</a:t>
            </a:r>
            <a:endParaRPr lang="en-AU" sz="3600" dirty="0" smtClean="0">
              <a:latin typeface="+mj-lt"/>
            </a:endParaRPr>
          </a:p>
          <a:p>
            <a:pPr marL="109728" indent="0" algn="ctr">
              <a:buNone/>
            </a:pPr>
            <a:endParaRPr lang="en-AU" baseline="-25000" dirty="0"/>
          </a:p>
          <a:p>
            <a:pPr marL="109728" indent="0" algn="ctr">
              <a:buNone/>
            </a:pPr>
            <a:r>
              <a:rPr lang="en-AU" baseline="-25000" dirty="0" smtClean="0"/>
              <a:t>YouTube Video: </a:t>
            </a:r>
            <a:r>
              <a:rPr lang="en-AU" baseline="-25000" dirty="0" smtClean="0">
                <a:hlinkClick r:id="rId2"/>
              </a:rPr>
              <a:t>www.youtube.com/watch?v=B6MX5uyXrb4</a:t>
            </a:r>
            <a:endParaRPr lang="en-AU" baseline="-25000" dirty="0" smtClean="0"/>
          </a:p>
          <a:p>
            <a:pPr marL="109728" indent="0">
              <a:buNone/>
            </a:pPr>
            <a:endParaRPr lang="en-AU" baseline="-25000" dirty="0"/>
          </a:p>
          <a:p>
            <a:endParaRPr lang="en-AU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Burning Steel Wool Example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2971800"/>
            <a:ext cx="5123583" cy="362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7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371600"/>
            <a:ext cx="8839200" cy="1600200"/>
          </a:xfrm>
        </p:spPr>
        <p:txBody>
          <a:bodyPr>
            <a:noAutofit/>
          </a:bodyPr>
          <a:lstStyle/>
          <a:p>
            <a:r>
              <a:rPr lang="en-AU" sz="4400" dirty="0" smtClean="0"/>
              <a:t>Complete vs Incomplete Combustion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78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244</TotalTime>
  <Words>347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Exothermic and Endothermic Reactions Oxidation Reactions</vt:lpstr>
      <vt:lpstr>Exothermic vs Endothermic</vt:lpstr>
      <vt:lpstr>PowerPoint Presentation</vt:lpstr>
      <vt:lpstr>Endothermic Reaction</vt:lpstr>
      <vt:lpstr>Oxidation Reactions</vt:lpstr>
      <vt:lpstr>Combustion</vt:lpstr>
      <vt:lpstr>Combustion</vt:lpstr>
      <vt:lpstr>Burning Steel Wool Example</vt:lpstr>
      <vt:lpstr>Complete vs Incomplete Combustion</vt:lpstr>
      <vt:lpstr>PowerPoint Presentation</vt:lpstr>
      <vt:lpstr>PowerPoint Presentation</vt:lpstr>
      <vt:lpstr>Other examples</vt:lpstr>
      <vt:lpstr>Corrosion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ExoEndo and Combustion</dc:title>
  <dc:creator>Nathan Schepemaker</dc:creator>
  <cp:lastModifiedBy>Nathan Schepemaker</cp:lastModifiedBy>
  <cp:revision>20</cp:revision>
  <dcterms:created xsi:type="dcterms:W3CDTF">2006-08-16T00:00:00Z</dcterms:created>
  <dcterms:modified xsi:type="dcterms:W3CDTF">2016-08-27T12:18:50Z</dcterms:modified>
</cp:coreProperties>
</file>