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00" r:id="rId3"/>
    <p:sldId id="299" r:id="rId4"/>
    <p:sldId id="301" r:id="rId5"/>
    <p:sldId id="303" r:id="rId6"/>
    <p:sldId id="302" r:id="rId7"/>
    <p:sldId id="266" r:id="rId8"/>
    <p:sldId id="283" r:id="rId9"/>
    <p:sldId id="260" r:id="rId10"/>
    <p:sldId id="261" r:id="rId11"/>
    <p:sldId id="262" r:id="rId12"/>
    <p:sldId id="263" r:id="rId13"/>
    <p:sldId id="264" r:id="rId14"/>
    <p:sldId id="284" r:id="rId15"/>
    <p:sldId id="307" r:id="rId16"/>
    <p:sldId id="305" r:id="rId17"/>
    <p:sldId id="257" r:id="rId18"/>
    <p:sldId id="285" r:id="rId19"/>
    <p:sldId id="288" r:id="rId20"/>
    <p:sldId id="287" r:id="rId21"/>
    <p:sldId id="259" r:id="rId22"/>
    <p:sldId id="258" r:id="rId23"/>
    <p:sldId id="286" r:id="rId24"/>
    <p:sldId id="289" r:id="rId25"/>
    <p:sldId id="297" r:id="rId26"/>
    <p:sldId id="265" r:id="rId27"/>
    <p:sldId id="268" r:id="rId28"/>
    <p:sldId id="294" r:id="rId29"/>
    <p:sldId id="269" r:id="rId30"/>
    <p:sldId id="295" r:id="rId31"/>
    <p:sldId id="292" r:id="rId32"/>
    <p:sldId id="290" r:id="rId33"/>
    <p:sldId id="270" r:id="rId34"/>
    <p:sldId id="271" r:id="rId35"/>
    <p:sldId id="298" r:id="rId36"/>
    <p:sldId id="296" r:id="rId37"/>
    <p:sldId id="272" r:id="rId38"/>
    <p:sldId id="273" r:id="rId39"/>
    <p:sldId id="274" r:id="rId40"/>
    <p:sldId id="306" r:id="rId41"/>
    <p:sldId id="275" r:id="rId42"/>
    <p:sldId id="304"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B2D2B-E914-4003-8079-375C108A62AE}" type="datetimeFigureOut">
              <a:rPr lang="en-AU" smtClean="0"/>
              <a:t>10/10/2016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D2D27-AD8E-4761-B2FB-DCA4CF6E1AEA}" type="slidenum">
              <a:rPr lang="en-AU" smtClean="0"/>
              <a:t>‹#›</a:t>
            </a:fld>
            <a:endParaRPr lang="en-AU"/>
          </a:p>
        </p:txBody>
      </p:sp>
    </p:spTree>
    <p:extLst>
      <p:ext uri="{BB962C8B-B14F-4D97-AF65-F5344CB8AC3E}">
        <p14:creationId xmlns:p14="http://schemas.microsoft.com/office/powerpoint/2010/main" val="137051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 http://video.nationalgeographic.com.au/video/news/deep-sea-challenge/cameron-how-deep</a:t>
            </a:r>
          </a:p>
          <a:p>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11</a:t>
            </a:fld>
            <a:endParaRPr lang="en-AU"/>
          </a:p>
        </p:txBody>
      </p:sp>
    </p:spTree>
    <p:extLst>
      <p:ext uri="{BB962C8B-B14F-4D97-AF65-F5344CB8AC3E}">
        <p14:creationId xmlns:p14="http://schemas.microsoft.com/office/powerpoint/2010/main" val="200206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 Discovery</a:t>
            </a:r>
            <a:r>
              <a:rPr lang="en-AU" baseline="0" dirty="0" smtClean="0"/>
              <a:t> - http://www.discovery.com/tv-shows/other-shows/videos/krakatoa-volcano-of-destruction-loudest-explosion-ever/</a:t>
            </a:r>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12</a:t>
            </a:fld>
            <a:endParaRPr lang="en-AU"/>
          </a:p>
        </p:txBody>
      </p:sp>
    </p:spTree>
    <p:extLst>
      <p:ext uri="{BB962C8B-B14F-4D97-AF65-F5344CB8AC3E}">
        <p14:creationId xmlns:p14="http://schemas.microsoft.com/office/powerpoint/2010/main" val="393499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Regency House Party part 26</a:t>
            </a:r>
            <a:r>
              <a:rPr lang="en-AU" baseline="0" dirty="0" smtClean="0"/>
              <a:t> (Start 7:40)</a:t>
            </a:r>
            <a:r>
              <a:rPr lang="en-AU" dirty="0" smtClean="0"/>
              <a:t>: https://youtu.be/t6uJjGKsj0U?t=7m40s</a:t>
            </a:r>
          </a:p>
          <a:p>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13</a:t>
            </a:fld>
            <a:endParaRPr lang="en-AU"/>
          </a:p>
        </p:txBody>
      </p:sp>
    </p:spTree>
    <p:extLst>
      <p:ext uri="{BB962C8B-B14F-4D97-AF65-F5344CB8AC3E}">
        <p14:creationId xmlns:p14="http://schemas.microsoft.com/office/powerpoint/2010/main" val="374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Ice Age: Continental Drift – Ice Age 4: </a:t>
            </a:r>
            <a:r>
              <a:rPr lang="en-AU" dirty="0" err="1" smtClean="0"/>
              <a:t>Scrat</a:t>
            </a:r>
            <a:r>
              <a:rPr lang="en-AU" baseline="0" dirty="0" smtClean="0"/>
              <a:t> Continental Crack-up</a:t>
            </a:r>
          </a:p>
          <a:p>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14</a:t>
            </a:fld>
            <a:endParaRPr lang="en-AU"/>
          </a:p>
        </p:txBody>
      </p:sp>
    </p:spTree>
    <p:extLst>
      <p:ext uri="{BB962C8B-B14F-4D97-AF65-F5344CB8AC3E}">
        <p14:creationId xmlns:p14="http://schemas.microsoft.com/office/powerpoint/2010/main" val="159261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Slide added because of Strategic</a:t>
            </a:r>
            <a:r>
              <a:rPr lang="en-AU" baseline="0" dirty="0" smtClean="0"/>
              <a:t> Questioning PD 2015: Kylie Bice – www.growingupgreatness.com</a:t>
            </a:r>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15</a:t>
            </a:fld>
            <a:endParaRPr lang="en-AU"/>
          </a:p>
        </p:txBody>
      </p:sp>
    </p:spTree>
    <p:extLst>
      <p:ext uri="{BB962C8B-B14F-4D97-AF65-F5344CB8AC3E}">
        <p14:creationId xmlns:p14="http://schemas.microsoft.com/office/powerpoint/2010/main" val="343809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Sea Floor</a:t>
            </a:r>
            <a:r>
              <a:rPr lang="en-AU" baseline="0" dirty="0" smtClean="0"/>
              <a:t> Spreading with Bill Nye: https://www.youtube.com/watch?v=GyMLlLxbfa4</a:t>
            </a:r>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21</a:t>
            </a:fld>
            <a:endParaRPr lang="en-AU"/>
          </a:p>
        </p:txBody>
      </p:sp>
    </p:spTree>
    <p:extLst>
      <p:ext uri="{BB962C8B-B14F-4D97-AF65-F5344CB8AC3E}">
        <p14:creationId xmlns:p14="http://schemas.microsoft.com/office/powerpoint/2010/main" val="119761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Magnetic</a:t>
            </a:r>
            <a:r>
              <a:rPr lang="en-AU" baseline="0" dirty="0" smtClean="0"/>
              <a:t> Reversals: https://www.youtube.com/watch?v=BCzCmldiaWQ</a:t>
            </a:r>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27</a:t>
            </a:fld>
            <a:endParaRPr lang="en-AU"/>
          </a:p>
        </p:txBody>
      </p:sp>
    </p:spTree>
    <p:extLst>
      <p:ext uri="{BB962C8B-B14F-4D97-AF65-F5344CB8AC3E}">
        <p14:creationId xmlns:p14="http://schemas.microsoft.com/office/powerpoint/2010/main" val="392835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Youtube</a:t>
            </a:r>
            <a:r>
              <a:rPr lang="en-AU" dirty="0" smtClean="0"/>
              <a:t> video:</a:t>
            </a:r>
            <a:r>
              <a:rPr lang="en-AU" baseline="0" dirty="0" smtClean="0"/>
              <a:t> https://www.youtube.com/watch?v=zFIWWM0Iv-U</a:t>
            </a:r>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36</a:t>
            </a:fld>
            <a:endParaRPr lang="en-AU"/>
          </a:p>
        </p:txBody>
      </p:sp>
    </p:spTree>
    <p:extLst>
      <p:ext uri="{BB962C8B-B14F-4D97-AF65-F5344CB8AC3E}">
        <p14:creationId xmlns:p14="http://schemas.microsoft.com/office/powerpoint/2010/main" val="84304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Plate Tectonics - https://www.youtube.com/watch?v=ryrXAGY1dmE</a:t>
            </a:r>
            <a:endParaRPr lang="en-AU" dirty="0"/>
          </a:p>
        </p:txBody>
      </p:sp>
      <p:sp>
        <p:nvSpPr>
          <p:cNvPr id="4" name="Slide Number Placeholder 3"/>
          <p:cNvSpPr>
            <a:spLocks noGrp="1"/>
          </p:cNvSpPr>
          <p:nvPr>
            <p:ph type="sldNum" sz="quarter" idx="10"/>
          </p:nvPr>
        </p:nvSpPr>
        <p:spPr/>
        <p:txBody>
          <a:bodyPr/>
          <a:lstStyle/>
          <a:p>
            <a:fld id="{48CD2D27-AD8E-4761-B2FB-DCA4CF6E1AEA}" type="slidenum">
              <a:rPr lang="en-AU" smtClean="0"/>
              <a:t>39</a:t>
            </a:fld>
            <a:endParaRPr lang="en-AU"/>
          </a:p>
        </p:txBody>
      </p:sp>
    </p:spTree>
    <p:extLst>
      <p:ext uri="{BB962C8B-B14F-4D97-AF65-F5344CB8AC3E}">
        <p14:creationId xmlns:p14="http://schemas.microsoft.com/office/powerpoint/2010/main" val="2936041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9ED435A-20B1-4477-BA88-32650BC18948}" type="datetimeFigureOut">
              <a:rPr lang="en-AU" smtClean="0"/>
              <a:t>10/10/2016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21C37F9-9033-4109-B4FE-C85516DD470F}"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21C37F9-9033-4109-B4FE-C85516DD470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21C37F9-9033-4109-B4FE-C85516DD470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21C37F9-9033-4109-B4FE-C85516DD470F}"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B21C37F9-9033-4109-B4FE-C85516DD470F}"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B21C37F9-9033-4109-B4FE-C85516DD470F}"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B21C37F9-9033-4109-B4FE-C85516DD470F}"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B21C37F9-9033-4109-B4FE-C85516DD470F}"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9ED435A-20B1-4477-BA88-32650BC18948}" type="datetimeFigureOut">
              <a:rPr lang="en-AU" smtClean="0"/>
              <a:t>10/10/2016</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B21C37F9-9033-4109-B4FE-C85516DD470F}"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9ED435A-20B1-4477-BA88-32650BC18948}" type="datetimeFigureOut">
              <a:rPr lang="en-AU" smtClean="0"/>
              <a:t>10/10/2016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B21C37F9-9033-4109-B4FE-C85516DD470F}"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ED435A-20B1-4477-BA88-32650BC18948}" type="datetimeFigureOut">
              <a:rPr lang="en-AU" smtClean="0"/>
              <a:t>10/10/2016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21C37F9-9033-4109-B4FE-C85516DD470F}"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ED435A-20B1-4477-BA88-32650BC18948}" type="datetimeFigureOut">
              <a:rPr lang="en-AU" smtClean="0"/>
              <a:t>10/10/2016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21C37F9-9033-4109-B4FE-C85516DD470F}"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video.nationalgeographic.com.au/video/news/deep-sea-challenge/cameron-how-dee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discovery.com/tv-shows/other-shows/videos/krakatoa-volcano-of-destruction-loudest-explosion-ev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6uJjGKsj0U?t=7m40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ocutif0cQ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yMLlLxbfa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hFAOXdXZ5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CzCmldiaW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zFIWWM0Iv-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ryrXAGY1d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google.com/maps?ll=12.491931,40.567846&amp;z=10&amp;t=h&amp;hl=en-US&amp;gl=US&amp;mapclient=embed&amp;q=Dabbahu+Ethiop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Continental Drift</a:t>
            </a:r>
            <a:endParaRPr lang="en-AU" dirty="0"/>
          </a:p>
        </p:txBody>
      </p:sp>
    </p:spTree>
    <p:extLst>
      <p:ext uri="{BB962C8B-B14F-4D97-AF65-F5344CB8AC3E}">
        <p14:creationId xmlns:p14="http://schemas.microsoft.com/office/powerpoint/2010/main" val="2569453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It is the highest mountain in the world from base to peak (10,010m-more than twice the height of Mount Everest!)</a:t>
            </a:r>
          </a:p>
          <a:p>
            <a:r>
              <a:rPr lang="en-AU" dirty="0" smtClean="0"/>
              <a:t>It is a dormant volcano</a:t>
            </a:r>
            <a:endParaRPr lang="en-AU" dirty="0"/>
          </a:p>
        </p:txBody>
      </p:sp>
      <p:sp>
        <p:nvSpPr>
          <p:cNvPr id="2" name="Title 1"/>
          <p:cNvSpPr>
            <a:spLocks noGrp="1"/>
          </p:cNvSpPr>
          <p:nvPr>
            <p:ph type="title"/>
          </p:nvPr>
        </p:nvSpPr>
        <p:spPr/>
        <p:txBody>
          <a:bodyPr/>
          <a:lstStyle/>
          <a:p>
            <a:r>
              <a:rPr lang="en-AU" dirty="0" smtClean="0"/>
              <a:t>Mauna Kea</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3000" y="3284984"/>
            <a:ext cx="7056784" cy="351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872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Lowest natural point on earth (10,911m below sea level)</a:t>
            </a:r>
          </a:p>
          <a:p>
            <a:r>
              <a:rPr lang="en-AU" dirty="0" smtClean="0"/>
              <a:t>Cameron’s Long Way Down: </a:t>
            </a:r>
            <a:r>
              <a:rPr lang="en-AU" dirty="0" smtClean="0">
                <a:hlinkClick r:id="rId3"/>
              </a:rPr>
              <a:t>Mariana Trench</a:t>
            </a:r>
            <a:endParaRPr lang="en-AU" dirty="0"/>
          </a:p>
        </p:txBody>
      </p:sp>
      <p:sp>
        <p:nvSpPr>
          <p:cNvPr id="2" name="Title 1"/>
          <p:cNvSpPr>
            <a:spLocks noGrp="1"/>
          </p:cNvSpPr>
          <p:nvPr>
            <p:ph type="title"/>
          </p:nvPr>
        </p:nvSpPr>
        <p:spPr/>
        <p:txBody>
          <a:bodyPr/>
          <a:lstStyle/>
          <a:p>
            <a:r>
              <a:rPr lang="en-AU" dirty="0" smtClean="0"/>
              <a:t>Mariana trench</a:t>
            </a:r>
            <a:endParaRPr lang="en-A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1725" y="3212977"/>
            <a:ext cx="7328707" cy="336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089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lstStyle/>
          <a:p>
            <a:r>
              <a:rPr lang="en-AU" dirty="0" smtClean="0"/>
              <a:t>Volcano exploded with the force of 13,000 atomic bombs</a:t>
            </a:r>
          </a:p>
          <a:p>
            <a:r>
              <a:rPr lang="en-AU" dirty="0" smtClean="0"/>
              <a:t>The sound was heard over 4,500km away</a:t>
            </a:r>
          </a:p>
          <a:p>
            <a:endParaRPr lang="en-AU" dirty="0"/>
          </a:p>
        </p:txBody>
      </p:sp>
      <p:sp>
        <p:nvSpPr>
          <p:cNvPr id="2" name="Title 1"/>
          <p:cNvSpPr>
            <a:spLocks noGrp="1"/>
          </p:cNvSpPr>
          <p:nvPr>
            <p:ph type="title"/>
          </p:nvPr>
        </p:nvSpPr>
        <p:spPr/>
        <p:txBody>
          <a:bodyPr>
            <a:normAutofit fontScale="90000"/>
          </a:bodyPr>
          <a:lstStyle/>
          <a:p>
            <a:r>
              <a:rPr lang="en-AU" dirty="0" smtClean="0">
                <a:hlinkClick r:id="rId3"/>
              </a:rPr>
              <a:t>Krakatoa</a:t>
            </a:r>
            <a:r>
              <a:rPr lang="en-AU" dirty="0" smtClean="0"/>
              <a:t>: Loudest noise on earth</a:t>
            </a:r>
            <a:endParaRPr lang="en-AU"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588" t="11459" b="8125"/>
          <a:stretch/>
        </p:blipFill>
        <p:spPr bwMode="auto">
          <a:xfrm>
            <a:off x="1403648" y="2771034"/>
            <a:ext cx="643058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46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Global </a:t>
            </a:r>
            <a:r>
              <a:rPr lang="en-AU" dirty="0"/>
              <a:t>temperatures were an average of five degrees </a:t>
            </a:r>
            <a:r>
              <a:rPr lang="en-AU" dirty="0" smtClean="0"/>
              <a:t>cooler (It was snowing in summer)</a:t>
            </a:r>
          </a:p>
          <a:p>
            <a:r>
              <a:rPr lang="en-AU" dirty="0" smtClean="0"/>
              <a:t>Crops </a:t>
            </a:r>
            <a:r>
              <a:rPr lang="en-AU" dirty="0"/>
              <a:t>failed </a:t>
            </a:r>
            <a:r>
              <a:rPr lang="en-AU" dirty="0" smtClean="0"/>
              <a:t>worldwide</a:t>
            </a:r>
          </a:p>
          <a:p>
            <a:r>
              <a:rPr lang="en-AU" dirty="0" smtClean="0"/>
              <a:t>There was </a:t>
            </a:r>
            <a:r>
              <a:rPr lang="en-AU" dirty="0"/>
              <a:t>the invention of the </a:t>
            </a:r>
            <a:r>
              <a:rPr lang="en-AU" dirty="0">
                <a:hlinkClick r:id="rId3"/>
              </a:rPr>
              <a:t>bicycle </a:t>
            </a:r>
            <a:r>
              <a:rPr lang="en-AU" dirty="0"/>
              <a:t>as horses became too expensive to feed.</a:t>
            </a:r>
          </a:p>
        </p:txBody>
      </p:sp>
      <p:sp>
        <p:nvSpPr>
          <p:cNvPr id="2" name="Title 1"/>
          <p:cNvSpPr>
            <a:spLocks noGrp="1"/>
          </p:cNvSpPr>
          <p:nvPr>
            <p:ph type="title"/>
          </p:nvPr>
        </p:nvSpPr>
        <p:spPr/>
        <p:txBody>
          <a:bodyPr>
            <a:normAutofit fontScale="90000"/>
          </a:bodyPr>
          <a:lstStyle/>
          <a:p>
            <a:r>
              <a:rPr lang="en-AU" dirty="0" smtClean="0"/>
              <a:t>Mount </a:t>
            </a:r>
            <a:r>
              <a:rPr lang="en-AU" dirty="0" err="1" smtClean="0"/>
              <a:t>Tambora</a:t>
            </a:r>
            <a:r>
              <a:rPr lang="en-AU" dirty="0" smtClean="0"/>
              <a:t> – 1815 </a:t>
            </a:r>
            <a:br>
              <a:rPr lang="en-AU" dirty="0" smtClean="0"/>
            </a:br>
            <a:r>
              <a:rPr lang="en-AU" dirty="0" smtClean="0"/>
              <a:t>‘The year without summer’</a:t>
            </a:r>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0189" y="3912715"/>
            <a:ext cx="4429000" cy="294528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0555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History of Discovery</a:t>
            </a:r>
            <a:endParaRPr lang="en-AU" dirty="0"/>
          </a:p>
        </p:txBody>
      </p:sp>
      <p:sp>
        <p:nvSpPr>
          <p:cNvPr id="3" name="Subtitle 2"/>
          <p:cNvSpPr>
            <a:spLocks noGrp="1"/>
          </p:cNvSpPr>
          <p:nvPr>
            <p:ph type="subTitle" idx="1"/>
          </p:nvPr>
        </p:nvSpPr>
        <p:spPr/>
        <p:txBody>
          <a:bodyPr/>
          <a:lstStyle/>
          <a:p>
            <a:r>
              <a:rPr lang="en-AU" dirty="0" smtClean="0"/>
              <a:t>Ice Age: </a:t>
            </a:r>
            <a:r>
              <a:rPr lang="en-AU" dirty="0" smtClean="0">
                <a:hlinkClick r:id="rId3"/>
              </a:rPr>
              <a:t>Continental Drift</a:t>
            </a:r>
            <a:endParaRPr lang="en-AU" dirty="0"/>
          </a:p>
        </p:txBody>
      </p:sp>
    </p:spTree>
    <p:extLst>
      <p:ext uri="{BB962C8B-B14F-4D97-AF65-F5344CB8AC3E}">
        <p14:creationId xmlns:p14="http://schemas.microsoft.com/office/powerpoint/2010/main" val="4057945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5040560"/>
          </a:xfrm>
        </p:spPr>
        <p:txBody>
          <a:bodyPr/>
          <a:lstStyle/>
          <a:p>
            <a:r>
              <a:rPr lang="en-AU" dirty="0" smtClean="0"/>
              <a:t>How could we force Australia and New Zealand together to form one country?</a:t>
            </a:r>
          </a:p>
          <a:p>
            <a:endParaRPr lang="en-AU" dirty="0"/>
          </a:p>
          <a:p>
            <a:r>
              <a:rPr lang="en-AU" dirty="0" smtClean="0"/>
              <a:t>What would happen to:</a:t>
            </a:r>
          </a:p>
          <a:p>
            <a:pPr lvl="1"/>
            <a:r>
              <a:rPr lang="en-AU" dirty="0" smtClean="0"/>
              <a:t>The climate</a:t>
            </a:r>
          </a:p>
          <a:p>
            <a:pPr lvl="2"/>
            <a:r>
              <a:rPr lang="en-AU" dirty="0" smtClean="0"/>
              <a:t>If we pushed Australia closer to New Zealand</a:t>
            </a:r>
          </a:p>
          <a:p>
            <a:pPr lvl="2"/>
            <a:r>
              <a:rPr lang="en-AU" dirty="0" smtClean="0"/>
              <a:t>If we pushed New Zealand closer to Australia</a:t>
            </a:r>
          </a:p>
          <a:p>
            <a:pPr lvl="2"/>
            <a:endParaRPr lang="en-AU" dirty="0" smtClean="0"/>
          </a:p>
          <a:p>
            <a:pPr lvl="1"/>
            <a:r>
              <a:rPr lang="en-AU" dirty="0" smtClean="0"/>
              <a:t>The animals and vegetation</a:t>
            </a:r>
          </a:p>
          <a:p>
            <a:pPr lvl="2"/>
            <a:r>
              <a:rPr lang="en-AU" dirty="0"/>
              <a:t>If we pushed Australia closer to New Zealand</a:t>
            </a:r>
          </a:p>
          <a:p>
            <a:pPr lvl="2"/>
            <a:r>
              <a:rPr lang="en-AU" dirty="0"/>
              <a:t>If we pushed New Zealand closer to Australia</a:t>
            </a:r>
          </a:p>
          <a:p>
            <a:endParaRPr lang="en-AU" dirty="0"/>
          </a:p>
        </p:txBody>
      </p:sp>
      <p:sp>
        <p:nvSpPr>
          <p:cNvPr id="3" name="Title 2"/>
          <p:cNvSpPr>
            <a:spLocks noGrp="1"/>
          </p:cNvSpPr>
          <p:nvPr>
            <p:ph type="title"/>
          </p:nvPr>
        </p:nvSpPr>
        <p:spPr/>
        <p:txBody>
          <a:bodyPr/>
          <a:lstStyle/>
          <a:p>
            <a:r>
              <a:rPr lang="en-AU" dirty="0" smtClean="0"/>
              <a:t>Big Questions</a:t>
            </a:r>
            <a:endParaRPr lang="en-AU" dirty="0"/>
          </a:p>
        </p:txBody>
      </p:sp>
    </p:spTree>
    <p:extLst>
      <p:ext uri="{BB962C8B-B14F-4D97-AF65-F5344CB8AC3E}">
        <p14:creationId xmlns:p14="http://schemas.microsoft.com/office/powerpoint/2010/main" val="22121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Students to try and assemble desks back into proper order based on </a:t>
            </a:r>
          </a:p>
          <a:p>
            <a:pPr lvl="1"/>
            <a:r>
              <a:rPr lang="en-AU" dirty="0" smtClean="0"/>
              <a:t>Fossil Record</a:t>
            </a:r>
          </a:p>
          <a:p>
            <a:pPr lvl="1"/>
            <a:r>
              <a:rPr lang="en-AU" dirty="0" smtClean="0"/>
              <a:t>Jigsaw fitting together</a:t>
            </a:r>
          </a:p>
          <a:p>
            <a:pPr lvl="1"/>
            <a:endParaRPr lang="en-AU" dirty="0" smtClean="0"/>
          </a:p>
          <a:p>
            <a:r>
              <a:rPr lang="en-AU" dirty="0" smtClean="0"/>
              <a:t>Teacher to have pre-set printed off paper and taped to desk</a:t>
            </a:r>
            <a:endParaRPr lang="en-AU" dirty="0"/>
          </a:p>
        </p:txBody>
      </p:sp>
      <p:sp>
        <p:nvSpPr>
          <p:cNvPr id="3" name="Title 2"/>
          <p:cNvSpPr>
            <a:spLocks noGrp="1"/>
          </p:cNvSpPr>
          <p:nvPr>
            <p:ph type="title"/>
          </p:nvPr>
        </p:nvSpPr>
        <p:spPr/>
        <p:txBody>
          <a:bodyPr>
            <a:normAutofit fontScale="90000"/>
          </a:bodyPr>
          <a:lstStyle/>
          <a:p>
            <a:r>
              <a:rPr lang="en-AU" dirty="0" smtClean="0"/>
              <a:t>Student Activity: Pangaea Desks</a:t>
            </a:r>
            <a:endParaRPr lang="en-AU" dirty="0"/>
          </a:p>
        </p:txBody>
      </p:sp>
    </p:spTree>
    <p:extLst>
      <p:ext uri="{BB962C8B-B14F-4D97-AF65-F5344CB8AC3E}">
        <p14:creationId xmlns:p14="http://schemas.microsoft.com/office/powerpoint/2010/main" val="4213827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507288" cy="5616624"/>
          </a:xfrm>
        </p:spPr>
        <p:txBody>
          <a:bodyPr>
            <a:normAutofit/>
          </a:bodyPr>
          <a:lstStyle/>
          <a:p>
            <a:pPr marL="109728" indent="0">
              <a:buNone/>
            </a:pPr>
            <a:r>
              <a:rPr lang="en-AU" dirty="0" smtClean="0"/>
              <a:t>1. Around 1912, </a:t>
            </a:r>
            <a:r>
              <a:rPr lang="en-AU" i="1" dirty="0" smtClean="0">
                <a:solidFill>
                  <a:srgbClr val="FF0000"/>
                </a:solidFill>
              </a:rPr>
              <a:t>Alfred Wegener proposed that the continents were once connected to each other in a supercontinent called Pangea </a:t>
            </a:r>
            <a:r>
              <a:rPr lang="en-AU" dirty="0" smtClean="0"/>
              <a:t>but were separated over time from each other by continental drift.</a:t>
            </a:r>
          </a:p>
          <a:p>
            <a:pPr marL="624078" indent="-514350">
              <a:buFont typeface="+mj-lt"/>
              <a:buAutoNum type="arabicPeriod"/>
            </a:pPr>
            <a:endParaRPr lang="en-AU" dirty="0" smtClean="0"/>
          </a:p>
          <a:p>
            <a:pPr marL="109728" indent="0">
              <a:buNone/>
            </a:pPr>
            <a:r>
              <a:rPr lang="en-AU" dirty="0" smtClean="0"/>
              <a:t>2. He based his ideas on two observations:</a:t>
            </a:r>
          </a:p>
          <a:p>
            <a:pPr marL="109728" indent="0">
              <a:buNone/>
            </a:pPr>
            <a:endParaRPr lang="en-AU" dirty="0" smtClean="0"/>
          </a:p>
          <a:p>
            <a:pPr marL="393192" lvl="1" indent="0">
              <a:buNone/>
            </a:pPr>
            <a:r>
              <a:rPr lang="en-AU" i="1" dirty="0" err="1" smtClean="0">
                <a:solidFill>
                  <a:srgbClr val="FF0000"/>
                </a:solidFill>
              </a:rPr>
              <a:t>i</a:t>
            </a:r>
            <a:r>
              <a:rPr lang="en-AU" i="1" dirty="0" smtClean="0">
                <a:solidFill>
                  <a:srgbClr val="FF0000"/>
                </a:solidFill>
              </a:rPr>
              <a:t>) The continents fit together kind of like a jigsaw.</a:t>
            </a:r>
          </a:p>
          <a:p>
            <a:pPr lvl="1">
              <a:buFont typeface="Wingdings" panose="05000000000000000000" pitchFamily="2" charset="2"/>
              <a:buChar char="§"/>
            </a:pPr>
            <a:endParaRPr lang="en-AU" i="1" dirty="0" smtClean="0">
              <a:solidFill>
                <a:srgbClr val="FF0000"/>
              </a:solidFill>
            </a:endParaRPr>
          </a:p>
          <a:p>
            <a:pPr marL="393192" lvl="1" indent="0">
              <a:buNone/>
            </a:pPr>
            <a:r>
              <a:rPr lang="en-AU" i="1" dirty="0" smtClean="0">
                <a:solidFill>
                  <a:srgbClr val="FF0000"/>
                </a:solidFill>
              </a:rPr>
              <a:t>ii) Fossils from the same species were found on continents a long way apart.</a:t>
            </a:r>
          </a:p>
          <a:p>
            <a:pPr marL="393192" lvl="1" indent="0">
              <a:buNone/>
            </a:pPr>
            <a:endParaRPr lang="en-AU" dirty="0"/>
          </a:p>
        </p:txBody>
      </p:sp>
      <p:sp>
        <p:nvSpPr>
          <p:cNvPr id="2" name="Title 1"/>
          <p:cNvSpPr>
            <a:spLocks noGrp="1"/>
          </p:cNvSpPr>
          <p:nvPr>
            <p:ph type="title"/>
          </p:nvPr>
        </p:nvSpPr>
        <p:spPr>
          <a:xfrm>
            <a:off x="251520" y="0"/>
            <a:ext cx="8229600" cy="1143000"/>
          </a:xfrm>
        </p:spPr>
        <p:txBody>
          <a:bodyPr/>
          <a:lstStyle/>
          <a:p>
            <a:r>
              <a:rPr lang="en-AU" dirty="0" smtClean="0"/>
              <a:t>Theory of Continental </a:t>
            </a:r>
            <a:r>
              <a:rPr lang="en-AU" dirty="0"/>
              <a:t>D</a:t>
            </a:r>
            <a:r>
              <a:rPr lang="en-AU" dirty="0" smtClean="0"/>
              <a:t>rift</a:t>
            </a:r>
            <a:endParaRPr lang="en-AU" dirty="0"/>
          </a:p>
        </p:txBody>
      </p:sp>
    </p:spTree>
    <p:extLst>
      <p:ext uri="{BB962C8B-B14F-4D97-AF65-F5344CB8AC3E}">
        <p14:creationId xmlns:p14="http://schemas.microsoft.com/office/powerpoint/2010/main" val="4028172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lstStyle/>
          <a:p>
            <a:pPr marL="109728" indent="0">
              <a:buNone/>
            </a:pPr>
            <a:r>
              <a:rPr lang="en-AU" dirty="0"/>
              <a:t>3. </a:t>
            </a:r>
            <a:r>
              <a:rPr lang="en-AU" i="1" dirty="0" smtClean="0">
                <a:solidFill>
                  <a:srgbClr val="FF0000"/>
                </a:solidFill>
              </a:rPr>
              <a:t>His theory was </a:t>
            </a:r>
            <a:r>
              <a:rPr lang="en-AU" i="1" dirty="0">
                <a:solidFill>
                  <a:srgbClr val="FF0000"/>
                </a:solidFill>
              </a:rPr>
              <a:t>not accepted by other scientists because there was no know mechanism by which the continents could move</a:t>
            </a:r>
            <a:r>
              <a:rPr lang="en-AU" dirty="0"/>
              <a:t>, or to </a:t>
            </a:r>
            <a:r>
              <a:rPr lang="en-AU" dirty="0" smtClean="0"/>
              <a:t>measure their movement.</a:t>
            </a:r>
            <a:endParaRPr lang="en-AU" dirty="0"/>
          </a:p>
          <a:p>
            <a:pPr marL="109728" indent="0">
              <a:buNone/>
            </a:pP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348880"/>
            <a:ext cx="5465627" cy="41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453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Seafloor Spreading</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92616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How did the world begin?</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66201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810539"/>
          </a:xfrm>
        </p:spPr>
        <p:txBody>
          <a:bodyPr/>
          <a:lstStyle/>
          <a:p>
            <a:pPr marL="109728" indent="0">
              <a:buNone/>
            </a:pPr>
            <a:r>
              <a:rPr lang="en-AU" dirty="0"/>
              <a:t>1. </a:t>
            </a:r>
            <a:r>
              <a:rPr lang="en-AU" i="1" dirty="0">
                <a:solidFill>
                  <a:srgbClr val="FF0000"/>
                </a:solidFill>
              </a:rPr>
              <a:t>In 1872 scientists </a:t>
            </a:r>
            <a:r>
              <a:rPr lang="en-AU" i="1" dirty="0" smtClean="0">
                <a:solidFill>
                  <a:srgbClr val="FF0000"/>
                </a:solidFill>
              </a:rPr>
              <a:t>first discovered </a:t>
            </a:r>
            <a:r>
              <a:rPr lang="en-AU" i="1" dirty="0">
                <a:solidFill>
                  <a:srgbClr val="FF0000"/>
                </a:solidFill>
              </a:rPr>
              <a:t>a ridge in the Atlantic,</a:t>
            </a:r>
            <a:r>
              <a:rPr lang="en-AU" dirty="0"/>
              <a:t> which was later found to run the entire length of the Atlantic </a:t>
            </a:r>
            <a:r>
              <a:rPr lang="en-AU" dirty="0" smtClean="0"/>
              <a:t>Ocean. </a:t>
            </a:r>
          </a:p>
          <a:p>
            <a:pPr marL="109728" indent="0">
              <a:buNone/>
            </a:pPr>
            <a:r>
              <a:rPr lang="en-AU" dirty="0" smtClean="0"/>
              <a:t>2. </a:t>
            </a:r>
            <a:r>
              <a:rPr lang="en-AU" i="1" dirty="0" smtClean="0">
                <a:solidFill>
                  <a:srgbClr val="FF0000"/>
                </a:solidFill>
              </a:rPr>
              <a:t>Further </a:t>
            </a:r>
            <a:r>
              <a:rPr lang="en-AU" i="1" dirty="0">
                <a:solidFill>
                  <a:srgbClr val="FF0000"/>
                </a:solidFill>
              </a:rPr>
              <a:t>studies showed it continued into other oceans and that the ridge had cracks in the </a:t>
            </a:r>
            <a:r>
              <a:rPr lang="en-AU" i="1" dirty="0" smtClean="0">
                <a:solidFill>
                  <a:srgbClr val="FF0000"/>
                </a:solidFill>
              </a:rPr>
              <a:t>centre</a:t>
            </a:r>
            <a:r>
              <a:rPr lang="en-AU" dirty="0" smtClean="0"/>
              <a:t>.</a:t>
            </a:r>
            <a:endParaRPr lang="en-AU" dirty="0"/>
          </a:p>
          <a:p>
            <a:pPr marL="109728" indent="0">
              <a:buNone/>
            </a:pPr>
            <a:endParaRPr lang="en-AU" dirty="0" smtClean="0"/>
          </a:p>
        </p:txBody>
      </p:sp>
      <p:sp>
        <p:nvSpPr>
          <p:cNvPr id="2" name="Title 1"/>
          <p:cNvSpPr>
            <a:spLocks noGrp="1"/>
          </p:cNvSpPr>
          <p:nvPr>
            <p:ph type="title"/>
          </p:nvPr>
        </p:nvSpPr>
        <p:spPr>
          <a:xfrm>
            <a:off x="467544" y="27856"/>
            <a:ext cx="8229600" cy="1143000"/>
          </a:xfrm>
        </p:spPr>
        <p:txBody>
          <a:bodyPr/>
          <a:lstStyle/>
          <a:p>
            <a:r>
              <a:rPr lang="en-AU" dirty="0" smtClean="0"/>
              <a:t>Seafloor spreading</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9872" y="3585557"/>
            <a:ext cx="5459146" cy="324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76" y="4031837"/>
            <a:ext cx="3144391" cy="239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291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507288" cy="5602627"/>
          </a:xfrm>
        </p:spPr>
        <p:txBody>
          <a:bodyPr/>
          <a:lstStyle/>
          <a:p>
            <a:pPr marL="109728" indent="0">
              <a:buNone/>
            </a:pPr>
            <a:r>
              <a:rPr lang="en-AU" dirty="0" smtClean="0"/>
              <a:t>3. </a:t>
            </a:r>
            <a:r>
              <a:rPr lang="en-AU" i="1" dirty="0" smtClean="0">
                <a:solidFill>
                  <a:srgbClr val="FF0000"/>
                </a:solidFill>
              </a:rPr>
              <a:t>Harry Hess, </a:t>
            </a:r>
            <a:r>
              <a:rPr lang="en-AU" i="1" dirty="0" smtClean="0"/>
              <a:t>an American geologist who discovered many flat-topped mountains under the Pacific ocean in WW2, </a:t>
            </a:r>
            <a:r>
              <a:rPr lang="en-AU" i="1" dirty="0" smtClean="0">
                <a:solidFill>
                  <a:srgbClr val="FF0000"/>
                </a:solidFill>
              </a:rPr>
              <a:t>proposed that new crust was being formed at the ridges forcing the continents apart.</a:t>
            </a:r>
          </a:p>
          <a:p>
            <a:pPr marL="109728" indent="0">
              <a:buNone/>
            </a:pPr>
            <a:endParaRPr lang="en-AU" dirty="0"/>
          </a:p>
          <a:p>
            <a:pPr marL="109728" indent="0">
              <a:buNone/>
            </a:pPr>
            <a:r>
              <a:rPr lang="en-AU" dirty="0" smtClean="0"/>
              <a:t>4. </a:t>
            </a:r>
            <a:r>
              <a:rPr lang="en-AU" dirty="0" smtClean="0">
                <a:solidFill>
                  <a:srgbClr val="FF0000"/>
                </a:solidFill>
              </a:rPr>
              <a:t>He also proposed that the crust was sinking down in other places creating trenches </a:t>
            </a:r>
            <a:r>
              <a:rPr lang="en-AU" dirty="0" smtClean="0"/>
              <a:t>(the process is called subduction)</a:t>
            </a:r>
          </a:p>
          <a:p>
            <a:pPr marL="109728" indent="0">
              <a:buNone/>
            </a:pPr>
            <a:endParaRPr lang="en-AU" dirty="0"/>
          </a:p>
          <a:p>
            <a:pPr marL="109728" indent="0">
              <a:buNone/>
            </a:pPr>
            <a:r>
              <a:rPr lang="en-AU" dirty="0" smtClean="0"/>
              <a:t>Video: </a:t>
            </a:r>
            <a:r>
              <a:rPr lang="en-AU" dirty="0" smtClean="0">
                <a:hlinkClick r:id="rId3"/>
              </a:rPr>
              <a:t>Bill Nye</a:t>
            </a:r>
            <a:endParaRPr lang="en-AU" dirty="0" smtClean="0"/>
          </a:p>
          <a:p>
            <a:pPr marL="109728" indent="0">
              <a:buNone/>
            </a:pPr>
            <a:r>
              <a:rPr lang="en-AU" dirty="0" smtClean="0"/>
              <a:t>Sea Floor Spreading</a:t>
            </a:r>
            <a:endParaRPr lang="en-AU" dirty="0"/>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3840" y="4267817"/>
            <a:ext cx="5250160" cy="278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92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810539"/>
          </a:xfrm>
        </p:spPr>
        <p:txBody>
          <a:bodyPr>
            <a:normAutofit lnSpcReduction="10000"/>
          </a:bodyPr>
          <a:lstStyle/>
          <a:p>
            <a:pPr marL="109728" indent="0">
              <a:buNone/>
            </a:pPr>
            <a:r>
              <a:rPr lang="en-AU" sz="3200" b="1" i="1" dirty="0" smtClean="0">
                <a:solidFill>
                  <a:srgbClr val="FF0000"/>
                </a:solidFill>
              </a:rPr>
              <a:t>Seafloor spreading - </a:t>
            </a:r>
            <a:r>
              <a:rPr lang="en-AU" sz="3200" i="1" dirty="0" smtClean="0">
                <a:solidFill>
                  <a:srgbClr val="FF0000"/>
                </a:solidFill>
              </a:rPr>
              <a:t>The process of new crust forming at the ocean ridges and spreading outwards.</a:t>
            </a:r>
          </a:p>
          <a:p>
            <a:pPr marL="109728" indent="0">
              <a:buNone/>
            </a:pPr>
            <a:endParaRPr lang="en-AU" sz="3200" i="1" dirty="0">
              <a:solidFill>
                <a:srgbClr val="FF0000"/>
              </a:solidFill>
            </a:endParaRPr>
          </a:p>
          <a:p>
            <a:pPr marL="109728" indent="0">
              <a:buNone/>
            </a:pPr>
            <a:r>
              <a:rPr lang="en-AU" sz="3200" b="1" i="1" dirty="0" smtClean="0">
                <a:solidFill>
                  <a:srgbClr val="FF0000"/>
                </a:solidFill>
              </a:rPr>
              <a:t>Subduction</a:t>
            </a:r>
            <a:r>
              <a:rPr lang="en-AU" sz="3200" i="1" dirty="0" smtClean="0">
                <a:solidFill>
                  <a:srgbClr val="FF0000"/>
                </a:solidFill>
              </a:rPr>
              <a:t> –  The process by which areas of the earth’s crust is sinking down forming ocean trenches.</a:t>
            </a:r>
          </a:p>
          <a:p>
            <a:pPr marL="109728" indent="0">
              <a:buNone/>
            </a:pPr>
            <a:endParaRPr lang="en-AU" sz="3200" i="1" dirty="0">
              <a:solidFill>
                <a:srgbClr val="FF0000"/>
              </a:solidFill>
            </a:endParaRPr>
          </a:p>
          <a:p>
            <a:pPr marL="109728" indent="0">
              <a:buNone/>
            </a:pPr>
            <a:r>
              <a:rPr lang="en-AU" sz="3200" b="1" i="1" dirty="0" smtClean="0">
                <a:solidFill>
                  <a:srgbClr val="FF0000"/>
                </a:solidFill>
              </a:rPr>
              <a:t>Ocean Trenches </a:t>
            </a:r>
            <a:r>
              <a:rPr lang="en-AU" sz="3200" i="1" dirty="0" smtClean="0">
                <a:solidFill>
                  <a:srgbClr val="FF0000"/>
                </a:solidFill>
              </a:rPr>
              <a:t>– areas where subduction takes place</a:t>
            </a:r>
          </a:p>
        </p:txBody>
      </p:sp>
      <p:sp>
        <p:nvSpPr>
          <p:cNvPr id="2" name="Title 1"/>
          <p:cNvSpPr>
            <a:spLocks noGrp="1"/>
          </p:cNvSpPr>
          <p:nvPr>
            <p:ph type="title"/>
          </p:nvPr>
        </p:nvSpPr>
        <p:spPr>
          <a:xfrm>
            <a:off x="467544" y="27856"/>
            <a:ext cx="8229600" cy="1143000"/>
          </a:xfrm>
        </p:spPr>
        <p:txBody>
          <a:bodyPr>
            <a:normAutofit/>
          </a:bodyPr>
          <a:lstStyle/>
          <a:p>
            <a:r>
              <a:rPr lang="en-AU" dirty="0" smtClean="0"/>
              <a:t>Terms to Know</a:t>
            </a:r>
            <a:endParaRPr lang="en-AU" dirty="0"/>
          </a:p>
        </p:txBody>
      </p:sp>
    </p:spTree>
    <p:extLst>
      <p:ext uri="{BB962C8B-B14F-4D97-AF65-F5344CB8AC3E}">
        <p14:creationId xmlns:p14="http://schemas.microsoft.com/office/powerpoint/2010/main" val="1260201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829761"/>
          </a:xfrm>
        </p:spPr>
        <p:txBody>
          <a:bodyPr/>
          <a:lstStyle/>
          <a:p>
            <a:r>
              <a:rPr lang="en-AU" dirty="0" smtClean="0"/>
              <a:t>Evidence for Movement</a:t>
            </a:r>
            <a:endParaRPr lang="en-AU" dirty="0"/>
          </a:p>
        </p:txBody>
      </p:sp>
      <p:sp>
        <p:nvSpPr>
          <p:cNvPr id="3" name="Subtitle 2"/>
          <p:cNvSpPr>
            <a:spLocks noGrp="1"/>
          </p:cNvSpPr>
          <p:nvPr>
            <p:ph type="subTitle" idx="1"/>
          </p:nvPr>
        </p:nvSpPr>
        <p:spPr>
          <a:xfrm>
            <a:off x="755576" y="3212976"/>
            <a:ext cx="7772400" cy="1833617"/>
          </a:xfrm>
        </p:spPr>
        <p:txBody>
          <a:bodyPr>
            <a:normAutofit/>
          </a:bodyPr>
          <a:lstStyle/>
          <a:p>
            <a:pPr marL="514350" indent="-514350" algn="just">
              <a:buAutoNum type="arabicPeriod"/>
            </a:pPr>
            <a:r>
              <a:rPr lang="en-AU" dirty="0" smtClean="0"/>
              <a:t>Magnetic Striping</a:t>
            </a:r>
          </a:p>
          <a:p>
            <a:pPr marL="514350" indent="-514350" algn="just">
              <a:buAutoNum type="arabicPeriod"/>
            </a:pPr>
            <a:r>
              <a:rPr lang="en-AU" dirty="0" smtClean="0"/>
              <a:t>Age of Sea Floor</a:t>
            </a:r>
          </a:p>
          <a:p>
            <a:pPr marL="514350" indent="-514350" algn="just">
              <a:buAutoNum type="arabicPeriod"/>
            </a:pPr>
            <a:r>
              <a:rPr lang="en-AU" dirty="0" smtClean="0"/>
              <a:t>Sediment Thickness</a:t>
            </a:r>
            <a:endParaRPr lang="en-AU" dirty="0"/>
          </a:p>
        </p:txBody>
      </p:sp>
    </p:spTree>
    <p:extLst>
      <p:ext uri="{BB962C8B-B14F-4D97-AF65-F5344CB8AC3E}">
        <p14:creationId xmlns:p14="http://schemas.microsoft.com/office/powerpoint/2010/main" val="4140740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Magnetic Striping</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566977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8784976" cy="4525963"/>
          </a:xfrm>
        </p:spPr>
        <p:txBody>
          <a:bodyPr/>
          <a:lstStyle/>
          <a:p>
            <a:endParaRPr lang="en-AU" dirty="0"/>
          </a:p>
          <a:p>
            <a:r>
              <a:rPr lang="en-AU" dirty="0" smtClean="0"/>
              <a:t>Where do magnetic </a:t>
            </a:r>
            <a:r>
              <a:rPr lang="en-AU" dirty="0"/>
              <a:t>fields </a:t>
            </a:r>
            <a:r>
              <a:rPr lang="en-AU" dirty="0" smtClean="0"/>
              <a:t>come from?</a:t>
            </a:r>
          </a:p>
          <a:p>
            <a:pPr lvl="1"/>
            <a:r>
              <a:rPr lang="en-AU" dirty="0" err="1" smtClean="0"/>
              <a:t>Youtube</a:t>
            </a:r>
            <a:r>
              <a:rPr lang="en-AU" dirty="0" smtClean="0"/>
              <a:t>: </a:t>
            </a:r>
            <a:r>
              <a:rPr lang="en-AU" dirty="0" err="1" smtClean="0"/>
              <a:t>MinutePhysics</a:t>
            </a:r>
            <a:r>
              <a:rPr lang="en-AU" dirty="0" smtClean="0"/>
              <a:t> – </a:t>
            </a:r>
            <a:r>
              <a:rPr lang="en-AU" dirty="0" smtClean="0">
                <a:hlinkClick r:id="rId2"/>
              </a:rPr>
              <a:t>Magnets</a:t>
            </a:r>
            <a:r>
              <a:rPr lang="en-AU" dirty="0" smtClean="0"/>
              <a:t>: How Do They Work</a:t>
            </a:r>
          </a:p>
          <a:p>
            <a:endParaRPr lang="en-AU" dirty="0"/>
          </a:p>
          <a:p>
            <a:r>
              <a:rPr lang="en-AU" dirty="0" smtClean="0"/>
              <a:t>Observation</a:t>
            </a:r>
            <a:r>
              <a:rPr lang="en-AU" dirty="0"/>
              <a:t>: Iron fillings with magnets</a:t>
            </a:r>
          </a:p>
          <a:p>
            <a:endParaRPr lang="en-AU" dirty="0"/>
          </a:p>
        </p:txBody>
      </p:sp>
      <p:sp>
        <p:nvSpPr>
          <p:cNvPr id="3" name="Title 2"/>
          <p:cNvSpPr>
            <a:spLocks noGrp="1"/>
          </p:cNvSpPr>
          <p:nvPr>
            <p:ph type="title"/>
          </p:nvPr>
        </p:nvSpPr>
        <p:spPr/>
        <p:txBody>
          <a:bodyPr/>
          <a:lstStyle/>
          <a:p>
            <a:r>
              <a:rPr lang="en-AU" dirty="0" smtClean="0"/>
              <a:t>Magnetism in Brief</a:t>
            </a:r>
            <a:endParaRPr lang="en-AU" dirty="0"/>
          </a:p>
        </p:txBody>
      </p:sp>
    </p:spTree>
    <p:extLst>
      <p:ext uri="{BB962C8B-B14F-4D97-AF65-F5344CB8AC3E}">
        <p14:creationId xmlns:p14="http://schemas.microsoft.com/office/powerpoint/2010/main" val="3036848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AU" dirty="0" smtClean="0"/>
              <a:t>1. </a:t>
            </a:r>
            <a:r>
              <a:rPr lang="en-AU" i="1" dirty="0" smtClean="0">
                <a:solidFill>
                  <a:srgbClr val="FF0000"/>
                </a:solidFill>
              </a:rPr>
              <a:t>Magnetite is a mineral </a:t>
            </a:r>
            <a:r>
              <a:rPr lang="en-AU" dirty="0" smtClean="0"/>
              <a:t>found in many rocks</a:t>
            </a:r>
          </a:p>
          <a:p>
            <a:pPr marL="109728" indent="0">
              <a:buNone/>
            </a:pPr>
            <a:endParaRPr lang="en-AU" dirty="0" smtClean="0"/>
          </a:p>
          <a:p>
            <a:pPr marL="109728" indent="0">
              <a:buNone/>
            </a:pPr>
            <a:r>
              <a:rPr lang="en-AU" dirty="0" smtClean="0"/>
              <a:t>2. A piece of </a:t>
            </a:r>
            <a:r>
              <a:rPr lang="en-AU" i="1" dirty="0" smtClean="0">
                <a:solidFill>
                  <a:srgbClr val="FF0000"/>
                </a:solidFill>
              </a:rPr>
              <a:t>magnetite acts as a compass.</a:t>
            </a:r>
          </a:p>
          <a:p>
            <a:pPr marL="109728" indent="0">
              <a:buNone/>
            </a:pPr>
            <a:endParaRPr lang="en-AU" dirty="0" smtClean="0"/>
          </a:p>
          <a:p>
            <a:pPr marL="109728" indent="0">
              <a:buNone/>
            </a:pPr>
            <a:r>
              <a:rPr lang="en-AU" dirty="0" smtClean="0"/>
              <a:t>3. </a:t>
            </a:r>
            <a:r>
              <a:rPr lang="en-AU" i="1" dirty="0" smtClean="0">
                <a:solidFill>
                  <a:srgbClr val="FF0000"/>
                </a:solidFill>
              </a:rPr>
              <a:t>When molten rock solidifies, the magnetite all lines up in the direction of the earth’s magnetic field</a:t>
            </a:r>
            <a:r>
              <a:rPr lang="en-AU" dirty="0" smtClean="0"/>
              <a:t>-each piece of rock acts as a tiny magnet</a:t>
            </a:r>
            <a:endParaRPr lang="en-AU" dirty="0"/>
          </a:p>
        </p:txBody>
      </p:sp>
      <p:sp>
        <p:nvSpPr>
          <p:cNvPr id="3" name="Title 2"/>
          <p:cNvSpPr>
            <a:spLocks noGrp="1"/>
          </p:cNvSpPr>
          <p:nvPr>
            <p:ph type="title"/>
          </p:nvPr>
        </p:nvSpPr>
        <p:spPr/>
        <p:txBody>
          <a:bodyPr/>
          <a:lstStyle/>
          <a:p>
            <a:r>
              <a:rPr lang="en-AU" dirty="0" smtClean="0"/>
              <a:t>Magnetic striping</a:t>
            </a:r>
            <a:endParaRPr lang="en-AU" dirty="0"/>
          </a:p>
        </p:txBody>
      </p:sp>
      <p:pic>
        <p:nvPicPr>
          <p:cNvPr id="4098" name="Picture 2" descr="http://3.bp.blogspot.com/-Vva-7nVqBGg/TtKSrBHGUYI/AAAAAAAAAwA/ZCQ8-2Qz1wo/s1600/compass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4" y="4544616"/>
            <a:ext cx="2313384" cy="231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57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lstStyle/>
          <a:p>
            <a:r>
              <a:rPr lang="en-AU" i="1" dirty="0" smtClean="0">
                <a:solidFill>
                  <a:srgbClr val="FF0000"/>
                </a:solidFill>
              </a:rPr>
              <a:t>The sea floor has bands of alternating north and south facing magnetite.</a:t>
            </a:r>
            <a:endParaRPr lang="en-AU" dirty="0" smtClean="0"/>
          </a:p>
          <a:p>
            <a:endParaRPr lang="en-AU" dirty="0" smtClean="0"/>
          </a:p>
          <a:p>
            <a:r>
              <a:rPr lang="en-AU" i="1" dirty="0" smtClean="0">
                <a:solidFill>
                  <a:srgbClr val="FF0000"/>
                </a:solidFill>
              </a:rPr>
              <a:t>These bands are parallel to the mid-ocean ridges</a:t>
            </a:r>
            <a:r>
              <a:rPr lang="en-AU" dirty="0" smtClean="0"/>
              <a:t>.</a:t>
            </a:r>
          </a:p>
          <a:p>
            <a:endParaRPr lang="en-AU" dirty="0"/>
          </a:p>
          <a:p>
            <a:r>
              <a:rPr lang="en-AU" dirty="0" smtClean="0"/>
              <a:t>Video: </a:t>
            </a:r>
            <a:r>
              <a:rPr lang="en-AU" dirty="0">
                <a:hlinkClick r:id="rId3"/>
              </a:rPr>
              <a:t>Magnetic </a:t>
            </a:r>
            <a:r>
              <a:rPr lang="en-AU" dirty="0" smtClean="0">
                <a:hlinkClick r:id="rId3"/>
              </a:rPr>
              <a:t>Reversals</a:t>
            </a:r>
            <a:endParaRPr lang="en-AU" dirty="0"/>
          </a:p>
        </p:txBody>
      </p:sp>
      <p:sp>
        <p:nvSpPr>
          <p:cNvPr id="3" name="Title 2"/>
          <p:cNvSpPr>
            <a:spLocks noGrp="1"/>
          </p:cNvSpPr>
          <p:nvPr>
            <p:ph type="title"/>
          </p:nvPr>
        </p:nvSpPr>
        <p:spPr/>
        <p:txBody>
          <a:bodyPr>
            <a:normAutofit/>
          </a:bodyPr>
          <a:lstStyle/>
          <a:p>
            <a:r>
              <a:rPr lang="en-AU" dirty="0" smtClean="0"/>
              <a:t>What we know:</a:t>
            </a:r>
            <a:endParaRPr lang="en-AU"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5038" y="4005064"/>
            <a:ext cx="3342975" cy="234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14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95730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213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0" y="1268760"/>
            <a:ext cx="4042792" cy="4680520"/>
          </a:xfrm>
        </p:spPr>
        <p:txBody>
          <a:bodyPr>
            <a:normAutofit fontScale="92500" lnSpcReduction="20000"/>
          </a:bodyPr>
          <a:lstStyle/>
          <a:p>
            <a:r>
              <a:rPr lang="en-AU" i="1" dirty="0" smtClean="0">
                <a:solidFill>
                  <a:srgbClr val="FF0000"/>
                </a:solidFill>
              </a:rPr>
              <a:t>Is due to </a:t>
            </a:r>
            <a:r>
              <a:rPr lang="en-AU" i="1" dirty="0">
                <a:solidFill>
                  <a:srgbClr val="FF0000"/>
                </a:solidFill>
              </a:rPr>
              <a:t>changes in the earth’s magnetic field over its </a:t>
            </a:r>
            <a:r>
              <a:rPr lang="en-AU" i="1" dirty="0" smtClean="0">
                <a:solidFill>
                  <a:srgbClr val="FF0000"/>
                </a:solidFill>
              </a:rPr>
              <a:t>history</a:t>
            </a:r>
            <a:r>
              <a:rPr lang="en-AU" dirty="0" smtClean="0"/>
              <a:t>.</a:t>
            </a:r>
          </a:p>
          <a:p>
            <a:endParaRPr lang="en-AU" dirty="0"/>
          </a:p>
          <a:p>
            <a:r>
              <a:rPr lang="en-AU" i="1" dirty="0" smtClean="0">
                <a:solidFill>
                  <a:srgbClr val="FF0000"/>
                </a:solidFill>
              </a:rPr>
              <a:t>It is because earth’s magnetic field has changed every few million years</a:t>
            </a:r>
            <a:r>
              <a:rPr lang="en-AU" dirty="0" smtClean="0"/>
              <a:t>.</a:t>
            </a:r>
          </a:p>
          <a:p>
            <a:endParaRPr lang="en-AU" dirty="0" smtClean="0"/>
          </a:p>
          <a:p>
            <a:r>
              <a:rPr lang="en-AU" i="1" dirty="0" smtClean="0">
                <a:solidFill>
                  <a:srgbClr val="FF0000"/>
                </a:solidFill>
              </a:rPr>
              <a:t>The patterns on either side are symmetrical</a:t>
            </a:r>
            <a:r>
              <a:rPr lang="en-AU" dirty="0" smtClean="0"/>
              <a:t>.</a:t>
            </a:r>
          </a:p>
          <a:p>
            <a:pPr lvl="1"/>
            <a:r>
              <a:rPr lang="en-AU" dirty="0" smtClean="0"/>
              <a:t>Meaning new seafloor is being added equally on each side of the ridge.</a:t>
            </a:r>
            <a:endParaRPr lang="en-AU" dirty="0"/>
          </a:p>
        </p:txBody>
      </p:sp>
      <p:sp>
        <p:nvSpPr>
          <p:cNvPr id="3" name="Title 2"/>
          <p:cNvSpPr>
            <a:spLocks noGrp="1"/>
          </p:cNvSpPr>
          <p:nvPr>
            <p:ph type="title"/>
          </p:nvPr>
        </p:nvSpPr>
        <p:spPr/>
        <p:txBody>
          <a:bodyPr>
            <a:normAutofit/>
          </a:bodyPr>
          <a:lstStyle/>
          <a:p>
            <a:r>
              <a:rPr lang="en-AU" sz="3600" dirty="0" smtClean="0"/>
              <a:t>What we propose:</a:t>
            </a:r>
            <a:endParaRPr lang="en-AU" sz="36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01095" y="1700808"/>
            <a:ext cx="504290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4644008" y="5589240"/>
            <a:ext cx="4392488" cy="710952"/>
          </a:xfrm>
          <a:prstGeom prst="rect">
            <a:avLst/>
          </a:prstGeom>
          <a:ln>
            <a:solidFill>
              <a:srgbClr val="FF0000"/>
            </a:solidFill>
          </a:ln>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AU" sz="2000" dirty="0" smtClean="0"/>
              <a:t>Student Activity: Sea Floor Model</a:t>
            </a:r>
            <a:endParaRPr lang="en-AU" sz="2000" dirty="0"/>
          </a:p>
        </p:txBody>
      </p:sp>
    </p:spTree>
    <p:extLst>
      <p:ext uri="{BB962C8B-B14F-4D97-AF65-F5344CB8AC3E}">
        <p14:creationId xmlns:p14="http://schemas.microsoft.com/office/powerpoint/2010/main" val="877289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4104456" cy="3123389"/>
          </a:xfrm>
        </p:spPr>
        <p:txBody>
          <a:bodyPr>
            <a:noAutofit/>
          </a:bodyPr>
          <a:lstStyle/>
          <a:p>
            <a:pPr marL="109728" indent="0">
              <a:buNone/>
            </a:pPr>
            <a:r>
              <a:rPr lang="en-AU" sz="2000" dirty="0"/>
              <a:t>The first living being was </a:t>
            </a:r>
            <a:r>
              <a:rPr lang="en-AU" sz="2000" dirty="0" err="1"/>
              <a:t>P’an</a:t>
            </a:r>
            <a:r>
              <a:rPr lang="en-AU" sz="2000" dirty="0"/>
              <a:t> Ku, who grew for 18,000 years inside a cosmic egg. When he hatched, the shell above him became the sky while the piece below became the earth. The opposites in nature were separated as well—male and female, wet and dry, light and dark, yin and yang, etc</a:t>
            </a:r>
            <a:r>
              <a:rPr lang="en-AU" sz="2000" dirty="0" smtClean="0"/>
              <a:t>.</a:t>
            </a:r>
            <a:endParaRPr lang="en-AU" sz="2000" dirty="0"/>
          </a:p>
        </p:txBody>
      </p:sp>
      <p:sp>
        <p:nvSpPr>
          <p:cNvPr id="3" name="Title 2"/>
          <p:cNvSpPr>
            <a:spLocks noGrp="1"/>
          </p:cNvSpPr>
          <p:nvPr>
            <p:ph type="title"/>
          </p:nvPr>
        </p:nvSpPr>
        <p:spPr>
          <a:xfrm>
            <a:off x="251520" y="116632"/>
            <a:ext cx="8229600" cy="706090"/>
          </a:xfrm>
        </p:spPr>
        <p:txBody>
          <a:bodyPr>
            <a:normAutofit fontScale="90000"/>
          </a:bodyPr>
          <a:lstStyle/>
          <a:p>
            <a:r>
              <a:rPr lang="en-AU" dirty="0" smtClean="0"/>
              <a:t>China’s Cosmic Egg</a:t>
            </a:r>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836713"/>
            <a:ext cx="4576465" cy="305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txBox="1">
            <a:spLocks/>
          </p:cNvSpPr>
          <p:nvPr/>
        </p:nvSpPr>
        <p:spPr>
          <a:xfrm>
            <a:off x="179512" y="4005064"/>
            <a:ext cx="8824937" cy="285293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en-AU" sz="2000" dirty="0" smtClean="0"/>
              <a:t>After all this effort, </a:t>
            </a:r>
            <a:r>
              <a:rPr lang="en-AU" sz="2000" dirty="0" err="1" smtClean="0"/>
              <a:t>P’an</a:t>
            </a:r>
            <a:r>
              <a:rPr lang="en-AU" sz="2000" dirty="0" smtClean="0"/>
              <a:t> Ku literally fell to pieces and his features became the natural world. His limbs turned into mountains, his blood to rivers, his breath the wind, his voice the thunder, his hair the grass, his sweat the rain, and so on. His left eye became the sun and his right became the moon. Some people say that the parasites on </a:t>
            </a:r>
            <a:r>
              <a:rPr lang="en-AU" sz="2000" dirty="0" err="1" smtClean="0"/>
              <a:t>P’an</a:t>
            </a:r>
            <a:r>
              <a:rPr lang="en-AU" sz="2000" dirty="0" smtClean="0"/>
              <a:t> Ku’s body became mankind</a:t>
            </a:r>
          </a:p>
          <a:p>
            <a:endParaRPr lang="en-AU" dirty="0"/>
          </a:p>
        </p:txBody>
      </p:sp>
    </p:spTree>
    <p:extLst>
      <p:ext uri="{BB962C8B-B14F-4D97-AF65-F5344CB8AC3E}">
        <p14:creationId xmlns:p14="http://schemas.microsoft.com/office/powerpoint/2010/main" val="113990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Magnetic Striping near Iceland</a:t>
            </a:r>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502" t="24792" r="13089" b="27917"/>
          <a:stretch/>
        </p:blipFill>
        <p:spPr bwMode="auto">
          <a:xfrm>
            <a:off x="2339752" y="1484784"/>
            <a:ext cx="4743963" cy="46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16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810539"/>
          </a:xfrm>
        </p:spPr>
        <p:txBody>
          <a:bodyPr>
            <a:normAutofit/>
          </a:bodyPr>
          <a:lstStyle/>
          <a:p>
            <a:pPr marL="109728" indent="0">
              <a:buNone/>
            </a:pPr>
            <a:r>
              <a:rPr lang="en-AU" sz="3200" b="1" i="1" dirty="0" smtClean="0">
                <a:solidFill>
                  <a:srgbClr val="FF0000"/>
                </a:solidFill>
              </a:rPr>
              <a:t>Magnetic Striping– </a:t>
            </a:r>
            <a:r>
              <a:rPr lang="en-AU" sz="3200" i="1" dirty="0" smtClean="0">
                <a:solidFill>
                  <a:srgbClr val="FF0000"/>
                </a:solidFill>
              </a:rPr>
              <a:t>patterns of magnetism trapped in rocks on either side of plate boundaries.</a:t>
            </a:r>
          </a:p>
        </p:txBody>
      </p:sp>
      <p:sp>
        <p:nvSpPr>
          <p:cNvPr id="2" name="Title 1"/>
          <p:cNvSpPr>
            <a:spLocks noGrp="1"/>
          </p:cNvSpPr>
          <p:nvPr>
            <p:ph type="title"/>
          </p:nvPr>
        </p:nvSpPr>
        <p:spPr>
          <a:xfrm>
            <a:off x="467544" y="27856"/>
            <a:ext cx="8229600" cy="1143000"/>
          </a:xfrm>
        </p:spPr>
        <p:txBody>
          <a:bodyPr>
            <a:normAutofit/>
          </a:bodyPr>
          <a:lstStyle/>
          <a:p>
            <a:r>
              <a:rPr lang="en-AU" dirty="0" smtClean="0"/>
              <a:t>Term to Know</a:t>
            </a:r>
            <a:endParaRPr lang="en-AU" dirty="0"/>
          </a:p>
        </p:txBody>
      </p:sp>
    </p:spTree>
    <p:extLst>
      <p:ext uri="{BB962C8B-B14F-4D97-AF65-F5344CB8AC3E}">
        <p14:creationId xmlns:p14="http://schemas.microsoft.com/office/powerpoint/2010/main" val="1091775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Age of the Sea floor &amp; Sediment Thickness</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843646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When rocks on the sea floor were dated, they found that </a:t>
            </a:r>
            <a:r>
              <a:rPr lang="en-AU" i="1" dirty="0" smtClean="0">
                <a:solidFill>
                  <a:srgbClr val="FF0000"/>
                </a:solidFill>
              </a:rPr>
              <a:t>the rocks further away from the mid-ridge are older than those close.</a:t>
            </a:r>
          </a:p>
          <a:p>
            <a:r>
              <a:rPr lang="en-AU" dirty="0" smtClean="0"/>
              <a:t>The oldest seafloor rocks were 200 million years old, some continental rocks were thousands of millions of years old</a:t>
            </a:r>
          </a:p>
          <a:p>
            <a:r>
              <a:rPr lang="en-AU" dirty="0" smtClean="0"/>
              <a:t>This means the sea floor is younger than the continents</a:t>
            </a:r>
            <a:endParaRPr lang="en-AU" dirty="0"/>
          </a:p>
        </p:txBody>
      </p:sp>
      <p:sp>
        <p:nvSpPr>
          <p:cNvPr id="3" name="Title 2"/>
          <p:cNvSpPr>
            <a:spLocks noGrp="1"/>
          </p:cNvSpPr>
          <p:nvPr>
            <p:ph type="title"/>
          </p:nvPr>
        </p:nvSpPr>
        <p:spPr/>
        <p:txBody>
          <a:bodyPr/>
          <a:lstStyle/>
          <a:p>
            <a:r>
              <a:rPr lang="en-AU" dirty="0" smtClean="0"/>
              <a:t>Age of sea floor</a:t>
            </a:r>
            <a:endParaRPr lang="en-AU"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4576761"/>
            <a:ext cx="3284984" cy="228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697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i="1" dirty="0" smtClean="0">
                <a:solidFill>
                  <a:srgbClr val="FF0000"/>
                </a:solidFill>
              </a:rPr>
              <a:t>Sediment is thicker the further away you get from the ridges</a:t>
            </a:r>
          </a:p>
          <a:p>
            <a:r>
              <a:rPr lang="en-AU" dirty="0" smtClean="0"/>
              <a:t>This shows that sediment has been falling a longer time away from the ridges</a:t>
            </a:r>
            <a:endParaRPr lang="en-AU" dirty="0"/>
          </a:p>
        </p:txBody>
      </p:sp>
      <p:sp>
        <p:nvSpPr>
          <p:cNvPr id="3" name="Title 2"/>
          <p:cNvSpPr>
            <a:spLocks noGrp="1"/>
          </p:cNvSpPr>
          <p:nvPr>
            <p:ph type="title"/>
          </p:nvPr>
        </p:nvSpPr>
        <p:spPr/>
        <p:txBody>
          <a:bodyPr/>
          <a:lstStyle/>
          <a:p>
            <a:r>
              <a:rPr lang="en-AU" dirty="0" smtClean="0"/>
              <a:t>Sediment thickness</a:t>
            </a:r>
            <a:endParaRPr lang="en-AU"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7525" y="3442725"/>
            <a:ext cx="4676475" cy="341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270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98364"/>
            <a:ext cx="8076951" cy="4536505"/>
          </a:xfrm>
        </p:spPr>
      </p:pic>
      <p:sp>
        <p:nvSpPr>
          <p:cNvPr id="3" name="Title 2"/>
          <p:cNvSpPr>
            <a:spLocks noGrp="1"/>
          </p:cNvSpPr>
          <p:nvPr>
            <p:ph type="title"/>
          </p:nvPr>
        </p:nvSpPr>
        <p:spPr/>
        <p:txBody>
          <a:bodyPr/>
          <a:lstStyle/>
          <a:p>
            <a:r>
              <a:rPr lang="en-AU" dirty="0" smtClean="0"/>
              <a:t>Draw this Diagram</a:t>
            </a:r>
            <a:endParaRPr lang="en-AU" dirty="0"/>
          </a:p>
        </p:txBody>
      </p:sp>
    </p:spTree>
    <p:extLst>
      <p:ext uri="{BB962C8B-B14F-4D97-AF65-F5344CB8AC3E}">
        <p14:creationId xmlns:p14="http://schemas.microsoft.com/office/powerpoint/2010/main" val="3931319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How Plates Move</a:t>
            </a:r>
            <a:endParaRPr lang="en-AU" dirty="0"/>
          </a:p>
        </p:txBody>
      </p:sp>
      <p:sp>
        <p:nvSpPr>
          <p:cNvPr id="3" name="Subtitle 2"/>
          <p:cNvSpPr>
            <a:spLocks noGrp="1"/>
          </p:cNvSpPr>
          <p:nvPr>
            <p:ph type="subTitle" idx="1"/>
          </p:nvPr>
        </p:nvSpPr>
        <p:spPr/>
        <p:txBody>
          <a:bodyPr/>
          <a:lstStyle/>
          <a:p>
            <a:r>
              <a:rPr lang="en-AU" dirty="0" err="1" smtClean="0"/>
              <a:t>Youtube</a:t>
            </a:r>
            <a:r>
              <a:rPr lang="en-AU" dirty="0" smtClean="0"/>
              <a:t> </a:t>
            </a:r>
            <a:r>
              <a:rPr lang="en-AU" dirty="0" smtClean="0">
                <a:hlinkClick r:id="rId3"/>
              </a:rPr>
              <a:t>Video</a:t>
            </a:r>
            <a:r>
              <a:rPr lang="en-AU" dirty="0" smtClean="0"/>
              <a:t>: Drones Sacrificed for Spectacular Volcano Video</a:t>
            </a:r>
            <a:endParaRPr lang="en-AU" dirty="0"/>
          </a:p>
        </p:txBody>
      </p:sp>
    </p:spTree>
    <p:extLst>
      <p:ext uri="{BB962C8B-B14F-4D97-AF65-F5344CB8AC3E}">
        <p14:creationId xmlns:p14="http://schemas.microsoft.com/office/powerpoint/2010/main" val="2066472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lstStyle/>
          <a:p>
            <a:r>
              <a:rPr lang="en-AU" dirty="0" smtClean="0"/>
              <a:t>The earth consists of different layers:</a:t>
            </a:r>
          </a:p>
          <a:p>
            <a:endParaRPr lang="en-AU" dirty="0"/>
          </a:p>
        </p:txBody>
      </p:sp>
      <p:sp>
        <p:nvSpPr>
          <p:cNvPr id="3" name="Title 2"/>
          <p:cNvSpPr>
            <a:spLocks noGrp="1"/>
          </p:cNvSpPr>
          <p:nvPr>
            <p:ph type="title"/>
          </p:nvPr>
        </p:nvSpPr>
        <p:spPr>
          <a:xfrm>
            <a:off x="467544" y="116632"/>
            <a:ext cx="8229600" cy="1143000"/>
          </a:xfrm>
        </p:spPr>
        <p:txBody>
          <a:bodyPr/>
          <a:lstStyle/>
          <a:p>
            <a:r>
              <a:rPr lang="en-AU" dirty="0" smtClean="0"/>
              <a:t>Earth’s layers</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720" y="1851306"/>
            <a:ext cx="5978558" cy="4675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496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AU" b="1" i="1" dirty="0" smtClean="0">
                <a:solidFill>
                  <a:srgbClr val="FF0000"/>
                </a:solidFill>
              </a:rPr>
              <a:t>Crust </a:t>
            </a:r>
            <a:r>
              <a:rPr lang="en-AU" dirty="0" smtClean="0"/>
              <a:t>- solid, made up of cracked plates that float.</a:t>
            </a:r>
          </a:p>
          <a:p>
            <a:pPr marL="109728" indent="0">
              <a:buNone/>
            </a:pPr>
            <a:endParaRPr lang="en-AU" dirty="0" smtClean="0"/>
          </a:p>
          <a:p>
            <a:pPr marL="109728" indent="0">
              <a:buNone/>
            </a:pPr>
            <a:r>
              <a:rPr lang="en-AU" b="1" i="1" dirty="0" smtClean="0">
                <a:solidFill>
                  <a:srgbClr val="FF0000"/>
                </a:solidFill>
              </a:rPr>
              <a:t>Asthenosphere </a:t>
            </a:r>
            <a:r>
              <a:rPr lang="en-AU" dirty="0" smtClean="0"/>
              <a:t>- semi-solid rock in the upper mantle, which flows very slowly</a:t>
            </a:r>
          </a:p>
          <a:p>
            <a:pPr marL="109728" indent="0">
              <a:buNone/>
            </a:pPr>
            <a:endParaRPr lang="en-AU" dirty="0"/>
          </a:p>
          <a:p>
            <a:pPr marL="109728" indent="0">
              <a:buNone/>
            </a:pPr>
            <a:r>
              <a:rPr lang="en-AU" dirty="0" smtClean="0"/>
              <a:t>Question: </a:t>
            </a:r>
          </a:p>
          <a:p>
            <a:pPr marL="109728" indent="0">
              <a:buNone/>
            </a:pPr>
            <a:r>
              <a:rPr lang="en-AU" i="1" dirty="0" smtClean="0">
                <a:solidFill>
                  <a:srgbClr val="FF0000"/>
                </a:solidFill>
              </a:rPr>
              <a:t>What makes it</a:t>
            </a:r>
          </a:p>
          <a:p>
            <a:pPr marL="109728" indent="0">
              <a:buNone/>
            </a:pPr>
            <a:r>
              <a:rPr lang="en-AU" i="1" dirty="0" smtClean="0">
                <a:solidFill>
                  <a:srgbClr val="FF0000"/>
                </a:solidFill>
              </a:rPr>
              <a:t>so hot inside </a:t>
            </a:r>
          </a:p>
          <a:p>
            <a:pPr marL="109728" indent="0">
              <a:buNone/>
            </a:pPr>
            <a:r>
              <a:rPr lang="en-AU" i="1" dirty="0" smtClean="0">
                <a:solidFill>
                  <a:srgbClr val="FF0000"/>
                </a:solidFill>
              </a:rPr>
              <a:t>the earth?</a:t>
            </a:r>
            <a:endParaRPr lang="en-AU" i="1" dirty="0">
              <a:solidFill>
                <a:srgbClr val="FF0000"/>
              </a:solidFill>
            </a:endParaRPr>
          </a:p>
        </p:txBody>
      </p:sp>
      <p:sp>
        <p:nvSpPr>
          <p:cNvPr id="3" name="Title 2"/>
          <p:cNvSpPr>
            <a:spLocks noGrp="1"/>
          </p:cNvSpPr>
          <p:nvPr>
            <p:ph type="title"/>
          </p:nvPr>
        </p:nvSpPr>
        <p:spPr/>
        <p:txBody>
          <a:bodyPr/>
          <a:lstStyle/>
          <a:p>
            <a:r>
              <a:rPr lang="en-AU" dirty="0" smtClean="0"/>
              <a:t>Earth’s layers</a:t>
            </a: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4200" y="3850616"/>
            <a:ext cx="6019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972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229600" cy="4525963"/>
          </a:xfrm>
        </p:spPr>
        <p:txBody>
          <a:bodyPr/>
          <a:lstStyle/>
          <a:p>
            <a:pPr marL="624078" indent="-514350">
              <a:buAutoNum type="arabicPeriod"/>
            </a:pPr>
            <a:r>
              <a:rPr lang="en-AU" b="1" i="1" dirty="0" smtClean="0">
                <a:solidFill>
                  <a:srgbClr val="FF0000"/>
                </a:solidFill>
              </a:rPr>
              <a:t>Convection Current Theory </a:t>
            </a:r>
            <a:r>
              <a:rPr lang="en-AU" dirty="0" smtClean="0"/>
              <a:t>- The plates are dragged along as magma rises and flows along the plates, forming convection currents (YouTube </a:t>
            </a:r>
            <a:r>
              <a:rPr lang="en-AU" dirty="0" smtClean="0">
                <a:hlinkClick r:id="rId3"/>
              </a:rPr>
              <a:t>Video</a:t>
            </a:r>
            <a:r>
              <a:rPr lang="en-AU" dirty="0" smtClean="0"/>
              <a:t>: Plate Tectonics)</a:t>
            </a:r>
          </a:p>
          <a:p>
            <a:pPr marL="624078" indent="-514350">
              <a:buAutoNum type="arabicPeriod"/>
            </a:pPr>
            <a:r>
              <a:rPr lang="en-AU" b="1" i="1" dirty="0" smtClean="0">
                <a:solidFill>
                  <a:srgbClr val="FF0000"/>
                </a:solidFill>
              </a:rPr>
              <a:t>Gravity Theory </a:t>
            </a:r>
            <a:r>
              <a:rPr lang="en-AU" dirty="0" smtClean="0"/>
              <a:t>- Gravity pulls the new crust away from the ridge as it cools and becomes more dense</a:t>
            </a:r>
            <a:endParaRPr lang="en-AU" dirty="0"/>
          </a:p>
        </p:txBody>
      </p:sp>
      <p:sp>
        <p:nvSpPr>
          <p:cNvPr id="3" name="Title 2"/>
          <p:cNvSpPr>
            <a:spLocks noGrp="1"/>
          </p:cNvSpPr>
          <p:nvPr>
            <p:ph type="title"/>
          </p:nvPr>
        </p:nvSpPr>
        <p:spPr>
          <a:xfrm>
            <a:off x="179512" y="0"/>
            <a:ext cx="8229600" cy="1143000"/>
          </a:xfrm>
        </p:spPr>
        <p:txBody>
          <a:bodyPr/>
          <a:lstStyle/>
          <a:p>
            <a:r>
              <a:rPr lang="en-AU" dirty="0" smtClean="0"/>
              <a:t>Two Theories</a:t>
            </a:r>
            <a:endParaRPr lang="en-AU" dirty="0"/>
          </a:p>
        </p:txBody>
      </p:sp>
      <p:pic>
        <p:nvPicPr>
          <p:cNvPr id="9218" name="Picture 2" descr="http://upload.wikimedia.org/wikipedia/commons/thumb/2/27/Oceanic_spreading.svg/2000px-Oceanic_spreading.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4421" y="4032515"/>
            <a:ext cx="3799579" cy="284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8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24744"/>
            <a:ext cx="4968552" cy="2592288"/>
          </a:xfrm>
        </p:spPr>
        <p:txBody>
          <a:bodyPr>
            <a:noAutofit/>
          </a:bodyPr>
          <a:lstStyle/>
          <a:p>
            <a:pPr marL="109728" indent="0">
              <a:buNone/>
            </a:pPr>
            <a:r>
              <a:rPr lang="en-AU" sz="1900" dirty="0"/>
              <a:t>Brahma began from nothingness. By thought alone, he created the waters, into which he deposited his semen. This grew into a golden egg, out of which he was born. By thought again, he split the egg in two, and the halves became heaven and earth. Brahma grew lonely, so he split himself in two to form male and female. </a:t>
            </a:r>
          </a:p>
        </p:txBody>
      </p:sp>
      <p:sp>
        <p:nvSpPr>
          <p:cNvPr id="3" name="Title 2"/>
          <p:cNvSpPr>
            <a:spLocks noGrp="1"/>
          </p:cNvSpPr>
          <p:nvPr>
            <p:ph type="title"/>
          </p:nvPr>
        </p:nvSpPr>
        <p:spPr>
          <a:xfrm>
            <a:off x="457200" y="274638"/>
            <a:ext cx="8229600" cy="850106"/>
          </a:xfrm>
        </p:spPr>
        <p:txBody>
          <a:bodyPr>
            <a:noAutofit/>
          </a:bodyPr>
          <a:lstStyle/>
          <a:p>
            <a:r>
              <a:rPr lang="en-AU" sz="3300" dirty="0" smtClean="0"/>
              <a:t>India: Create, Preserve, Destroy, Repeat</a:t>
            </a:r>
            <a:endParaRPr lang="en-AU" sz="3300" dirty="0"/>
          </a:p>
        </p:txBody>
      </p:sp>
      <p:sp>
        <p:nvSpPr>
          <p:cNvPr id="4" name="Content Placeholder 1"/>
          <p:cNvSpPr txBox="1">
            <a:spLocks/>
          </p:cNvSpPr>
          <p:nvPr/>
        </p:nvSpPr>
        <p:spPr>
          <a:xfrm>
            <a:off x="107504" y="3789041"/>
            <a:ext cx="8720962" cy="230425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AU" sz="1900" dirty="0"/>
              <a:t>In one variation of the story, Brahma repeatedly splits himself in two until all living things are created from his body. </a:t>
            </a:r>
          </a:p>
          <a:p>
            <a:pPr marL="109728" indent="0">
              <a:buNone/>
            </a:pPr>
            <a:r>
              <a:rPr lang="en-AU" sz="1900" dirty="0" smtClean="0"/>
              <a:t>In </a:t>
            </a:r>
            <a:r>
              <a:rPr lang="en-AU" sz="1900" dirty="0"/>
              <a:t>another, the first man and woman mate in different animal forms until life forms are born.</a:t>
            </a:r>
          </a:p>
          <a:p>
            <a:pPr marL="109728" indent="0">
              <a:buNone/>
            </a:pPr>
            <a:r>
              <a:rPr lang="en-AU" sz="1900" dirty="0" smtClean="0"/>
              <a:t>Together, Brahma (the Creator), Vishnu (the Preserver), and Shiva (the Destroyer) make up the Supreme One. Each universe Brahma creates is eventually destroyed by Shiva, after which there is nothing but a vast ocean on which Vishnu floats, resting on a great snake.</a:t>
            </a:r>
            <a:endParaRPr lang="en-AU" sz="19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20" y="970599"/>
            <a:ext cx="3373803" cy="253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733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224749"/>
            <a:ext cx="6447052" cy="5012563"/>
          </a:xfrm>
        </p:spPr>
      </p:pic>
      <p:sp>
        <p:nvSpPr>
          <p:cNvPr id="3" name="Title 2"/>
          <p:cNvSpPr>
            <a:spLocks noGrp="1"/>
          </p:cNvSpPr>
          <p:nvPr>
            <p:ph type="title"/>
          </p:nvPr>
        </p:nvSpPr>
        <p:spPr/>
        <p:txBody>
          <a:bodyPr/>
          <a:lstStyle/>
          <a:p>
            <a:r>
              <a:rPr lang="en-AU" dirty="0" smtClean="0"/>
              <a:t>Draw this Diagram</a:t>
            </a:r>
            <a:endParaRPr lang="en-AU" dirty="0"/>
          </a:p>
        </p:txBody>
      </p:sp>
    </p:spTree>
    <p:extLst>
      <p:ext uri="{BB962C8B-B14F-4D97-AF65-F5344CB8AC3E}">
        <p14:creationId xmlns:p14="http://schemas.microsoft.com/office/powerpoint/2010/main" val="3710173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258816" cy="4525963"/>
          </a:xfrm>
        </p:spPr>
        <p:txBody>
          <a:bodyPr/>
          <a:lstStyle/>
          <a:p>
            <a:r>
              <a:rPr lang="en-AU" i="1" dirty="0" smtClean="0">
                <a:solidFill>
                  <a:srgbClr val="FF0000"/>
                </a:solidFill>
              </a:rPr>
              <a:t>Rifting is when the crust cracks and subsides, allowing oceans in.</a:t>
            </a:r>
          </a:p>
          <a:p>
            <a:r>
              <a:rPr lang="en-AU" dirty="0" smtClean="0"/>
              <a:t>The continents then move along with the ocean floor as it spreads apart from the ridges</a:t>
            </a:r>
            <a:endParaRPr lang="en-AU" dirty="0"/>
          </a:p>
        </p:txBody>
      </p:sp>
      <p:sp>
        <p:nvSpPr>
          <p:cNvPr id="3" name="Title 2"/>
          <p:cNvSpPr>
            <a:spLocks noGrp="1"/>
          </p:cNvSpPr>
          <p:nvPr>
            <p:ph type="title"/>
          </p:nvPr>
        </p:nvSpPr>
        <p:spPr/>
        <p:txBody>
          <a:bodyPr/>
          <a:lstStyle/>
          <a:p>
            <a:r>
              <a:rPr lang="en-AU" dirty="0" smtClean="0"/>
              <a:t>Rifting</a:t>
            </a:r>
            <a:endParaRPr lang="en-A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251" t="22708" r="12503" b="19841"/>
          <a:stretch/>
        </p:blipFill>
        <p:spPr bwMode="auto">
          <a:xfrm>
            <a:off x="5113079" y="908720"/>
            <a:ext cx="3837737"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880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End </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89070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132856"/>
            <a:ext cx="7344816" cy="3243816"/>
          </a:xfrm>
        </p:spPr>
        <p:txBody>
          <a:bodyPr>
            <a:normAutofit fontScale="92500" lnSpcReduction="20000"/>
          </a:bodyPr>
          <a:lstStyle/>
          <a:p>
            <a:pPr marL="109728" indent="0">
              <a:buNone/>
            </a:pPr>
            <a:r>
              <a:rPr lang="en-AU" dirty="0" smtClean="0"/>
              <a:t>It is assumed that plate movement has always occurred slowly. </a:t>
            </a:r>
          </a:p>
          <a:p>
            <a:pPr marL="109728" indent="0">
              <a:buNone/>
            </a:pPr>
            <a:endParaRPr lang="en-AU" dirty="0"/>
          </a:p>
          <a:p>
            <a:pPr marL="109728" indent="0">
              <a:buNone/>
            </a:pPr>
            <a:r>
              <a:rPr lang="en-AU" dirty="0" smtClean="0"/>
              <a:t>Mount D?? Though had a fissure </a:t>
            </a:r>
            <a:r>
              <a:rPr lang="en-AU" dirty="0"/>
              <a:t>forming was very quick which is contrary to the generalisation that plate movement always occurs slowly over a long period of time.</a:t>
            </a:r>
            <a:endParaRPr lang="en-AU" u="sng" dirty="0" smtClean="0">
              <a:hlinkClick r:id="rId2"/>
            </a:endParaRPr>
          </a:p>
          <a:p>
            <a:pPr marL="109728" indent="0">
              <a:buNone/>
            </a:pPr>
            <a:endParaRPr lang="en-AU" u="sng" dirty="0">
              <a:hlinkClick r:id="rId2"/>
            </a:endParaRPr>
          </a:p>
          <a:p>
            <a:pPr marL="109728" indent="0">
              <a:buNone/>
            </a:pPr>
            <a:r>
              <a:rPr lang="en-AU" dirty="0" smtClean="0"/>
              <a:t>Google Image of </a:t>
            </a:r>
            <a:r>
              <a:rPr lang="en-AU" dirty="0" smtClean="0">
                <a:hlinkClick r:id="rId2"/>
              </a:rPr>
              <a:t>Mount</a:t>
            </a:r>
            <a:endParaRPr lang="en-AU" dirty="0"/>
          </a:p>
        </p:txBody>
      </p:sp>
      <p:sp>
        <p:nvSpPr>
          <p:cNvPr id="3" name="Title 2"/>
          <p:cNvSpPr>
            <a:spLocks noGrp="1"/>
          </p:cNvSpPr>
          <p:nvPr>
            <p:ph type="title"/>
          </p:nvPr>
        </p:nvSpPr>
        <p:spPr>
          <a:xfrm>
            <a:off x="467544" y="476672"/>
            <a:ext cx="8229600" cy="1570186"/>
          </a:xfrm>
        </p:spPr>
        <p:txBody>
          <a:bodyPr>
            <a:normAutofit/>
          </a:bodyPr>
          <a:lstStyle/>
          <a:p>
            <a:r>
              <a:rPr lang="en-AU" dirty="0" smtClean="0"/>
              <a:t>Is plate movement a problem for Christianity?</a:t>
            </a:r>
            <a:endParaRPr lang="en-AU" dirty="0"/>
          </a:p>
        </p:txBody>
      </p:sp>
    </p:spTree>
    <p:extLst>
      <p:ext uri="{BB962C8B-B14F-4D97-AF65-F5344CB8AC3E}">
        <p14:creationId xmlns:p14="http://schemas.microsoft.com/office/powerpoint/2010/main" val="179826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95776"/>
            <a:ext cx="4752528" cy="3109288"/>
          </a:xfrm>
        </p:spPr>
        <p:txBody>
          <a:bodyPr>
            <a:normAutofit fontScale="85000" lnSpcReduction="20000"/>
          </a:bodyPr>
          <a:lstStyle/>
          <a:p>
            <a:pPr marL="109728" indent="0">
              <a:buNone/>
            </a:pPr>
            <a:r>
              <a:rPr lang="en-AU" dirty="0"/>
              <a:t>Aboriginal creation stories begin with the Dreaming, when the world was bare and cold. The Rainbow Serpent slept underground with all the animal tribes in her belly. When the time was right, she emerged and spewed forth the animals, along with the features of the natural world.</a:t>
            </a:r>
          </a:p>
          <a:p>
            <a:endParaRPr lang="en-AU" dirty="0"/>
          </a:p>
        </p:txBody>
      </p:sp>
      <p:sp>
        <p:nvSpPr>
          <p:cNvPr id="3" name="Title 2"/>
          <p:cNvSpPr>
            <a:spLocks noGrp="1"/>
          </p:cNvSpPr>
          <p:nvPr>
            <p:ph type="title"/>
          </p:nvPr>
        </p:nvSpPr>
        <p:spPr>
          <a:xfrm>
            <a:off x="457200" y="274638"/>
            <a:ext cx="8229600" cy="634082"/>
          </a:xfrm>
        </p:spPr>
        <p:txBody>
          <a:bodyPr>
            <a:normAutofit fontScale="90000"/>
          </a:bodyPr>
          <a:lstStyle/>
          <a:p>
            <a:r>
              <a:rPr lang="en-AU" dirty="0" smtClean="0"/>
              <a:t>The Aborigines’ Rainbow Serpent</a:t>
            </a:r>
            <a:endParaRPr lang="en-AU" dirty="0"/>
          </a:p>
        </p:txBody>
      </p:sp>
      <p:sp>
        <p:nvSpPr>
          <p:cNvPr id="4" name="Content Placeholder 1"/>
          <p:cNvSpPr txBox="1">
            <a:spLocks/>
          </p:cNvSpPr>
          <p:nvPr/>
        </p:nvSpPr>
        <p:spPr>
          <a:xfrm>
            <a:off x="236837" y="3861048"/>
            <a:ext cx="8280920" cy="2402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AU" sz="2300" dirty="0" smtClean="0"/>
              <a:t>The Rainbow Serpent was the maker of laws, which all creatures must obey. In some variations of the myth, she swallowed wrongdoers and spat out their bones to form rocks and hills. In others, she rewarded those who obeyed the law by giving them human form and turned the lawbreakers into stone.</a:t>
            </a:r>
          </a:p>
          <a:p>
            <a:endParaRPr lang="en-A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895776"/>
            <a:ext cx="3880419" cy="257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2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AU" dirty="0"/>
              <a:t> </a:t>
            </a:r>
            <a:r>
              <a:rPr lang="en-AU" dirty="0" smtClean="0"/>
              <a:t>vs 1-3</a:t>
            </a:r>
          </a:p>
          <a:p>
            <a:pPr marL="109728" indent="0">
              <a:buNone/>
            </a:pPr>
            <a:r>
              <a:rPr lang="en-AU" dirty="0" smtClean="0"/>
              <a:t>In </a:t>
            </a:r>
            <a:r>
              <a:rPr lang="en-AU" dirty="0"/>
              <a:t>the beginning God created the heavens and the earth. </a:t>
            </a:r>
            <a:r>
              <a:rPr lang="en-AU" dirty="0" smtClean="0"/>
              <a:t>Now </a:t>
            </a:r>
            <a:r>
              <a:rPr lang="en-AU" dirty="0"/>
              <a:t>the earth was formless and empty, darkness was over the surface of the deep, and the Spirit of God was hovering over the waters.</a:t>
            </a:r>
          </a:p>
          <a:p>
            <a:pPr marL="109728" indent="0">
              <a:buNone/>
            </a:pPr>
            <a:endParaRPr lang="en-AU" dirty="0"/>
          </a:p>
          <a:p>
            <a:pPr marL="109728" indent="0">
              <a:buNone/>
            </a:pPr>
            <a:r>
              <a:rPr lang="en-AU" dirty="0" smtClean="0"/>
              <a:t>And </a:t>
            </a:r>
            <a:r>
              <a:rPr lang="en-AU" dirty="0"/>
              <a:t>God said, “Let there be light,” and there was light. </a:t>
            </a:r>
            <a:r>
              <a:rPr lang="en-AU" dirty="0" smtClean="0"/>
              <a:t>God </a:t>
            </a:r>
            <a:r>
              <a:rPr lang="en-AU" dirty="0"/>
              <a:t>saw that the light was good, and he separated the light from the darkness. </a:t>
            </a:r>
            <a:r>
              <a:rPr lang="en-AU" dirty="0" smtClean="0"/>
              <a:t>God </a:t>
            </a:r>
            <a:r>
              <a:rPr lang="en-AU" dirty="0"/>
              <a:t>called the light “day,” and the darkness he called “night.” And there was evening, and there was morning—the first day.</a:t>
            </a:r>
          </a:p>
        </p:txBody>
      </p:sp>
      <p:sp>
        <p:nvSpPr>
          <p:cNvPr id="3" name="Title 2"/>
          <p:cNvSpPr>
            <a:spLocks noGrp="1"/>
          </p:cNvSpPr>
          <p:nvPr>
            <p:ph type="title"/>
          </p:nvPr>
        </p:nvSpPr>
        <p:spPr/>
        <p:txBody>
          <a:bodyPr/>
          <a:lstStyle/>
          <a:p>
            <a:r>
              <a:rPr lang="en-AU" dirty="0" smtClean="0"/>
              <a:t>Christian: Genesis 1</a:t>
            </a:r>
            <a:endParaRPr lang="en-AU" dirty="0"/>
          </a:p>
        </p:txBody>
      </p:sp>
    </p:spTree>
    <p:extLst>
      <p:ext uri="{BB962C8B-B14F-4D97-AF65-F5344CB8AC3E}">
        <p14:creationId xmlns:p14="http://schemas.microsoft.com/office/powerpoint/2010/main" val="73741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229600" cy="2808312"/>
          </a:xfrm>
        </p:spPr>
        <p:txBody>
          <a:bodyPr/>
          <a:lstStyle/>
          <a:p>
            <a:pPr marL="109728" indent="0" algn="ctr">
              <a:buNone/>
            </a:pPr>
            <a:r>
              <a:rPr lang="en-AU" dirty="0" smtClean="0"/>
              <a:t>Vs. 9-10</a:t>
            </a:r>
          </a:p>
          <a:p>
            <a:pPr marL="109728" indent="0" algn="ctr">
              <a:buNone/>
            </a:pPr>
            <a:r>
              <a:rPr lang="en-AU" dirty="0" smtClean="0"/>
              <a:t>And </a:t>
            </a:r>
            <a:r>
              <a:rPr lang="en-AU" dirty="0"/>
              <a:t>God said, “Let the water under the sky be gathered to one place, and let dry </a:t>
            </a:r>
            <a:r>
              <a:rPr lang="en-AU" dirty="0" smtClean="0"/>
              <a:t>ground appear</a:t>
            </a:r>
            <a:r>
              <a:rPr lang="en-AU" dirty="0"/>
              <a:t>.” And it was so. </a:t>
            </a:r>
            <a:r>
              <a:rPr lang="en-AU" b="1" baseline="30000" dirty="0"/>
              <a:t>10 </a:t>
            </a:r>
            <a:r>
              <a:rPr lang="en-AU" dirty="0"/>
              <a:t>God called the dry ground “land,” and the gathered </a:t>
            </a:r>
            <a:r>
              <a:rPr lang="en-AU" dirty="0" smtClean="0"/>
              <a:t>waters he </a:t>
            </a:r>
            <a:r>
              <a:rPr lang="en-AU" dirty="0"/>
              <a:t>called “seas.” And God saw that it was good.</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4616" y="2780928"/>
            <a:ext cx="6624736" cy="3726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61374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Amazing Geological Features</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9029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Contains 20% of </a:t>
            </a:r>
          </a:p>
          <a:p>
            <a:pPr marL="0" indent="0">
              <a:buNone/>
            </a:pPr>
            <a:r>
              <a:rPr lang="en-AU" dirty="0" smtClean="0"/>
              <a:t>the earth’s liquid </a:t>
            </a:r>
          </a:p>
          <a:p>
            <a:pPr marL="0" indent="0">
              <a:buNone/>
            </a:pPr>
            <a:r>
              <a:rPr lang="en-AU" dirty="0" smtClean="0"/>
              <a:t>freshwater</a:t>
            </a:r>
          </a:p>
          <a:p>
            <a:r>
              <a:rPr lang="en-AU" dirty="0" smtClean="0"/>
              <a:t>Is the deepest</a:t>
            </a:r>
          </a:p>
          <a:p>
            <a:pPr marL="0" indent="0">
              <a:buNone/>
            </a:pPr>
            <a:r>
              <a:rPr lang="en-AU" dirty="0" smtClean="0"/>
              <a:t>lake in the world </a:t>
            </a:r>
          </a:p>
          <a:p>
            <a:pPr marL="0" indent="0">
              <a:buNone/>
            </a:pPr>
            <a:r>
              <a:rPr lang="en-AU" dirty="0" smtClean="0"/>
              <a:t>(1,642m)</a:t>
            </a:r>
          </a:p>
          <a:p>
            <a:endParaRPr lang="en-AU" dirty="0"/>
          </a:p>
        </p:txBody>
      </p:sp>
      <p:sp>
        <p:nvSpPr>
          <p:cNvPr id="2" name="Title 1"/>
          <p:cNvSpPr>
            <a:spLocks noGrp="1"/>
          </p:cNvSpPr>
          <p:nvPr>
            <p:ph type="title"/>
          </p:nvPr>
        </p:nvSpPr>
        <p:spPr/>
        <p:txBody>
          <a:bodyPr/>
          <a:lstStyle/>
          <a:p>
            <a:r>
              <a:rPr lang="en-AU" dirty="0" smtClean="0"/>
              <a:t>Lake Baikal - Russia</a:t>
            </a:r>
            <a:endParaRPr lang="en-AU"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1412776"/>
            <a:ext cx="4959284" cy="527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73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911</TotalTime>
  <Words>1622</Words>
  <Application>Microsoft Office PowerPoint</Application>
  <PresentationFormat>On-screen Show (4:3)</PresentationFormat>
  <Paragraphs>173</Paragraphs>
  <Slides>43</Slides>
  <Notes>9</Notes>
  <HiddenSlides>20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Continental Drift</vt:lpstr>
      <vt:lpstr>How did the world begin?</vt:lpstr>
      <vt:lpstr>China’s Cosmic Egg</vt:lpstr>
      <vt:lpstr>India: Create, Preserve, Destroy, Repeat</vt:lpstr>
      <vt:lpstr>The Aborigines’ Rainbow Serpent</vt:lpstr>
      <vt:lpstr>Christian: Genesis 1</vt:lpstr>
      <vt:lpstr>PowerPoint Presentation</vt:lpstr>
      <vt:lpstr>Amazing Geological Features</vt:lpstr>
      <vt:lpstr>Lake Baikal - Russia</vt:lpstr>
      <vt:lpstr>Mauna Kea</vt:lpstr>
      <vt:lpstr>Mariana trench</vt:lpstr>
      <vt:lpstr>Krakatoa: Loudest noise on earth</vt:lpstr>
      <vt:lpstr>Mount Tambora – 1815  ‘The year without summer’</vt:lpstr>
      <vt:lpstr>History of Discovery</vt:lpstr>
      <vt:lpstr>Big Questions</vt:lpstr>
      <vt:lpstr>Student Activity: Pangaea Desks</vt:lpstr>
      <vt:lpstr>Theory of Continental Drift</vt:lpstr>
      <vt:lpstr>PowerPoint Presentation</vt:lpstr>
      <vt:lpstr>Seafloor Spreading</vt:lpstr>
      <vt:lpstr>Seafloor spreading</vt:lpstr>
      <vt:lpstr>PowerPoint Presentation</vt:lpstr>
      <vt:lpstr>Terms to Know</vt:lpstr>
      <vt:lpstr>Evidence for Movement</vt:lpstr>
      <vt:lpstr>Magnetic Striping</vt:lpstr>
      <vt:lpstr>Magnetism in Brief</vt:lpstr>
      <vt:lpstr>Magnetic striping</vt:lpstr>
      <vt:lpstr>What we know:</vt:lpstr>
      <vt:lpstr>PowerPoint Presentation</vt:lpstr>
      <vt:lpstr>What we propose:</vt:lpstr>
      <vt:lpstr>Magnetic Striping near Iceland</vt:lpstr>
      <vt:lpstr>Term to Know</vt:lpstr>
      <vt:lpstr>Age of the Sea floor &amp; Sediment Thickness</vt:lpstr>
      <vt:lpstr>Age of sea floor</vt:lpstr>
      <vt:lpstr>Sediment thickness</vt:lpstr>
      <vt:lpstr>Draw this Diagram</vt:lpstr>
      <vt:lpstr>How Plates Move</vt:lpstr>
      <vt:lpstr>Earth’s layers</vt:lpstr>
      <vt:lpstr>Earth’s layers</vt:lpstr>
      <vt:lpstr>Two Theories</vt:lpstr>
      <vt:lpstr>Draw this Diagram</vt:lpstr>
      <vt:lpstr>Rifting</vt:lpstr>
      <vt:lpstr>End </vt:lpstr>
      <vt:lpstr>Is plate movement a problem for Christianity?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Geology</dc:title>
  <dc:creator>Ashley Moseley</dc:creator>
  <cp:lastModifiedBy>Nathan Schepemaker</cp:lastModifiedBy>
  <cp:revision>55</cp:revision>
  <dcterms:created xsi:type="dcterms:W3CDTF">2014-10-16T06:02:58Z</dcterms:created>
  <dcterms:modified xsi:type="dcterms:W3CDTF">2016-10-10T08:36:33Z</dcterms:modified>
</cp:coreProperties>
</file>