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2/10/2016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2/10/2016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2/10/2016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2/10/2016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2/10/2016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err="1" smtClean="0"/>
              <a:t>Coldex</a:t>
            </a:r>
            <a:r>
              <a:rPr lang="en-AU" dirty="0" smtClean="0"/>
              <a:t> Investigation</a:t>
            </a:r>
            <a:endParaRPr lang="en-AU" dirty="0"/>
          </a:p>
        </p:txBody>
      </p:sp>
      <p:sp>
        <p:nvSpPr>
          <p:cNvPr id="3" name="Subtitle 2"/>
          <p:cNvSpPr>
            <a:spLocks noGrp="1"/>
          </p:cNvSpPr>
          <p:nvPr>
            <p:ph type="subTitle" idx="1"/>
          </p:nvPr>
        </p:nvSpPr>
        <p:spPr/>
        <p:txBody>
          <a:bodyPr/>
          <a:lstStyle/>
          <a:p>
            <a:endParaRPr lang="en-A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533400"/>
            <a:ext cx="2968077"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6690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AU" dirty="0" smtClean="0"/>
              <a:t>You will be conducting the investigation in groups set by your teacher.</a:t>
            </a:r>
          </a:p>
          <a:p>
            <a:endParaRPr lang="en-AU" dirty="0" smtClean="0"/>
          </a:p>
          <a:p>
            <a:r>
              <a:rPr lang="en-AU" dirty="0" smtClean="0"/>
              <a:t>You will be required to follow the Scientific Method.</a:t>
            </a:r>
          </a:p>
          <a:p>
            <a:endParaRPr lang="en-AU" dirty="0" smtClean="0"/>
          </a:p>
          <a:p>
            <a:r>
              <a:rPr lang="en-AU" dirty="0" smtClean="0"/>
              <a:t>You will need to do some pre-reading to understand the background scientific concepts.</a:t>
            </a:r>
          </a:p>
          <a:p>
            <a:endParaRPr lang="en-AU" dirty="0"/>
          </a:p>
          <a:p>
            <a:r>
              <a:rPr lang="en-AU" dirty="0" smtClean="0"/>
              <a:t>Your </a:t>
            </a:r>
            <a:r>
              <a:rPr lang="en-AU" dirty="0"/>
              <a:t>written assessment (Investigation </a:t>
            </a:r>
            <a:r>
              <a:rPr lang="en-AU" dirty="0" err="1"/>
              <a:t>Proforma</a:t>
            </a:r>
            <a:r>
              <a:rPr lang="en-AU" dirty="0"/>
              <a:t>) will be individual and sat in test-like conditions.</a:t>
            </a:r>
          </a:p>
          <a:p>
            <a:endParaRPr lang="en-AU" dirty="0"/>
          </a:p>
        </p:txBody>
      </p:sp>
      <p:sp>
        <p:nvSpPr>
          <p:cNvPr id="3" name="Title 2"/>
          <p:cNvSpPr>
            <a:spLocks noGrp="1"/>
          </p:cNvSpPr>
          <p:nvPr>
            <p:ph type="title"/>
          </p:nvPr>
        </p:nvSpPr>
        <p:spPr/>
        <p:txBody>
          <a:bodyPr/>
          <a:lstStyle/>
          <a:p>
            <a:r>
              <a:rPr lang="en-AU" dirty="0" smtClean="0"/>
              <a:t>Overview</a:t>
            </a:r>
            <a:endParaRPr lang="en-AU" dirty="0"/>
          </a:p>
        </p:txBody>
      </p:sp>
    </p:spTree>
    <p:extLst>
      <p:ext uri="{BB962C8B-B14F-4D97-AF65-F5344CB8AC3E}">
        <p14:creationId xmlns:p14="http://schemas.microsoft.com/office/powerpoint/2010/main" val="2426169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6781800" cy="5410200"/>
          </a:xfrm>
        </p:spPr>
        <p:txBody>
          <a:bodyPr>
            <a:normAutofit fontScale="77500" lnSpcReduction="20000"/>
          </a:bodyPr>
          <a:lstStyle/>
          <a:p>
            <a:pPr marL="109728" indent="0">
              <a:lnSpc>
                <a:spcPct val="150000"/>
              </a:lnSpc>
              <a:buNone/>
            </a:pPr>
            <a:r>
              <a:rPr lang="en-AU" dirty="0"/>
              <a:t>Urea is a colourless, crystalline compound that undergoes an endothermic reaction when dissolved in water. This means that when it is mixed with water, it sucks in heat from the surrounding area, making it seem very cold</a:t>
            </a:r>
            <a:r>
              <a:rPr lang="en-AU" dirty="0" smtClean="0"/>
              <a:t>.</a:t>
            </a:r>
          </a:p>
          <a:p>
            <a:pPr marL="109728" indent="0">
              <a:lnSpc>
                <a:spcPct val="150000"/>
              </a:lnSpc>
              <a:buNone/>
            </a:pPr>
            <a:endParaRPr lang="en-AU" dirty="0"/>
          </a:p>
          <a:p>
            <a:pPr marL="109728" indent="0">
              <a:lnSpc>
                <a:spcPct val="150000"/>
              </a:lnSpc>
              <a:buNone/>
            </a:pPr>
            <a:r>
              <a:rPr lang="en-AU" dirty="0"/>
              <a:t>A company wants to use this product and sell it under the name of COLDEX. In order </a:t>
            </a:r>
            <a:r>
              <a:rPr lang="en-AU" dirty="0" smtClean="0"/>
              <a:t>to comply with the ACCC, </a:t>
            </a:r>
            <a:r>
              <a:rPr lang="en-AU" dirty="0"/>
              <a:t>the company needs you to test the </a:t>
            </a:r>
            <a:r>
              <a:rPr lang="en-AU" dirty="0" smtClean="0"/>
              <a:t>compound’s reaction then </a:t>
            </a:r>
            <a:r>
              <a:rPr lang="en-AU" dirty="0"/>
              <a:t>record and present the data. </a:t>
            </a:r>
          </a:p>
        </p:txBody>
      </p:sp>
      <p:sp>
        <p:nvSpPr>
          <p:cNvPr id="3" name="Title 2"/>
          <p:cNvSpPr>
            <a:spLocks noGrp="1"/>
          </p:cNvSpPr>
          <p:nvPr>
            <p:ph type="title"/>
          </p:nvPr>
        </p:nvSpPr>
        <p:spPr/>
        <p:txBody>
          <a:bodyPr/>
          <a:lstStyle/>
          <a:p>
            <a:r>
              <a:rPr lang="en-AU" dirty="0" smtClean="0"/>
              <a:t>Background Story</a:t>
            </a:r>
            <a:endParaRPr lang="en-A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4796" y="2516188"/>
            <a:ext cx="2438400" cy="183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0331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You will need to design an investigation </a:t>
            </a:r>
            <a:r>
              <a:rPr lang="en-AU" dirty="0" smtClean="0"/>
              <a:t>using </a:t>
            </a:r>
            <a:r>
              <a:rPr lang="en-AU" dirty="0"/>
              <a:t>the scientific method</a:t>
            </a:r>
            <a:r>
              <a:rPr lang="en-AU" dirty="0" smtClean="0"/>
              <a:t>.</a:t>
            </a:r>
          </a:p>
          <a:p>
            <a:endParaRPr lang="en-AU" dirty="0" smtClean="0"/>
          </a:p>
          <a:p>
            <a:r>
              <a:rPr lang="en-AU" b="1" i="1" dirty="0" smtClean="0">
                <a:solidFill>
                  <a:srgbClr val="FF0000"/>
                </a:solidFill>
              </a:rPr>
              <a:t>You </a:t>
            </a:r>
            <a:r>
              <a:rPr lang="en-AU" b="1" i="1" dirty="0">
                <a:solidFill>
                  <a:srgbClr val="FF0000"/>
                </a:solidFill>
              </a:rPr>
              <a:t>will test the effects of different amounts of urea on the temperature of the reaction. </a:t>
            </a:r>
            <a:endParaRPr lang="en-AU" b="1" i="1" dirty="0" smtClean="0">
              <a:solidFill>
                <a:srgbClr val="FF0000"/>
              </a:solidFill>
            </a:endParaRPr>
          </a:p>
          <a:p>
            <a:endParaRPr lang="en-AU" b="1" i="1" dirty="0" smtClean="0">
              <a:solidFill>
                <a:srgbClr val="FF0000"/>
              </a:solidFill>
            </a:endParaRPr>
          </a:p>
          <a:p>
            <a:r>
              <a:rPr lang="en-AU" dirty="0" smtClean="0"/>
              <a:t>You will need to come </a:t>
            </a:r>
            <a:r>
              <a:rPr lang="en-AU" dirty="0"/>
              <a:t>up with all parts of the </a:t>
            </a:r>
            <a:r>
              <a:rPr lang="en-AU" dirty="0" smtClean="0"/>
              <a:t>investigation.</a:t>
            </a:r>
          </a:p>
          <a:p>
            <a:pPr lvl="1"/>
            <a:r>
              <a:rPr lang="en-AU" dirty="0" smtClean="0"/>
              <a:t>Refer to the PowerPoint (Scientific Method) for help.</a:t>
            </a:r>
            <a:endParaRPr lang="en-AU" dirty="0"/>
          </a:p>
          <a:p>
            <a:endParaRPr lang="en-AU" dirty="0"/>
          </a:p>
        </p:txBody>
      </p:sp>
      <p:sp>
        <p:nvSpPr>
          <p:cNvPr id="3" name="Title 2"/>
          <p:cNvSpPr>
            <a:spLocks noGrp="1"/>
          </p:cNvSpPr>
          <p:nvPr>
            <p:ph type="title"/>
          </p:nvPr>
        </p:nvSpPr>
        <p:spPr/>
        <p:txBody>
          <a:bodyPr/>
          <a:lstStyle/>
          <a:p>
            <a:r>
              <a:rPr lang="en-AU" dirty="0" smtClean="0"/>
              <a:t>Your Task</a:t>
            </a:r>
            <a:endParaRPr lang="en-AU" dirty="0"/>
          </a:p>
        </p:txBody>
      </p:sp>
    </p:spTree>
    <p:extLst>
      <p:ext uri="{BB962C8B-B14F-4D97-AF65-F5344CB8AC3E}">
        <p14:creationId xmlns:p14="http://schemas.microsoft.com/office/powerpoint/2010/main" val="172447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dirty="0" smtClean="0"/>
              <a:t>Beakers</a:t>
            </a:r>
          </a:p>
          <a:p>
            <a:r>
              <a:rPr lang="en-AU" dirty="0" smtClean="0"/>
              <a:t>Measuring Cylinder</a:t>
            </a:r>
            <a:endParaRPr lang="en-AU" dirty="0" smtClean="0"/>
          </a:p>
          <a:p>
            <a:r>
              <a:rPr lang="en-AU" dirty="0" smtClean="0"/>
              <a:t>Thermometers</a:t>
            </a:r>
          </a:p>
          <a:p>
            <a:r>
              <a:rPr lang="en-AU" dirty="0" smtClean="0"/>
              <a:t>Digital Scales</a:t>
            </a:r>
          </a:p>
          <a:p>
            <a:r>
              <a:rPr lang="en-AU" dirty="0" smtClean="0"/>
              <a:t>Urea (</a:t>
            </a:r>
            <a:r>
              <a:rPr lang="en-AU" dirty="0" err="1" smtClean="0"/>
              <a:t>Coldex</a:t>
            </a:r>
            <a:r>
              <a:rPr lang="en-AU" dirty="0" smtClean="0"/>
              <a:t>)</a:t>
            </a:r>
          </a:p>
          <a:p>
            <a:r>
              <a:rPr lang="en-AU" dirty="0" smtClean="0"/>
              <a:t>Spatula</a:t>
            </a:r>
            <a:endParaRPr lang="en-AU" dirty="0" smtClean="0"/>
          </a:p>
          <a:p>
            <a:endParaRPr lang="en-AU" dirty="0"/>
          </a:p>
          <a:p>
            <a:r>
              <a:rPr lang="en-AU" dirty="0" smtClean="0"/>
              <a:t>If you believe you need any other unique materials outside of this list you must discuss this with your teacher immediately.</a:t>
            </a:r>
            <a:endParaRPr lang="en-AU" dirty="0"/>
          </a:p>
        </p:txBody>
      </p:sp>
      <p:sp>
        <p:nvSpPr>
          <p:cNvPr id="3" name="Title 2"/>
          <p:cNvSpPr>
            <a:spLocks noGrp="1"/>
          </p:cNvSpPr>
          <p:nvPr>
            <p:ph type="title"/>
          </p:nvPr>
        </p:nvSpPr>
        <p:spPr/>
        <p:txBody>
          <a:bodyPr/>
          <a:lstStyle/>
          <a:p>
            <a:r>
              <a:rPr lang="en-AU" dirty="0" smtClean="0"/>
              <a:t>Your Materials</a:t>
            </a:r>
            <a:endParaRPr lang="en-AU" dirty="0"/>
          </a:p>
        </p:txBody>
      </p:sp>
    </p:spTree>
    <p:extLst>
      <p:ext uri="{BB962C8B-B14F-4D97-AF65-F5344CB8AC3E}">
        <p14:creationId xmlns:p14="http://schemas.microsoft.com/office/powerpoint/2010/main" val="4170368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Background Reading</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344589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81000"/>
            <a:ext cx="5257800" cy="6096000"/>
          </a:xfrm>
        </p:spPr>
        <p:txBody>
          <a:bodyPr>
            <a:normAutofit/>
          </a:bodyPr>
          <a:lstStyle/>
          <a:p>
            <a:r>
              <a:rPr lang="en-AU" dirty="0" smtClean="0"/>
              <a:t>Urea</a:t>
            </a:r>
          </a:p>
          <a:p>
            <a:endParaRPr lang="en-AU" dirty="0"/>
          </a:p>
          <a:p>
            <a:r>
              <a:rPr lang="en-AU" dirty="0" smtClean="0"/>
              <a:t>Endothermic Reactions</a:t>
            </a:r>
          </a:p>
          <a:p>
            <a:endParaRPr lang="en-AU" dirty="0" smtClean="0"/>
          </a:p>
          <a:p>
            <a:r>
              <a:rPr lang="en-AU" dirty="0" smtClean="0"/>
              <a:t>Temperature and Rate of Reaction</a:t>
            </a:r>
          </a:p>
          <a:p>
            <a:endParaRPr lang="en-AU" dirty="0"/>
          </a:p>
          <a:p>
            <a:r>
              <a:rPr lang="en-AU" dirty="0" smtClean="0"/>
              <a:t>Concentration and Rate of Reaction</a:t>
            </a:r>
            <a:endParaRPr lang="en-AU"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6474" y="592374"/>
            <a:ext cx="3687476" cy="4208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3019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Student Task</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1649774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lnSpcReduction="10000"/>
          </a:bodyPr>
          <a:lstStyle/>
          <a:p>
            <a:r>
              <a:rPr lang="en-AU" dirty="0" smtClean="0"/>
              <a:t>Open your workbooks and title the top of the page as “</a:t>
            </a:r>
            <a:r>
              <a:rPr lang="en-AU" dirty="0" err="1" smtClean="0"/>
              <a:t>Coldex</a:t>
            </a:r>
            <a:r>
              <a:rPr lang="en-AU" dirty="0" smtClean="0"/>
              <a:t> Concentration Investigation”</a:t>
            </a:r>
          </a:p>
          <a:p>
            <a:endParaRPr lang="en-AU" dirty="0" smtClean="0"/>
          </a:p>
          <a:p>
            <a:r>
              <a:rPr lang="en-AU" dirty="0" smtClean="0"/>
              <a:t>Note down your group members.</a:t>
            </a:r>
          </a:p>
          <a:p>
            <a:endParaRPr lang="en-AU" dirty="0"/>
          </a:p>
          <a:p>
            <a:r>
              <a:rPr lang="en-AU" b="1" dirty="0" smtClean="0"/>
              <a:t>Begin</a:t>
            </a:r>
            <a:r>
              <a:rPr lang="en-AU" dirty="0" smtClean="0"/>
              <a:t> the task by completing the following:</a:t>
            </a:r>
          </a:p>
          <a:p>
            <a:pPr marL="850392" lvl="1" indent="-457200">
              <a:buFont typeface="+mj-lt"/>
              <a:buAutoNum type="arabicPeriod"/>
            </a:pPr>
            <a:r>
              <a:rPr lang="en-AU" dirty="0" smtClean="0"/>
              <a:t>Read information documents and summarise key information relative to the investigation.</a:t>
            </a:r>
          </a:p>
          <a:p>
            <a:pPr marL="850392" lvl="1" indent="-457200">
              <a:buFont typeface="+mj-lt"/>
              <a:buAutoNum type="arabicPeriod"/>
            </a:pPr>
            <a:r>
              <a:rPr lang="en-AU" dirty="0" smtClean="0"/>
              <a:t>Consider the task and write a hypothesis</a:t>
            </a:r>
          </a:p>
          <a:p>
            <a:pPr marL="850392" lvl="1" indent="-457200">
              <a:buFont typeface="+mj-lt"/>
              <a:buAutoNum type="arabicPeriod"/>
            </a:pPr>
            <a:r>
              <a:rPr lang="en-AU" dirty="0" smtClean="0"/>
              <a:t>Identify your variables</a:t>
            </a:r>
          </a:p>
          <a:p>
            <a:pPr marL="850392" lvl="1" indent="-457200">
              <a:buFont typeface="+mj-lt"/>
              <a:buAutoNum type="arabicPeriod"/>
            </a:pPr>
            <a:r>
              <a:rPr lang="en-AU" dirty="0" smtClean="0"/>
              <a:t>Begin detailing what methods and equipment you will use to test your hypothesis.</a:t>
            </a:r>
          </a:p>
          <a:p>
            <a:pPr marL="850392" lvl="1" indent="-457200">
              <a:buFont typeface="+mj-lt"/>
              <a:buAutoNum type="arabicPeriod"/>
            </a:pPr>
            <a:r>
              <a:rPr lang="en-AU" dirty="0" smtClean="0"/>
              <a:t>Draw up a blank table that correlates with the data you will collect.</a:t>
            </a:r>
            <a:endParaRPr lang="en-AU" dirty="0"/>
          </a:p>
        </p:txBody>
      </p:sp>
    </p:spTree>
    <p:extLst>
      <p:ext uri="{BB962C8B-B14F-4D97-AF65-F5344CB8AC3E}">
        <p14:creationId xmlns:p14="http://schemas.microsoft.com/office/powerpoint/2010/main" val="170755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118</TotalTime>
  <Words>327</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Coldex Investigation</vt:lpstr>
      <vt:lpstr>Overview</vt:lpstr>
      <vt:lpstr>Background Story</vt:lpstr>
      <vt:lpstr>Your Task</vt:lpstr>
      <vt:lpstr>Your Materials</vt:lpstr>
      <vt:lpstr>Background Reading</vt:lpstr>
      <vt:lpstr>PowerPoint Presentation</vt:lpstr>
      <vt:lpstr>Student Task</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Coldex Investigation</dc:title>
  <dc:creator>Nathan Schepemaker</dc:creator>
  <cp:lastModifiedBy>Nathan Schepemaker</cp:lastModifiedBy>
  <cp:revision>8</cp:revision>
  <dcterms:created xsi:type="dcterms:W3CDTF">2006-08-16T00:00:00Z</dcterms:created>
  <dcterms:modified xsi:type="dcterms:W3CDTF">2016-02-10T00:03:02Z</dcterms:modified>
</cp:coreProperties>
</file>