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11" r:id="rId3"/>
    <p:sldId id="300" r:id="rId4"/>
    <p:sldId id="299" r:id="rId5"/>
    <p:sldId id="325" r:id="rId6"/>
    <p:sldId id="328" r:id="rId7"/>
    <p:sldId id="329" r:id="rId8"/>
    <p:sldId id="326" r:id="rId9"/>
    <p:sldId id="321" r:id="rId10"/>
    <p:sldId id="323" r:id="rId11"/>
    <p:sldId id="318" r:id="rId12"/>
    <p:sldId id="314" r:id="rId13"/>
    <p:sldId id="310" r:id="rId14"/>
    <p:sldId id="330" r:id="rId15"/>
    <p:sldId id="331" r:id="rId16"/>
    <p:sldId id="332" r:id="rId17"/>
    <p:sldId id="309" r:id="rId18"/>
    <p:sldId id="306" r:id="rId19"/>
    <p:sldId id="30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E7739-096F-4BCE-BF51-4E1D0397130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CBBF2-28E7-4CF7-A116-C37C02217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87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CBBF2-28E7-4CF7-A116-C37C022179B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24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Best to explain this via drawing,</a:t>
            </a:r>
            <a:r>
              <a:rPr lang="en-AU" baseline="0" dirty="0" smtClean="0"/>
              <a:t> then using this as a </a:t>
            </a:r>
            <a:r>
              <a:rPr lang="en-AU" baseline="0" smtClean="0"/>
              <a:t>second summary.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CBBF2-28E7-4CF7-A116-C37C022179B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092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8B4C72-6FBC-464D-BB16-CBE5B40EBD1E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C894EA-E2F4-476E-BA98-9D8082648735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Chemistry: Chemical Change and Balancing Equations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8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32656"/>
            <a:ext cx="9036496" cy="6525344"/>
          </a:xfrm>
          <a:solidFill>
            <a:schemeClr val="bg1">
              <a:alpha val="71000"/>
            </a:schemeClr>
          </a:solidFill>
        </p:spPr>
        <p:txBody>
          <a:bodyPr>
            <a:normAutofit/>
          </a:bodyPr>
          <a:lstStyle/>
          <a:p>
            <a:r>
              <a:rPr lang="en-AU" b="1" i="1" dirty="0">
                <a:solidFill>
                  <a:srgbClr val="FF0000"/>
                </a:solidFill>
              </a:rPr>
              <a:t>Word equations </a:t>
            </a:r>
            <a:r>
              <a:rPr lang="en-AU" i="1" dirty="0">
                <a:solidFill>
                  <a:srgbClr val="FF0000"/>
                </a:solidFill>
              </a:rPr>
              <a:t>are written with their chemical </a:t>
            </a:r>
            <a:r>
              <a:rPr lang="en-AU" i="1" dirty="0" smtClean="0">
                <a:solidFill>
                  <a:srgbClr val="FF0000"/>
                </a:solidFill>
              </a:rPr>
              <a:t>names.</a:t>
            </a:r>
          </a:p>
          <a:p>
            <a:pPr marL="109728" indent="0">
              <a:buNone/>
            </a:pPr>
            <a:r>
              <a:rPr lang="en-AU" sz="1600" dirty="0" smtClean="0"/>
              <a:t>Calcium </a:t>
            </a:r>
            <a:r>
              <a:rPr lang="en-AU" sz="1600" dirty="0"/>
              <a:t>Carbonate + Sulfuric acid </a:t>
            </a:r>
            <a:r>
              <a:rPr lang="en-AU" sz="1600" dirty="0">
                <a:sym typeface="Wingdings" panose="05000000000000000000" pitchFamily="2" charset="2"/>
              </a:rPr>
              <a:t> Calcium </a:t>
            </a:r>
            <a:r>
              <a:rPr lang="en-AU" sz="1600" dirty="0" err="1">
                <a:sym typeface="Wingdings" panose="05000000000000000000" pitchFamily="2" charset="2"/>
              </a:rPr>
              <a:t>Sulfate</a:t>
            </a:r>
            <a:r>
              <a:rPr lang="en-AU" sz="1600" dirty="0">
                <a:sym typeface="Wingdings" panose="05000000000000000000" pitchFamily="2" charset="2"/>
              </a:rPr>
              <a:t> + Carbon dioxide gas + water</a:t>
            </a:r>
          </a:p>
          <a:p>
            <a:endParaRPr lang="en-AU" sz="1600" b="1" i="1" dirty="0" smtClean="0">
              <a:solidFill>
                <a:srgbClr val="FF0000"/>
              </a:solidFill>
            </a:endParaRPr>
          </a:p>
          <a:p>
            <a:r>
              <a:rPr lang="en-AU" b="1" i="1" dirty="0" smtClean="0">
                <a:solidFill>
                  <a:srgbClr val="FF0000"/>
                </a:solidFill>
              </a:rPr>
              <a:t>Chemical equations </a:t>
            </a:r>
            <a:r>
              <a:rPr lang="en-AU" i="1" dirty="0" smtClean="0">
                <a:solidFill>
                  <a:srgbClr val="FF0000"/>
                </a:solidFill>
              </a:rPr>
              <a:t>are written with the chemical formula.</a:t>
            </a:r>
          </a:p>
          <a:p>
            <a:pPr marL="109728" indent="0" algn="ctr">
              <a:buNone/>
            </a:pPr>
            <a:r>
              <a:rPr lang="en-AU" sz="2000" dirty="0" smtClean="0"/>
              <a:t>CaCO</a:t>
            </a:r>
            <a:r>
              <a:rPr lang="en-AU" sz="2000" baseline="-25000" dirty="0" smtClean="0"/>
              <a:t>3</a:t>
            </a:r>
            <a:r>
              <a:rPr lang="en-AU" sz="2000" dirty="0" smtClean="0"/>
              <a:t> + H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SO</a:t>
            </a:r>
            <a:r>
              <a:rPr lang="en-AU" sz="2000" baseline="-25000" dirty="0" smtClean="0"/>
              <a:t>4</a:t>
            </a:r>
            <a:r>
              <a:rPr lang="en-AU" sz="2000" dirty="0" smtClean="0"/>
              <a:t> </a:t>
            </a:r>
            <a:r>
              <a:rPr lang="en-AU" sz="2000" dirty="0" smtClean="0">
                <a:sym typeface="Wingdings" panose="05000000000000000000" pitchFamily="2" charset="2"/>
              </a:rPr>
              <a:t> CaSO</a:t>
            </a:r>
            <a:r>
              <a:rPr lang="en-AU" sz="2000" baseline="-25000" dirty="0" smtClean="0">
                <a:sym typeface="Wingdings" panose="05000000000000000000" pitchFamily="2" charset="2"/>
              </a:rPr>
              <a:t>4</a:t>
            </a:r>
            <a:r>
              <a:rPr lang="en-AU" sz="2000" dirty="0" smtClean="0">
                <a:sym typeface="Wingdings" panose="05000000000000000000" pitchFamily="2" charset="2"/>
              </a:rPr>
              <a:t> + CO</a:t>
            </a:r>
            <a:r>
              <a:rPr lang="en-AU" sz="2000" baseline="-25000" dirty="0" smtClean="0">
                <a:sym typeface="Wingdings" panose="05000000000000000000" pitchFamily="2" charset="2"/>
              </a:rPr>
              <a:t>2</a:t>
            </a:r>
            <a:r>
              <a:rPr lang="en-AU" sz="2000" dirty="0" smtClean="0">
                <a:sym typeface="Wingdings" panose="05000000000000000000" pitchFamily="2" charset="2"/>
              </a:rPr>
              <a:t> + H</a:t>
            </a:r>
            <a:r>
              <a:rPr lang="en-AU" sz="2000" baseline="-25000" dirty="0" smtClean="0">
                <a:sym typeface="Wingdings" panose="05000000000000000000" pitchFamily="2" charset="2"/>
              </a:rPr>
              <a:t>2</a:t>
            </a:r>
            <a:r>
              <a:rPr lang="en-AU" sz="2000" dirty="0" smtClean="0">
                <a:sym typeface="Wingdings" panose="05000000000000000000" pitchFamily="2" charset="2"/>
              </a:rPr>
              <a:t>O</a:t>
            </a:r>
          </a:p>
          <a:p>
            <a:pPr lvl="1"/>
            <a:endParaRPr lang="en-AU" sz="1400" dirty="0" smtClean="0"/>
          </a:p>
          <a:p>
            <a:r>
              <a:rPr lang="en-AU" b="1" i="1" dirty="0" smtClean="0">
                <a:solidFill>
                  <a:srgbClr val="FF0000"/>
                </a:solidFill>
              </a:rPr>
              <a:t>Chemical equations also should include their states. </a:t>
            </a:r>
          </a:p>
          <a:p>
            <a:pPr marL="109728" indent="0" algn="ctr">
              <a:buNone/>
            </a:pPr>
            <a:r>
              <a:rPr lang="en-AU" sz="2000" dirty="0" smtClean="0"/>
              <a:t>CaCO</a:t>
            </a:r>
            <a:r>
              <a:rPr lang="en-AU" sz="2000" baseline="-25000" dirty="0" smtClean="0"/>
              <a:t>3</a:t>
            </a:r>
            <a:r>
              <a:rPr lang="en-AU" sz="2000" b="1" dirty="0" smtClean="0"/>
              <a:t>(s</a:t>
            </a:r>
            <a:r>
              <a:rPr lang="en-AU" sz="2000" b="1" dirty="0"/>
              <a:t>) </a:t>
            </a:r>
            <a:r>
              <a:rPr lang="en-AU" sz="2000" dirty="0"/>
              <a:t>+ H</a:t>
            </a:r>
            <a:r>
              <a:rPr lang="en-AU" sz="2000" baseline="-25000" dirty="0"/>
              <a:t>2</a:t>
            </a:r>
            <a:r>
              <a:rPr lang="en-AU" sz="2000" dirty="0"/>
              <a:t>SO</a:t>
            </a:r>
            <a:r>
              <a:rPr lang="en-AU" sz="2000" baseline="-25000" dirty="0"/>
              <a:t>4</a:t>
            </a:r>
            <a:r>
              <a:rPr lang="en-AU" sz="2000" b="1" dirty="0"/>
              <a:t>(</a:t>
            </a:r>
            <a:r>
              <a:rPr lang="en-AU" sz="2000" b="1" dirty="0" err="1"/>
              <a:t>aq</a:t>
            </a:r>
            <a:r>
              <a:rPr lang="en-AU" sz="2000" b="1" dirty="0"/>
              <a:t>) </a:t>
            </a:r>
            <a:r>
              <a:rPr lang="en-AU" sz="2000" dirty="0">
                <a:sym typeface="Wingdings" panose="05000000000000000000" pitchFamily="2" charset="2"/>
              </a:rPr>
              <a:t> CaSO</a:t>
            </a:r>
            <a:r>
              <a:rPr lang="en-AU" sz="2000" baseline="-25000" dirty="0">
                <a:sym typeface="Wingdings" panose="05000000000000000000" pitchFamily="2" charset="2"/>
              </a:rPr>
              <a:t>4</a:t>
            </a:r>
            <a:r>
              <a:rPr lang="en-AU" sz="2000" b="1" dirty="0">
                <a:sym typeface="Wingdings" panose="05000000000000000000" pitchFamily="2" charset="2"/>
              </a:rPr>
              <a:t>(s) </a:t>
            </a:r>
            <a:r>
              <a:rPr lang="en-AU" sz="2000" dirty="0">
                <a:sym typeface="Wingdings" panose="05000000000000000000" pitchFamily="2" charset="2"/>
              </a:rPr>
              <a:t>+ CO</a:t>
            </a:r>
            <a:r>
              <a:rPr lang="en-AU" sz="2000" baseline="-25000" dirty="0">
                <a:sym typeface="Wingdings" panose="05000000000000000000" pitchFamily="2" charset="2"/>
              </a:rPr>
              <a:t>2</a:t>
            </a:r>
            <a:r>
              <a:rPr lang="en-AU" sz="2000" b="1" dirty="0">
                <a:sym typeface="Wingdings" panose="05000000000000000000" pitchFamily="2" charset="2"/>
              </a:rPr>
              <a:t>(g) </a:t>
            </a:r>
            <a:r>
              <a:rPr lang="en-AU" sz="2000" dirty="0">
                <a:sym typeface="Wingdings" panose="05000000000000000000" pitchFamily="2" charset="2"/>
              </a:rPr>
              <a:t>+ H</a:t>
            </a:r>
            <a:r>
              <a:rPr lang="en-AU" sz="2000" baseline="-25000" dirty="0">
                <a:sym typeface="Wingdings" panose="05000000000000000000" pitchFamily="2" charset="2"/>
              </a:rPr>
              <a:t>2</a:t>
            </a:r>
            <a:r>
              <a:rPr lang="en-AU" sz="2000" dirty="0">
                <a:sym typeface="Wingdings" panose="05000000000000000000" pitchFamily="2" charset="2"/>
              </a:rPr>
              <a:t>O</a:t>
            </a:r>
            <a:r>
              <a:rPr lang="en-AU" sz="2000" b="1" dirty="0">
                <a:sym typeface="Wingdings" panose="05000000000000000000" pitchFamily="2" charset="2"/>
              </a:rPr>
              <a:t>(l</a:t>
            </a:r>
            <a:r>
              <a:rPr lang="en-AU" sz="2000" b="1" dirty="0" smtClean="0">
                <a:sym typeface="Wingdings" panose="05000000000000000000" pitchFamily="2" charset="2"/>
              </a:rPr>
              <a:t>)</a:t>
            </a:r>
          </a:p>
          <a:p>
            <a:pPr marL="109728" indent="0">
              <a:buNone/>
            </a:pPr>
            <a:endParaRPr lang="en-AU" b="1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AU" i="1" dirty="0" smtClean="0">
                <a:solidFill>
                  <a:srgbClr val="FF0000"/>
                </a:solidFill>
              </a:rPr>
              <a:t>(</a:t>
            </a:r>
            <a:r>
              <a:rPr lang="en-AU" i="1" dirty="0">
                <a:solidFill>
                  <a:srgbClr val="FF0000"/>
                </a:solidFill>
              </a:rPr>
              <a:t>s) for </a:t>
            </a:r>
            <a:r>
              <a:rPr lang="en-AU" i="1" dirty="0" smtClean="0">
                <a:solidFill>
                  <a:srgbClr val="FF0000"/>
                </a:solidFill>
              </a:rPr>
              <a:t>solid, (</a:t>
            </a:r>
            <a:r>
              <a:rPr lang="en-AU" i="1" dirty="0">
                <a:solidFill>
                  <a:srgbClr val="FF0000"/>
                </a:solidFill>
              </a:rPr>
              <a:t>l) for </a:t>
            </a:r>
            <a:r>
              <a:rPr lang="en-AU" i="1" dirty="0" smtClean="0">
                <a:solidFill>
                  <a:srgbClr val="FF0000"/>
                </a:solidFill>
              </a:rPr>
              <a:t>liquid, (</a:t>
            </a:r>
            <a:r>
              <a:rPr lang="en-AU" i="1" dirty="0">
                <a:solidFill>
                  <a:srgbClr val="FF0000"/>
                </a:solidFill>
              </a:rPr>
              <a:t>g) for </a:t>
            </a:r>
            <a:r>
              <a:rPr lang="en-AU" i="1" dirty="0" smtClean="0">
                <a:solidFill>
                  <a:srgbClr val="FF0000"/>
                </a:solidFill>
              </a:rPr>
              <a:t>gas, (</a:t>
            </a:r>
            <a:r>
              <a:rPr lang="en-AU" i="1" dirty="0" err="1">
                <a:solidFill>
                  <a:srgbClr val="FF0000"/>
                </a:solidFill>
              </a:rPr>
              <a:t>aq</a:t>
            </a:r>
            <a:r>
              <a:rPr lang="en-AU" i="1" dirty="0">
                <a:solidFill>
                  <a:srgbClr val="FF0000"/>
                </a:solidFill>
              </a:rPr>
              <a:t>) for an aqueous solution (</a:t>
            </a:r>
            <a:r>
              <a:rPr lang="en-AU" i="1" dirty="0" err="1">
                <a:solidFill>
                  <a:srgbClr val="FF0000"/>
                </a:solidFill>
              </a:rPr>
              <a:t>ie</a:t>
            </a:r>
            <a:r>
              <a:rPr lang="en-AU" i="1" dirty="0">
                <a:solidFill>
                  <a:srgbClr val="FF0000"/>
                </a:solidFill>
              </a:rPr>
              <a:t>. dissolved in water)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88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1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AU" sz="4800" i="1" dirty="0" smtClean="0">
                <a:solidFill>
                  <a:schemeClr val="tx1"/>
                </a:solidFill>
              </a:rPr>
              <a:t>__H</a:t>
            </a:r>
            <a:r>
              <a:rPr lang="en-AU" sz="4800" i="1" baseline="-25000" dirty="0" smtClean="0">
                <a:solidFill>
                  <a:schemeClr val="tx1"/>
                </a:solidFill>
              </a:rPr>
              <a:t>2</a:t>
            </a:r>
            <a:r>
              <a:rPr lang="en-AU" sz="4800" i="1" dirty="0" smtClean="0">
                <a:solidFill>
                  <a:schemeClr val="tx1"/>
                </a:solidFill>
              </a:rPr>
              <a:t>    +    __0</a:t>
            </a:r>
            <a:r>
              <a:rPr lang="en-AU" sz="4800" i="1" baseline="-25000" dirty="0" smtClean="0">
                <a:solidFill>
                  <a:schemeClr val="tx1"/>
                </a:solidFill>
              </a:rPr>
              <a:t>2   </a:t>
            </a:r>
            <a:r>
              <a:rPr lang="en-AU" sz="4800" i="1" dirty="0" smtClean="0">
                <a:solidFill>
                  <a:schemeClr val="tx1"/>
                </a:solidFill>
              </a:rPr>
              <a:t> </a:t>
            </a:r>
            <a:r>
              <a:rPr lang="en-AU" sz="4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  __H</a:t>
            </a:r>
            <a:r>
              <a:rPr lang="en-AU" sz="4800" i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AU" sz="4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O</a:t>
            </a:r>
            <a:r>
              <a:rPr lang="en-AU" i="1" dirty="0" smtClean="0">
                <a:solidFill>
                  <a:srgbClr val="FF0000"/>
                </a:solidFill>
              </a:rPr>
              <a:t/>
            </a:r>
            <a:br>
              <a:rPr lang="en-AU" i="1" dirty="0" smtClean="0">
                <a:solidFill>
                  <a:srgbClr val="FF0000"/>
                </a:solidFill>
              </a:rPr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03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Balancing Equation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7931224" cy="472101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AU" sz="3200" dirty="0" smtClean="0"/>
              <a:t>___N</a:t>
            </a:r>
            <a:r>
              <a:rPr lang="en-AU" sz="3200" baseline="-25000" dirty="0" smtClean="0"/>
              <a:t>2</a:t>
            </a:r>
            <a:r>
              <a:rPr lang="en-AU" sz="3200" dirty="0" smtClean="0"/>
              <a:t> + ___H</a:t>
            </a:r>
            <a:r>
              <a:rPr lang="en-AU" sz="3200" baseline="-25000" dirty="0" smtClean="0"/>
              <a:t>2</a:t>
            </a:r>
            <a:r>
              <a:rPr lang="en-AU" sz="3200" dirty="0" smtClean="0"/>
              <a:t> </a:t>
            </a:r>
            <a:r>
              <a:rPr lang="en-AU" sz="3200" dirty="0" smtClean="0">
                <a:sym typeface="Wingdings" panose="05000000000000000000" pitchFamily="2" charset="2"/>
              </a:rPr>
              <a:t> ___NH</a:t>
            </a:r>
            <a:r>
              <a:rPr lang="en-AU" sz="3200" baseline="-25000" dirty="0" smtClean="0">
                <a:sym typeface="Wingdings" panose="05000000000000000000" pitchFamily="2" charset="2"/>
              </a:rPr>
              <a:t>3</a:t>
            </a:r>
            <a:endParaRPr lang="en-AU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2550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Balancing Equation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9592" y="1444294"/>
            <a:ext cx="7787209" cy="472101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AU" sz="3200" dirty="0" smtClean="0"/>
              <a:t>CH</a:t>
            </a:r>
            <a:r>
              <a:rPr lang="en-AU" sz="3200" baseline="-25000" dirty="0" smtClean="0"/>
              <a:t>4</a:t>
            </a:r>
            <a:r>
              <a:rPr lang="en-AU" sz="3200" dirty="0" smtClean="0"/>
              <a:t>   +   O</a:t>
            </a:r>
            <a:r>
              <a:rPr lang="en-AU" sz="3200" baseline="-25000" dirty="0" smtClean="0"/>
              <a:t>2</a:t>
            </a:r>
            <a:r>
              <a:rPr lang="en-AU" sz="3200" dirty="0" smtClean="0"/>
              <a:t>   </a:t>
            </a:r>
            <a:r>
              <a:rPr lang="en-AU" sz="3200" dirty="0" smtClean="0">
                <a:sym typeface="Wingdings" panose="05000000000000000000" pitchFamily="2" charset="2"/>
              </a:rPr>
              <a:t>   CO</a:t>
            </a:r>
            <a:r>
              <a:rPr lang="en-AU" sz="3200" baseline="-25000" dirty="0" smtClean="0">
                <a:sym typeface="Wingdings" panose="05000000000000000000" pitchFamily="2" charset="2"/>
              </a:rPr>
              <a:t>2</a:t>
            </a:r>
            <a:r>
              <a:rPr lang="en-AU" sz="3200" dirty="0" smtClean="0">
                <a:sym typeface="Wingdings" panose="05000000000000000000" pitchFamily="2" charset="2"/>
              </a:rPr>
              <a:t>   +   H</a:t>
            </a:r>
            <a:r>
              <a:rPr lang="en-AU" sz="3200" baseline="-25000" dirty="0" smtClean="0">
                <a:sym typeface="Wingdings" panose="05000000000000000000" pitchFamily="2" charset="2"/>
              </a:rPr>
              <a:t>2</a:t>
            </a:r>
            <a:r>
              <a:rPr lang="en-AU" sz="3200" dirty="0" smtClean="0">
                <a:sym typeface="Wingdings" panose="05000000000000000000" pitchFamily="2" charset="2"/>
              </a:rPr>
              <a:t>O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3347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Balancing Photosynthesis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2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6388" y="260649"/>
            <a:ext cx="7931224" cy="936103"/>
          </a:xfrm>
        </p:spPr>
        <p:txBody>
          <a:bodyPr/>
          <a:lstStyle/>
          <a:p>
            <a:r>
              <a:rPr lang="en-AU" dirty="0" smtClean="0"/>
              <a:t>This is the process by which plants convert energy from the sun into food.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7504" y="1700808"/>
            <a:ext cx="8928992" cy="4176464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AU" sz="1800" b="1" dirty="0" smtClean="0">
                <a:sym typeface="Wingdings" panose="05000000000000000000" pitchFamily="2" charset="2"/>
              </a:rPr>
              <a:t>WORD: </a:t>
            </a:r>
            <a:r>
              <a:rPr lang="en-AU" sz="1800" dirty="0" smtClean="0">
                <a:sym typeface="Wingdings" panose="05000000000000000000" pitchFamily="2" charset="2"/>
              </a:rPr>
              <a:t>Carbon Dioxide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Water </a:t>
            </a:r>
            <a:r>
              <a:rPr lang="en-AU" sz="1800" b="1" dirty="0" smtClean="0">
                <a:sym typeface="Wingdings" panose="05000000000000000000" pitchFamily="2" charset="2"/>
              </a:rPr>
              <a:t></a:t>
            </a:r>
            <a:r>
              <a:rPr lang="en-AU" sz="1800" dirty="0" smtClean="0">
                <a:sym typeface="Wingdings" panose="05000000000000000000" pitchFamily="2" charset="2"/>
              </a:rPr>
              <a:t> Glucose sugar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Oxygen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Water</a:t>
            </a:r>
          </a:p>
          <a:p>
            <a:endParaRPr lang="en-AU" sz="1800" dirty="0" smtClean="0">
              <a:sym typeface="Wingdings" panose="05000000000000000000" pitchFamily="2" charset="2"/>
            </a:endParaRPr>
          </a:p>
          <a:p>
            <a:endParaRPr lang="en-AU" sz="1800" dirty="0" smtClean="0">
              <a:sym typeface="Wingdings" panose="05000000000000000000" pitchFamily="2" charset="2"/>
            </a:endParaRPr>
          </a:p>
          <a:p>
            <a:r>
              <a:rPr lang="en-AU" sz="1800" b="1" dirty="0" smtClean="0">
                <a:sym typeface="Wingdings" panose="05000000000000000000" pitchFamily="2" charset="2"/>
              </a:rPr>
              <a:t>CHEMICAL: 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CO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AU" sz="1800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H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b="1" dirty="0" smtClean="0">
                <a:sym typeface="Wingdings" panose="05000000000000000000" pitchFamily="2" charset="2"/>
              </a:rPr>
              <a:t>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C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6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H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12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6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AU" sz="1800" baseline="-25000" dirty="0" smtClean="0">
                <a:sym typeface="Wingdings" panose="05000000000000000000" pitchFamily="2" charset="2"/>
              </a:rPr>
              <a:t>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H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</a:p>
          <a:p>
            <a:endParaRPr lang="en-AU" sz="1800" dirty="0" smtClean="0">
              <a:sym typeface="Wingdings" panose="05000000000000000000" pitchFamily="2" charset="2"/>
            </a:endParaRPr>
          </a:p>
          <a:p>
            <a:endParaRPr lang="en-AU" sz="1800" dirty="0" smtClean="0">
              <a:sym typeface="Wingdings" panose="05000000000000000000" pitchFamily="2" charset="2"/>
            </a:endParaRPr>
          </a:p>
          <a:p>
            <a:r>
              <a:rPr lang="en-AU" sz="1800" dirty="0" smtClean="0">
                <a:sym typeface="Wingdings" panose="05000000000000000000" pitchFamily="2" charset="2"/>
              </a:rPr>
              <a:t>CAN YOU BALANCE IT ? </a:t>
            </a:r>
            <a:endParaRPr lang="en-AU" sz="1800" dirty="0">
              <a:sym typeface="Wingdings" panose="05000000000000000000" pitchFamily="2" charset="2"/>
            </a:endParaRPr>
          </a:p>
          <a:p>
            <a:endParaRPr lang="en-AU" sz="1800" dirty="0" smtClean="0">
              <a:sym typeface="Wingdings" panose="05000000000000000000" pitchFamily="2" charset="2"/>
            </a:endParaRPr>
          </a:p>
          <a:p>
            <a:endParaRPr lang="en-AU" sz="1800" dirty="0" smtClean="0">
              <a:sym typeface="Wingdings" panose="05000000000000000000" pitchFamily="2" charset="2"/>
            </a:endParaRPr>
          </a:p>
          <a:p>
            <a:r>
              <a:rPr lang="en-AU" sz="1800" b="1" dirty="0" smtClean="0">
                <a:sym typeface="Wingdings" panose="05000000000000000000" pitchFamily="2" charset="2"/>
              </a:rPr>
              <a:t>BALANCED CHEMICAL: </a:t>
            </a:r>
            <a:r>
              <a:rPr lang="en-AU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CO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12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H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b="1" dirty="0" smtClean="0">
                <a:sym typeface="Wingdings" panose="05000000000000000000" pitchFamily="2" charset="2"/>
              </a:rPr>
              <a:t>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C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6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H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12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6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b="1" dirty="0" smtClean="0">
                <a:sym typeface="Wingdings" panose="05000000000000000000" pitchFamily="2" charset="2"/>
              </a:rPr>
              <a:t>+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  <a:r>
              <a:rPr lang="en-AU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H</a:t>
            </a:r>
            <a:r>
              <a:rPr lang="en-AU" sz="1800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AU" sz="1800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AU" sz="1800" dirty="0" smtClean="0">
                <a:sym typeface="Wingdings" panose="05000000000000000000" pitchFamily="2" charset="2"/>
              </a:rPr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463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End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53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AU" dirty="0" smtClean="0"/>
              <a:t>Metal goes first, with normal name</a:t>
            </a:r>
          </a:p>
          <a:p>
            <a:pPr marL="624078" indent="-514350">
              <a:buFont typeface="+mj-lt"/>
              <a:buAutoNum type="arabicPeriod"/>
            </a:pPr>
            <a:r>
              <a:rPr lang="en-AU" dirty="0" smtClean="0"/>
              <a:t>Negative ion goes second (usually with end of name changed to –ide)</a:t>
            </a:r>
          </a:p>
          <a:p>
            <a:pPr marL="624078" indent="-514350">
              <a:buFont typeface="+mj-lt"/>
              <a:buAutoNum type="arabicPeriod"/>
            </a:pPr>
            <a:r>
              <a:rPr lang="en-AU" dirty="0" smtClean="0"/>
              <a:t>Do swap and drop</a:t>
            </a:r>
          </a:p>
          <a:p>
            <a:pPr marL="624078" indent="-514350">
              <a:buFont typeface="+mj-lt"/>
              <a:buAutoNum type="arabicPeriod"/>
            </a:pPr>
            <a:endParaRPr lang="en-AU" dirty="0"/>
          </a:p>
          <a:p>
            <a:pPr marL="109728" indent="0">
              <a:buNone/>
            </a:pPr>
            <a:r>
              <a:rPr lang="en-AU" dirty="0" smtClean="0"/>
              <a:t>Some common negative ions that don’t end in –ide are PO</a:t>
            </a:r>
            <a:r>
              <a:rPr lang="en-AU" baseline="-25000" dirty="0" smtClean="0"/>
              <a:t>4</a:t>
            </a:r>
            <a:r>
              <a:rPr lang="en-AU" baseline="30000" dirty="0" smtClean="0"/>
              <a:t>3-</a:t>
            </a:r>
            <a:r>
              <a:rPr lang="en-AU" dirty="0" smtClean="0"/>
              <a:t> (phosphate), 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2-</a:t>
            </a:r>
            <a:r>
              <a:rPr lang="en-AU" dirty="0" smtClean="0"/>
              <a:t> (carbonate),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 (hydrogen carbonate) and  SO</a:t>
            </a:r>
            <a:r>
              <a:rPr lang="en-AU" baseline="-25000" dirty="0" smtClean="0"/>
              <a:t>4</a:t>
            </a:r>
            <a:r>
              <a:rPr lang="en-AU" baseline="30000" dirty="0" smtClean="0"/>
              <a:t>2-</a:t>
            </a:r>
            <a:r>
              <a:rPr lang="en-AU" dirty="0" smtClean="0"/>
              <a:t> (</a:t>
            </a:r>
            <a:r>
              <a:rPr lang="en-AU" dirty="0" err="1" smtClean="0"/>
              <a:t>sulfate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Recall: Naming ionic compounds and writing formula (one metal and one non-metal)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31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AU" dirty="0" smtClean="0"/>
              <a:t>The element closer to the left side of the periodic table is named first, and keeps its normal name</a:t>
            </a:r>
          </a:p>
          <a:p>
            <a:pPr marL="624078" indent="-514350">
              <a:buFont typeface="+mj-lt"/>
              <a:buAutoNum type="arabicPeriod"/>
            </a:pPr>
            <a:r>
              <a:rPr lang="en-AU" dirty="0" smtClean="0"/>
              <a:t>The element to the right has the end of its name changed to –ide</a:t>
            </a:r>
          </a:p>
          <a:p>
            <a:pPr marL="624078" indent="-514350">
              <a:buFont typeface="+mj-lt"/>
              <a:buAutoNum type="arabicPeriod"/>
            </a:pPr>
            <a:r>
              <a:rPr lang="en-AU" dirty="0" smtClean="0"/>
              <a:t>Prefixes are used to indicate if there is more than 1 atom in the molecule:</a:t>
            </a:r>
          </a:p>
          <a:p>
            <a:pPr marL="109728" indent="0">
              <a:buNone/>
            </a:pPr>
            <a:r>
              <a:rPr lang="en-AU" dirty="0" smtClean="0"/>
              <a:t>Mono-1, di-2, tri-3, tetra-4 penta-5</a:t>
            </a:r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r>
              <a:rPr lang="en-AU" dirty="0" smtClean="0"/>
              <a:t>e.g. N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r>
              <a:rPr lang="en-AU" baseline="-25000" dirty="0" smtClean="0"/>
              <a:t>4</a:t>
            </a:r>
            <a:r>
              <a:rPr lang="en-AU" dirty="0" smtClean="0"/>
              <a:t> is called </a:t>
            </a:r>
            <a:r>
              <a:rPr lang="en-AU" b="1" dirty="0" err="1" smtClean="0"/>
              <a:t>di</a:t>
            </a:r>
            <a:r>
              <a:rPr lang="en-AU" dirty="0" err="1" smtClean="0"/>
              <a:t>nitrogen</a:t>
            </a:r>
            <a:r>
              <a:rPr lang="en-AU" dirty="0" smtClean="0"/>
              <a:t> </a:t>
            </a:r>
            <a:r>
              <a:rPr lang="en-AU" b="1" dirty="0" err="1" smtClean="0"/>
              <a:t>tetra</a:t>
            </a:r>
            <a:r>
              <a:rPr lang="en-AU" dirty="0" err="1" smtClean="0"/>
              <a:t>oxide</a:t>
            </a:r>
            <a:r>
              <a:rPr lang="en-AU" dirty="0" smtClean="0"/>
              <a:t> and CO</a:t>
            </a:r>
            <a:r>
              <a:rPr lang="en-AU" baseline="-25000" dirty="0" smtClean="0"/>
              <a:t>2</a:t>
            </a:r>
            <a:r>
              <a:rPr lang="en-AU" dirty="0" smtClean="0"/>
              <a:t> is carbon </a:t>
            </a:r>
            <a:r>
              <a:rPr lang="en-AU" b="1" dirty="0" smtClean="0"/>
              <a:t>di</a:t>
            </a:r>
            <a:r>
              <a:rPr lang="en-AU" dirty="0" smtClean="0"/>
              <a:t>oxide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Naming covalent compounds (no metals)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76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What</a:t>
            </a:r>
            <a:r>
              <a:rPr lang="en-AU" dirty="0" smtClean="0"/>
              <a:t> is the difference?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Demo: Physical and Chemical change in a piece of paper.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69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>
                <a:solidFill>
                  <a:srgbClr val="FF0000"/>
                </a:solidFill>
              </a:rPr>
              <a:t>Physical changes do not produce new substances</a:t>
            </a:r>
          </a:p>
          <a:p>
            <a:r>
              <a:rPr lang="en-AU" dirty="0" smtClean="0"/>
              <a:t>E.g. boiling, crushing a can</a:t>
            </a:r>
          </a:p>
          <a:p>
            <a:pPr marL="109728" indent="0">
              <a:buNone/>
            </a:pPr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Physical change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80928"/>
            <a:ext cx="2465973" cy="369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0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i="1" dirty="0" smtClean="0">
                <a:solidFill>
                  <a:srgbClr val="FF0000"/>
                </a:solidFill>
              </a:rPr>
              <a:t>A chemical change produces a new substance</a:t>
            </a:r>
          </a:p>
          <a:p>
            <a:r>
              <a:rPr lang="en-AU" dirty="0" smtClean="0"/>
              <a:t>E.g. burning, cooking</a:t>
            </a:r>
          </a:p>
          <a:p>
            <a:endParaRPr lang="en-AU" dirty="0"/>
          </a:p>
          <a:p>
            <a:pPr marL="109728" indent="0">
              <a:buNone/>
            </a:pPr>
            <a:r>
              <a:rPr lang="en-AU" dirty="0" smtClean="0"/>
              <a:t>You can often tell a chemical change by these:</a:t>
            </a:r>
          </a:p>
          <a:p>
            <a:r>
              <a:rPr lang="en-AU" dirty="0" smtClean="0"/>
              <a:t>Light</a:t>
            </a:r>
          </a:p>
          <a:p>
            <a:r>
              <a:rPr lang="en-AU" dirty="0" smtClean="0"/>
              <a:t>Heat</a:t>
            </a:r>
          </a:p>
          <a:p>
            <a:r>
              <a:rPr lang="en-AU" dirty="0" smtClean="0"/>
              <a:t>Colour change</a:t>
            </a:r>
          </a:p>
          <a:p>
            <a:r>
              <a:rPr lang="en-AU" dirty="0" smtClean="0"/>
              <a:t>Bubbles</a:t>
            </a:r>
          </a:p>
          <a:p>
            <a:r>
              <a:rPr lang="en-AU" dirty="0" smtClean="0"/>
              <a:t>New smell</a:t>
            </a:r>
          </a:p>
          <a:p>
            <a:r>
              <a:rPr lang="en-AU" dirty="0" smtClean="0"/>
              <a:t>Sound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Chemical change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56400"/>
            <a:ext cx="3795316" cy="252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27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Why</a:t>
            </a:r>
            <a:r>
              <a:rPr lang="en-AU" dirty="0" smtClean="0"/>
              <a:t> do we balance?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It’s like a puzzle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23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2304255"/>
          </a:xfrm>
        </p:spPr>
        <p:txBody>
          <a:bodyPr/>
          <a:lstStyle/>
          <a:p>
            <a:r>
              <a:rPr lang="en-AU" i="1" dirty="0" smtClean="0">
                <a:solidFill>
                  <a:srgbClr val="FF0000"/>
                </a:solidFill>
              </a:rPr>
              <a:t>Atoms cannot be created or destroyed</a:t>
            </a:r>
          </a:p>
          <a:p>
            <a:endParaRPr lang="en-AU" i="1" dirty="0" smtClean="0">
              <a:solidFill>
                <a:srgbClr val="FF0000"/>
              </a:solidFill>
            </a:endParaRPr>
          </a:p>
          <a:p>
            <a:r>
              <a:rPr lang="en-AU" i="1" dirty="0" smtClean="0"/>
              <a:t>Therefore:</a:t>
            </a:r>
          </a:p>
          <a:p>
            <a:pPr marL="393192" lvl="1" indent="0">
              <a:buNone/>
            </a:pPr>
            <a:r>
              <a:rPr lang="en-AU" i="1" dirty="0" smtClean="0">
                <a:solidFill>
                  <a:srgbClr val="FF0000"/>
                </a:solidFill>
              </a:rPr>
              <a:t>The mass of reactants = the mass of products</a:t>
            </a:r>
          </a:p>
          <a:p>
            <a:endParaRPr lang="en-AU" i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AU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6003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AU" i="1" dirty="0" smtClean="0">
                <a:solidFill>
                  <a:schemeClr val="tx1"/>
                </a:solidFill>
              </a:rPr>
              <a:t>Law of conservation of mass</a:t>
            </a:r>
            <a:endParaRPr lang="en-AU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middleschoolchemistry.com/img/content/multimedia/chapter_6/lesson_2/mass_is_conserv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858335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4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795544"/>
          </a:xfrm>
        </p:spPr>
        <p:txBody>
          <a:bodyPr/>
          <a:lstStyle/>
          <a:p>
            <a:pPr marL="109728" indent="0">
              <a:buNone/>
            </a:pPr>
            <a:r>
              <a:rPr lang="en-AU" dirty="0" smtClean="0"/>
              <a:t>  H</a:t>
            </a:r>
            <a:r>
              <a:rPr lang="en-AU" baseline="-25000" dirty="0" smtClean="0"/>
              <a:t>2</a:t>
            </a:r>
            <a:r>
              <a:rPr lang="en-AU" dirty="0" smtClean="0"/>
              <a:t>        +         O</a:t>
            </a:r>
            <a:r>
              <a:rPr lang="en-AU" baseline="-25000" dirty="0" smtClean="0"/>
              <a:t>2</a:t>
            </a:r>
            <a:r>
              <a:rPr lang="en-AU" dirty="0" smtClean="0"/>
              <a:t>           </a:t>
            </a:r>
            <a:r>
              <a:rPr lang="en-AU" dirty="0" smtClean="0">
                <a:sym typeface="Wingdings" panose="05000000000000000000" pitchFamily="2" charset="2"/>
              </a:rPr>
              <a:t>             H</a:t>
            </a:r>
            <a:r>
              <a:rPr lang="en-AU" baseline="-25000" dirty="0" smtClean="0">
                <a:sym typeface="Wingdings" panose="05000000000000000000" pitchFamily="2" charset="2"/>
              </a:rPr>
              <a:t>2</a:t>
            </a:r>
            <a:r>
              <a:rPr lang="en-AU" dirty="0" smtClean="0">
                <a:sym typeface="Wingdings" panose="05000000000000000000" pitchFamily="2" charset="2"/>
              </a:rPr>
              <a:t>O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Hydrogen Gas Demo</a:t>
            </a:r>
            <a:endParaRPr lang="en-A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35556" l="0" r="100000">
                        <a14:foregroundMark x1="12500" y1="15556" x2="12500" y2="15556"/>
                        <a14:foregroundMark x1="3571" y1="10556" x2="3571" y2="10556"/>
                        <a14:foregroundMark x1="8135" y1="13889" x2="8135" y2="13889"/>
                        <a14:foregroundMark x1="5952" y1="13889" x2="6944" y2="13333"/>
                        <a14:foregroundMark x1="6349" y1="13889" x2="9524" y2="13333"/>
                        <a14:foregroundMark x1="23214" y1="25556" x2="23413" y2="26667"/>
                        <a14:foregroundMark x1="40278" y1="21667" x2="37500" y2="21667"/>
                        <a14:foregroundMark x1="42262" y1="28889" x2="37103" y2="27222"/>
                        <a14:foregroundMark x1="73413" y1="25556" x2="73413" y2="25556"/>
                        <a14:foregroundMark x1="75000" y1="25556" x2="52381" y2="25000"/>
                        <a14:foregroundMark x1="52976" y1="25000" x2="74802" y2="21667"/>
                        <a14:foregroundMark x1="90476" y1="7778" x2="80754" y2="27778"/>
                        <a14:foregroundMark x1="91667" y1="11111" x2="98413" y2="29444"/>
                        <a14:foregroundMark x1="22817" y1="22778" x2="23611" y2="30556"/>
                        <a14:foregroundMark x1="25000" y1="21667" x2="21429" y2="29444"/>
                        <a14:foregroundMark x1="23413" y1="21667" x2="22222" y2="2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0" b="64661"/>
          <a:stretch/>
        </p:blipFill>
        <p:spPr bwMode="auto">
          <a:xfrm>
            <a:off x="647924" y="2916683"/>
            <a:ext cx="7357516" cy="92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39"/>
          <a:stretch/>
        </p:blipFill>
        <p:spPr bwMode="auto">
          <a:xfrm>
            <a:off x="318716" y="4998453"/>
            <a:ext cx="8267843" cy="893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626964" y="1340768"/>
            <a:ext cx="82296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AU" dirty="0" smtClean="0"/>
              <a:t>       Reactants                </a:t>
            </a:r>
            <a:r>
              <a:rPr lang="en-AU" dirty="0" smtClean="0">
                <a:sym typeface="Wingdings" panose="05000000000000000000" pitchFamily="2" charset="2"/>
              </a:rPr>
              <a:t>         Products</a:t>
            </a:r>
            <a:endParaRPr lang="en-AU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73" r="82504" b="50362"/>
          <a:stretch/>
        </p:blipFill>
        <p:spPr bwMode="auto">
          <a:xfrm>
            <a:off x="604020" y="3717032"/>
            <a:ext cx="1287288" cy="69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21" t="310" b="64661"/>
          <a:stretch/>
        </p:blipFill>
        <p:spPr bwMode="auto">
          <a:xfrm>
            <a:off x="6331285" y="3837132"/>
            <a:ext cx="1646507" cy="92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30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40768"/>
            <a:ext cx="8445624" cy="4900000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AU" i="1" dirty="0" smtClean="0">
                <a:solidFill>
                  <a:srgbClr val="FF0000"/>
                </a:solidFill>
              </a:rPr>
              <a:t>No matter is lost in a reaction. </a:t>
            </a:r>
          </a:p>
          <a:p>
            <a:pPr marL="624078" indent="-514350">
              <a:buFont typeface="+mj-lt"/>
              <a:buAutoNum type="arabicPeriod"/>
            </a:pPr>
            <a:endParaRPr lang="en-AU" i="1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AU" i="1" dirty="0" smtClean="0">
                <a:solidFill>
                  <a:srgbClr val="FF0000"/>
                </a:solidFill>
              </a:rPr>
              <a:t>So, there must be the </a:t>
            </a:r>
            <a:r>
              <a:rPr lang="en-AU" b="1" i="1" dirty="0" smtClean="0">
                <a:solidFill>
                  <a:srgbClr val="FF0000"/>
                </a:solidFill>
              </a:rPr>
              <a:t>same number of atoms</a:t>
            </a:r>
            <a:r>
              <a:rPr lang="en-AU" i="1" dirty="0" smtClean="0">
                <a:solidFill>
                  <a:srgbClr val="FF0000"/>
                </a:solidFill>
              </a:rPr>
              <a:t> on each side of the arrow</a:t>
            </a:r>
          </a:p>
          <a:p>
            <a:pPr marL="624078" indent="-514350">
              <a:buFont typeface="+mj-lt"/>
              <a:buAutoNum type="arabicPeriod"/>
            </a:pPr>
            <a:endParaRPr lang="en-AU" i="1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AU" i="1" dirty="0" smtClean="0">
                <a:solidFill>
                  <a:srgbClr val="FF0000"/>
                </a:solidFill>
              </a:rPr>
              <a:t>This is done by adding numbers in front of chemicals. We call them </a:t>
            </a:r>
            <a:r>
              <a:rPr lang="en-AU" b="1" i="1" dirty="0" smtClean="0">
                <a:solidFill>
                  <a:srgbClr val="FF0000"/>
                </a:solidFill>
              </a:rPr>
              <a:t>coefficients</a:t>
            </a:r>
            <a:r>
              <a:rPr lang="en-AU" i="1" dirty="0" smtClean="0">
                <a:solidFill>
                  <a:srgbClr val="FF0000"/>
                </a:solidFill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endParaRPr lang="en-AU" i="1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AU" i="1" dirty="0" smtClean="0">
                <a:solidFill>
                  <a:srgbClr val="FF0000"/>
                </a:solidFill>
              </a:rPr>
              <a:t>We add coefficients until they are balanced on </a:t>
            </a:r>
            <a:r>
              <a:rPr lang="en-AU" b="1" i="1" dirty="0" smtClean="0">
                <a:solidFill>
                  <a:srgbClr val="FF0000"/>
                </a:solidFill>
              </a:rPr>
              <a:t>both sides</a:t>
            </a:r>
            <a:r>
              <a:rPr lang="en-AU" i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Summary: We balance equations because 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64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752601"/>
            <a:ext cx="8278688" cy="1829761"/>
          </a:xfrm>
        </p:spPr>
        <p:txBody>
          <a:bodyPr/>
          <a:lstStyle/>
          <a:p>
            <a:r>
              <a:rPr lang="en-AU" dirty="0" smtClean="0"/>
              <a:t>Ways of writing the equation.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611607"/>
            <a:ext cx="8278688" cy="1199704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3538711" cy="167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7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1181</TotalTime>
  <Words>527</Words>
  <Application>Microsoft Office PowerPoint</Application>
  <PresentationFormat>On-screen Show (4:3)</PresentationFormat>
  <Paragraphs>81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Chemistry: Chemical Change and Balancing Equations</vt:lpstr>
      <vt:lpstr>What is the difference?</vt:lpstr>
      <vt:lpstr>Physical change</vt:lpstr>
      <vt:lpstr>Chemical change</vt:lpstr>
      <vt:lpstr>Why do we balance?</vt:lpstr>
      <vt:lpstr>Law of conservation of mass</vt:lpstr>
      <vt:lpstr>Hydrogen Gas Demo</vt:lpstr>
      <vt:lpstr>Summary: We balance equations because …</vt:lpstr>
      <vt:lpstr>Ways of writing the equation.</vt:lpstr>
      <vt:lpstr>PowerPoint Presentation</vt:lpstr>
      <vt:lpstr>Practice</vt:lpstr>
      <vt:lpstr>__H2    +    __02        __H2O </vt:lpstr>
      <vt:lpstr>Balancing Equation</vt:lpstr>
      <vt:lpstr>Balancing Equation</vt:lpstr>
      <vt:lpstr>Balancing Photosynthesis</vt:lpstr>
      <vt:lpstr>PowerPoint Presentation</vt:lpstr>
      <vt:lpstr>End</vt:lpstr>
      <vt:lpstr>Recall: Naming ionic compounds and writing formula (one metal and one non-metal)</vt:lpstr>
      <vt:lpstr>Naming covalent compounds (no metals)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Chemistry: Atoms and Reactions</dc:title>
  <dc:creator>Ashley Moseley</dc:creator>
  <cp:lastModifiedBy>Nathan Schepemaker</cp:lastModifiedBy>
  <cp:revision>64</cp:revision>
  <dcterms:created xsi:type="dcterms:W3CDTF">2014-07-21T07:47:37Z</dcterms:created>
  <dcterms:modified xsi:type="dcterms:W3CDTF">2016-08-18T02:16:47Z</dcterms:modified>
</cp:coreProperties>
</file>