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80" r:id="rId3"/>
    <p:sldId id="270" r:id="rId4"/>
    <p:sldId id="257" r:id="rId5"/>
    <p:sldId id="260" r:id="rId6"/>
    <p:sldId id="263" r:id="rId7"/>
    <p:sldId id="264" r:id="rId8"/>
    <p:sldId id="265" r:id="rId9"/>
    <p:sldId id="266" r:id="rId10"/>
    <p:sldId id="258" r:id="rId11"/>
    <p:sldId id="261" r:id="rId12"/>
    <p:sldId id="267" r:id="rId13"/>
    <p:sldId id="277" r:id="rId14"/>
    <p:sldId id="279" r:id="rId15"/>
    <p:sldId id="276" r:id="rId16"/>
    <p:sldId id="271" r:id="rId17"/>
    <p:sldId id="259" r:id="rId18"/>
    <p:sldId id="262" r:id="rId19"/>
    <p:sldId id="272" r:id="rId20"/>
    <p:sldId id="273" r:id="rId21"/>
    <p:sldId id="274" r:id="rId22"/>
    <p:sldId id="275" r:id="rId23"/>
    <p:sldId id="268" r:id="rId24"/>
    <p:sldId id="26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467" autoAdjust="0"/>
    <p:restoredTop sz="94660"/>
  </p:normalViewPr>
  <p:slideViewPr>
    <p:cSldViewPr>
      <p:cViewPr>
        <p:scale>
          <a:sx n="66" d="100"/>
          <a:sy n="66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2DA00-BB06-4A82-A542-FDCD33D77814}" type="datetimeFigureOut">
              <a:rPr lang="en-AU" smtClean="0"/>
              <a:t>8/09/2016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373BE-C46B-48C5-83AD-CFB3975CE3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6018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373BE-C46B-48C5-83AD-CFB3975CE3AE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6177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05286A-1827-4786-80E5-A4D6C64A4141}" type="datetimeFigureOut">
              <a:rPr lang="en-AU" smtClean="0"/>
              <a:pPr/>
              <a:t>8/09/2016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F0D869-371E-49F6-A76F-8FCABB5A8C0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5286A-1827-4786-80E5-A4D6C64A4141}" type="datetimeFigureOut">
              <a:rPr lang="en-AU" smtClean="0"/>
              <a:pPr/>
              <a:t>8/09/2016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0D869-371E-49F6-A76F-8FCABB5A8C0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5286A-1827-4786-80E5-A4D6C64A4141}" type="datetimeFigureOut">
              <a:rPr lang="en-AU" smtClean="0"/>
              <a:pPr/>
              <a:t>8/09/2016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0D869-371E-49F6-A76F-8FCABB5A8C0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5286A-1827-4786-80E5-A4D6C64A4141}" type="datetimeFigureOut">
              <a:rPr lang="en-AU" smtClean="0"/>
              <a:pPr/>
              <a:t>8/09/2016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0D869-371E-49F6-A76F-8FCABB5A8C0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5286A-1827-4786-80E5-A4D6C64A4141}" type="datetimeFigureOut">
              <a:rPr lang="en-AU" smtClean="0"/>
              <a:pPr/>
              <a:t>8/09/2016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0D869-371E-49F6-A76F-8FCABB5A8C0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5286A-1827-4786-80E5-A4D6C64A4141}" type="datetimeFigureOut">
              <a:rPr lang="en-AU" smtClean="0"/>
              <a:pPr/>
              <a:t>8/09/2016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0D869-371E-49F6-A76F-8FCABB5A8C0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5286A-1827-4786-80E5-A4D6C64A4141}" type="datetimeFigureOut">
              <a:rPr lang="en-AU" smtClean="0"/>
              <a:pPr/>
              <a:t>8/09/2016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0D869-371E-49F6-A76F-8FCABB5A8C0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5286A-1827-4786-80E5-A4D6C64A4141}" type="datetimeFigureOut">
              <a:rPr lang="en-AU" smtClean="0"/>
              <a:pPr/>
              <a:t>8/09/2016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0D869-371E-49F6-A76F-8FCABB5A8C0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5286A-1827-4786-80E5-A4D6C64A4141}" type="datetimeFigureOut">
              <a:rPr lang="en-AU" smtClean="0"/>
              <a:pPr/>
              <a:t>8/09/2016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0D869-371E-49F6-A76F-8FCABB5A8C0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F05286A-1827-4786-80E5-A4D6C64A4141}" type="datetimeFigureOut">
              <a:rPr lang="en-AU" smtClean="0"/>
              <a:pPr/>
              <a:t>8/09/2016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0D869-371E-49F6-A76F-8FCABB5A8C0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05286A-1827-4786-80E5-A4D6C64A4141}" type="datetimeFigureOut">
              <a:rPr lang="en-AU" smtClean="0"/>
              <a:pPr/>
              <a:t>8/09/2016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F0D869-371E-49F6-A76F-8FCABB5A8C0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F05286A-1827-4786-80E5-A4D6C64A4141}" type="datetimeFigureOut">
              <a:rPr lang="en-AU" smtClean="0"/>
              <a:pPr/>
              <a:t>8/09/2016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5F0D869-371E-49F6-A76F-8FCABB5A8C0D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3j2JbRUfpB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9124" y="4005064"/>
            <a:ext cx="6172200" cy="2609056"/>
          </a:xfrm>
        </p:spPr>
        <p:txBody>
          <a:bodyPr/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3 Acid reactions</a:t>
            </a:r>
            <a:endParaRPr lang="en-AU" dirty="0"/>
          </a:p>
        </p:txBody>
      </p:sp>
      <p:pic>
        <p:nvPicPr>
          <p:cNvPr id="6" name="Picture 5" descr="hydrochloric_ac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276872"/>
            <a:ext cx="2801665" cy="2755126"/>
          </a:xfrm>
          <a:prstGeom prst="rect">
            <a:avLst/>
          </a:prstGeom>
        </p:spPr>
      </p:pic>
      <p:pic>
        <p:nvPicPr>
          <p:cNvPr id="4" name="Picture 3" descr="back-on-ac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260648"/>
            <a:ext cx="2693389" cy="2376264"/>
          </a:xfrm>
          <a:prstGeom prst="rect">
            <a:avLst/>
          </a:prstGeom>
        </p:spPr>
      </p:pic>
      <p:pic>
        <p:nvPicPr>
          <p:cNvPr id="5" name="Picture 4" descr="uesc_09_img048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332656"/>
            <a:ext cx="3074608" cy="397449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5616624" cy="4873752"/>
          </a:xfrm>
        </p:spPr>
        <p:txBody>
          <a:bodyPr>
            <a:normAutofit/>
          </a:bodyPr>
          <a:lstStyle/>
          <a:p>
            <a:r>
              <a:rPr lang="en-AU" sz="1800" i="1" dirty="0" smtClean="0">
                <a:solidFill>
                  <a:srgbClr val="FF0000"/>
                </a:solidFill>
              </a:rPr>
              <a:t>Acids react with </a:t>
            </a:r>
            <a:r>
              <a:rPr lang="en-AU" sz="1800" i="1" u="sng" dirty="0" smtClean="0">
                <a:solidFill>
                  <a:srgbClr val="FF0000"/>
                </a:solidFill>
              </a:rPr>
              <a:t>carbonates</a:t>
            </a:r>
            <a:r>
              <a:rPr lang="en-AU" sz="1800" i="1" dirty="0" smtClean="0">
                <a:solidFill>
                  <a:srgbClr val="FF0000"/>
                </a:solidFill>
              </a:rPr>
              <a:t> to produce carbon dioxide (CO</a:t>
            </a:r>
            <a:r>
              <a:rPr lang="en-AU" sz="1800" i="1" baseline="-25000" dirty="0" smtClean="0">
                <a:solidFill>
                  <a:srgbClr val="FF0000"/>
                </a:solidFill>
              </a:rPr>
              <a:t>2</a:t>
            </a:r>
            <a:r>
              <a:rPr lang="en-AU" sz="1800" i="1" dirty="0" smtClean="0">
                <a:solidFill>
                  <a:srgbClr val="FF0000"/>
                </a:solidFill>
              </a:rPr>
              <a:t>) as well as </a:t>
            </a:r>
            <a:r>
              <a:rPr lang="en-AU" sz="1800" i="1" u="sng" dirty="0" smtClean="0">
                <a:solidFill>
                  <a:srgbClr val="FF0000"/>
                </a:solidFill>
              </a:rPr>
              <a:t>salt</a:t>
            </a:r>
            <a:r>
              <a:rPr lang="en-AU" sz="1800" i="1" dirty="0" smtClean="0">
                <a:solidFill>
                  <a:srgbClr val="FF0000"/>
                </a:solidFill>
              </a:rPr>
              <a:t> and </a:t>
            </a:r>
            <a:r>
              <a:rPr lang="en-AU" sz="1800" i="1" u="sng" dirty="0" smtClean="0">
                <a:solidFill>
                  <a:srgbClr val="FF0000"/>
                </a:solidFill>
              </a:rPr>
              <a:t>water</a:t>
            </a:r>
            <a:r>
              <a:rPr lang="en-AU" sz="1800" i="1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n-AU" sz="1800" dirty="0" smtClean="0"/>
              <a:t>The general formula is:</a:t>
            </a:r>
          </a:p>
          <a:p>
            <a:pPr marL="0" indent="0">
              <a:buNone/>
            </a:pPr>
            <a:r>
              <a:rPr lang="en-AU" sz="1800" u="sng" dirty="0" smtClean="0">
                <a:solidFill>
                  <a:srgbClr val="FF0000"/>
                </a:solidFill>
              </a:rPr>
              <a:t>Acid</a:t>
            </a:r>
            <a:r>
              <a:rPr lang="en-AU" sz="1800" dirty="0" smtClean="0">
                <a:solidFill>
                  <a:srgbClr val="FF0000"/>
                </a:solidFill>
              </a:rPr>
              <a:t> + </a:t>
            </a:r>
            <a:r>
              <a:rPr lang="en-AU" sz="1800" u="sng" dirty="0" smtClean="0">
                <a:solidFill>
                  <a:srgbClr val="FF0000"/>
                </a:solidFill>
              </a:rPr>
              <a:t>carbonate</a:t>
            </a:r>
            <a:r>
              <a:rPr lang="en-AU" sz="1800" dirty="0" smtClean="0">
                <a:solidFill>
                  <a:srgbClr val="FF0000"/>
                </a:solidFill>
              </a:rPr>
              <a:t> </a:t>
            </a:r>
            <a:r>
              <a:rPr lang="en-AU" sz="1800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AU" sz="1800" dirty="0" smtClean="0">
                <a:solidFill>
                  <a:srgbClr val="FF0000"/>
                </a:solidFill>
              </a:rPr>
              <a:t> </a:t>
            </a:r>
            <a:r>
              <a:rPr lang="en-AU" sz="1800" u="sng" dirty="0" smtClean="0">
                <a:solidFill>
                  <a:srgbClr val="FF0000"/>
                </a:solidFill>
              </a:rPr>
              <a:t>a salt </a:t>
            </a:r>
            <a:r>
              <a:rPr lang="en-AU" sz="1800" dirty="0" smtClean="0">
                <a:solidFill>
                  <a:srgbClr val="FF0000"/>
                </a:solidFill>
              </a:rPr>
              <a:t>+ </a:t>
            </a:r>
            <a:r>
              <a:rPr lang="en-AU" sz="1800" u="sng" dirty="0" smtClean="0">
                <a:solidFill>
                  <a:srgbClr val="FF0000"/>
                </a:solidFill>
              </a:rPr>
              <a:t>water</a:t>
            </a:r>
            <a:r>
              <a:rPr lang="en-AU" sz="1800" dirty="0" smtClean="0">
                <a:solidFill>
                  <a:srgbClr val="FF0000"/>
                </a:solidFill>
              </a:rPr>
              <a:t> + </a:t>
            </a:r>
            <a:r>
              <a:rPr lang="en-AU" sz="1800" u="sng" dirty="0" smtClean="0">
                <a:solidFill>
                  <a:srgbClr val="FF0000"/>
                </a:solidFill>
              </a:rPr>
              <a:t>carbon dioxide</a:t>
            </a:r>
          </a:p>
          <a:p>
            <a:endParaRPr lang="en-AU" sz="1800" dirty="0" smtClean="0"/>
          </a:p>
          <a:p>
            <a:r>
              <a:rPr lang="en-AU" sz="1800" i="1" dirty="0" smtClean="0">
                <a:solidFill>
                  <a:srgbClr val="FF0000"/>
                </a:solidFill>
              </a:rPr>
              <a:t>Note: </a:t>
            </a:r>
          </a:p>
          <a:p>
            <a:pPr lvl="1"/>
            <a:r>
              <a:rPr lang="en-AU" sz="1500" i="1" dirty="0" smtClean="0">
                <a:solidFill>
                  <a:srgbClr val="FF0000"/>
                </a:solidFill>
              </a:rPr>
              <a:t>A Carbonate is CO</a:t>
            </a:r>
            <a:r>
              <a:rPr lang="en-AU" sz="1500" i="1" baseline="-25000" dirty="0" smtClean="0">
                <a:solidFill>
                  <a:srgbClr val="FF0000"/>
                </a:solidFill>
              </a:rPr>
              <a:t>3 </a:t>
            </a:r>
            <a:r>
              <a:rPr lang="en-AU" sz="1500" i="1" baseline="30000" dirty="0" smtClean="0">
                <a:solidFill>
                  <a:srgbClr val="FF0000"/>
                </a:solidFill>
              </a:rPr>
              <a:t>2-</a:t>
            </a:r>
          </a:p>
          <a:p>
            <a:endParaRPr lang="en-AU" sz="1800" dirty="0"/>
          </a:p>
          <a:p>
            <a:r>
              <a:rPr lang="en-AU" sz="1800" dirty="0" smtClean="0"/>
              <a:t>An example of this type of reaction is </a:t>
            </a:r>
            <a:r>
              <a:rPr lang="en-AU" sz="1800" u="sng" dirty="0" smtClean="0"/>
              <a:t>calcium carbonate</a:t>
            </a:r>
            <a:r>
              <a:rPr lang="en-AU" sz="1800" dirty="0" smtClean="0"/>
              <a:t> and hydrochloric acid:</a:t>
            </a:r>
          </a:p>
          <a:p>
            <a:endParaRPr lang="en-AU" sz="1800" dirty="0" smtClean="0"/>
          </a:p>
          <a:p>
            <a:r>
              <a:rPr lang="en-AU" sz="1800" dirty="0" smtClean="0"/>
              <a:t>Hydrochloric acid + calcium carbonate </a:t>
            </a:r>
            <a:r>
              <a:rPr lang="en-AU" sz="1800" dirty="0" smtClean="0">
                <a:sym typeface="Wingdings"/>
              </a:rPr>
              <a:t></a:t>
            </a:r>
            <a:r>
              <a:rPr lang="en-AU" sz="1800" dirty="0" smtClean="0"/>
              <a:t> calcium chloride + water + carbon dioxide</a:t>
            </a:r>
            <a:endParaRPr lang="en-AU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Acids and carbonates</a:t>
            </a:r>
            <a:endParaRPr lang="en-AU" dirty="0"/>
          </a:p>
        </p:txBody>
      </p:sp>
      <p:pic>
        <p:nvPicPr>
          <p:cNvPr id="4" name="Picture 3" descr="C0078071-Tums_Reacting_in_Hydrochloric_Acid-SP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1556792"/>
            <a:ext cx="2881337" cy="290324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568952" cy="2448272"/>
          </a:xfrm>
        </p:spPr>
        <p:txBody>
          <a:bodyPr/>
          <a:lstStyle/>
          <a:p>
            <a:endParaRPr lang="en-AU" dirty="0" smtClean="0"/>
          </a:p>
          <a:p>
            <a:r>
              <a:rPr lang="en-AU" sz="1100" dirty="0" smtClean="0"/>
              <a:t>Vinegar (ethanoic acid) + Baking Soda (Sodium Hydrogen Carbonate) </a:t>
            </a:r>
            <a:r>
              <a:rPr lang="en-AU" sz="1100" dirty="0" smtClean="0">
                <a:sym typeface="Wingdings" panose="05000000000000000000" pitchFamily="2" charset="2"/>
              </a:rPr>
              <a:t> Sodium Acetate + Water + Carbon </a:t>
            </a:r>
            <a:r>
              <a:rPr lang="en-AU" sz="1100" dirty="0">
                <a:sym typeface="Wingdings" panose="05000000000000000000" pitchFamily="2" charset="2"/>
              </a:rPr>
              <a:t>D</a:t>
            </a:r>
            <a:r>
              <a:rPr lang="en-AU" sz="1100" dirty="0" smtClean="0">
                <a:sym typeface="Wingdings" panose="05000000000000000000" pitchFamily="2" charset="2"/>
              </a:rPr>
              <a:t>ioxide</a:t>
            </a:r>
          </a:p>
          <a:p>
            <a:endParaRPr lang="en-AU" dirty="0">
              <a:sym typeface="Wingdings" panose="05000000000000000000" pitchFamily="2" charset="2"/>
            </a:endParaRPr>
          </a:p>
          <a:p>
            <a:r>
              <a:rPr lang="pt-BR" sz="2400" dirty="0" smtClean="0"/>
              <a:t>CH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COOH</a:t>
            </a:r>
            <a:r>
              <a:rPr lang="pt-BR" sz="2400" dirty="0"/>
              <a:t> + NaHCO</a:t>
            </a:r>
            <a:r>
              <a:rPr lang="pt-BR" sz="2400" baseline="-25000" dirty="0"/>
              <a:t>3</a:t>
            </a:r>
            <a:r>
              <a:rPr lang="pt-BR" sz="2400" dirty="0"/>
              <a:t> → </a:t>
            </a:r>
            <a:r>
              <a:rPr lang="pt-BR" sz="2400" dirty="0" smtClean="0"/>
              <a:t>NaCH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COO</a:t>
            </a:r>
            <a:r>
              <a:rPr lang="pt-BR" sz="2400" dirty="0"/>
              <a:t> + H</a:t>
            </a:r>
            <a:r>
              <a:rPr lang="pt-BR" sz="2400" baseline="-25000" dirty="0"/>
              <a:t>2</a:t>
            </a:r>
            <a:r>
              <a:rPr lang="pt-BR" sz="2400" dirty="0"/>
              <a:t>O + CO</a:t>
            </a:r>
            <a:r>
              <a:rPr lang="pt-BR" sz="2400" baseline="-25000" dirty="0"/>
              <a:t>2</a:t>
            </a:r>
            <a:endParaRPr lang="en-AU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Acid reactions experiment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27" y="3068960"/>
            <a:ext cx="5688632" cy="284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372200" y="3212976"/>
            <a:ext cx="2430687" cy="3024336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AU" dirty="0" smtClean="0"/>
          </a:p>
          <a:p>
            <a:r>
              <a:rPr lang="en-AU" dirty="0" smtClean="0"/>
              <a:t>2 heaping teaspoons of Baking Soda</a:t>
            </a:r>
          </a:p>
          <a:p>
            <a:endParaRPr lang="en-AU" dirty="0" smtClean="0"/>
          </a:p>
          <a:p>
            <a:r>
              <a:rPr lang="en-AU" dirty="0" smtClean="0"/>
              <a:t>60 </a:t>
            </a:r>
            <a:r>
              <a:rPr lang="en-AU" dirty="0" err="1" smtClean="0"/>
              <a:t>mls</a:t>
            </a:r>
            <a:r>
              <a:rPr lang="en-AU" dirty="0" smtClean="0"/>
              <a:t> of vinegar</a:t>
            </a:r>
          </a:p>
          <a:p>
            <a:endParaRPr lang="en-AU" dirty="0" smtClean="0"/>
          </a:p>
          <a:p>
            <a:r>
              <a:rPr lang="en-AU" dirty="0" smtClean="0"/>
              <a:t>600 ml coke bottle</a:t>
            </a:r>
          </a:p>
          <a:p>
            <a:endParaRPr lang="en-AU" dirty="0" smtClean="0"/>
          </a:p>
          <a:p>
            <a:r>
              <a:rPr lang="en-AU" dirty="0" smtClean="0"/>
              <a:t>Rubber stopper to fit lid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Reaction of an acid with a carbonate</a:t>
            </a:r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Acid reactions experiment</a:t>
            </a: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492896"/>
            <a:ext cx="4464496" cy="3601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57789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r>
              <a:rPr lang="en-AU" sz="1400" dirty="0" smtClean="0"/>
              <a:t>Sodium </a:t>
            </a:r>
            <a:r>
              <a:rPr lang="en-AU" sz="1400" dirty="0" err="1" smtClean="0"/>
              <a:t>Hydrogencarbonate</a:t>
            </a:r>
            <a:r>
              <a:rPr lang="en-AU" sz="1400" dirty="0" smtClean="0"/>
              <a:t> + Sulphuric Acid </a:t>
            </a:r>
            <a:r>
              <a:rPr lang="en-AU" sz="1400" dirty="0" smtClean="0">
                <a:sym typeface="Wingdings" panose="05000000000000000000" pitchFamily="2" charset="2"/>
              </a:rPr>
              <a:t> </a:t>
            </a:r>
            <a:r>
              <a:rPr lang="en-AU" sz="1400" dirty="0" smtClean="0"/>
              <a:t> </a:t>
            </a:r>
          </a:p>
          <a:p>
            <a:endParaRPr lang="en-AU" sz="1400" dirty="0"/>
          </a:p>
          <a:p>
            <a:endParaRPr lang="en-AU" sz="1400" dirty="0" smtClean="0"/>
          </a:p>
          <a:p>
            <a:endParaRPr lang="en-AU" sz="1400" dirty="0"/>
          </a:p>
          <a:p>
            <a:endParaRPr lang="en-AU" sz="1400" dirty="0" smtClean="0"/>
          </a:p>
          <a:p>
            <a:endParaRPr lang="en-AU" sz="1400" dirty="0"/>
          </a:p>
          <a:p>
            <a:endParaRPr lang="en-AU" sz="1400" dirty="0" smtClean="0"/>
          </a:p>
          <a:p>
            <a:endParaRPr lang="en-AU" sz="1400" dirty="0"/>
          </a:p>
          <a:p>
            <a:r>
              <a:rPr lang="en-AU" sz="1400" dirty="0" smtClean="0"/>
              <a:t>Sodium Carbonate + Sulphuric Acid </a:t>
            </a:r>
            <a:r>
              <a:rPr lang="en-AU" sz="1400" dirty="0" smtClean="0">
                <a:sym typeface="Wingdings" panose="05000000000000000000" pitchFamily="2" charset="2"/>
              </a:rPr>
              <a:t></a:t>
            </a:r>
            <a:endParaRPr lang="en-AU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r>
              <a:rPr lang="en-AU" dirty="0"/>
              <a:t>Word and Chemical Problems 1</a:t>
            </a:r>
          </a:p>
        </p:txBody>
      </p:sp>
    </p:spTree>
    <p:extLst>
      <p:ext uri="{BB962C8B-B14F-4D97-AF65-F5344CB8AC3E}">
        <p14:creationId xmlns:p14="http://schemas.microsoft.com/office/powerpoint/2010/main" val="104568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r>
              <a:rPr lang="en-AU" sz="1400" dirty="0" smtClean="0"/>
              <a:t>Iron (III) Carbonate + Carbonic Acid </a:t>
            </a:r>
            <a:r>
              <a:rPr lang="en-AU" sz="1400" dirty="0" smtClean="0">
                <a:sym typeface="Wingdings" panose="05000000000000000000" pitchFamily="2" charset="2"/>
              </a:rPr>
              <a:t></a:t>
            </a:r>
          </a:p>
          <a:p>
            <a:endParaRPr lang="en-AU" sz="1400" dirty="0">
              <a:sym typeface="Wingdings" panose="05000000000000000000" pitchFamily="2" charset="2"/>
            </a:endParaRPr>
          </a:p>
          <a:p>
            <a:endParaRPr lang="en-AU" sz="1400" dirty="0" smtClean="0">
              <a:sym typeface="Wingdings" panose="05000000000000000000" pitchFamily="2" charset="2"/>
            </a:endParaRPr>
          </a:p>
          <a:p>
            <a:endParaRPr lang="en-AU" sz="1400" dirty="0">
              <a:sym typeface="Wingdings" panose="05000000000000000000" pitchFamily="2" charset="2"/>
            </a:endParaRPr>
          </a:p>
          <a:p>
            <a:endParaRPr lang="en-AU" sz="1400" dirty="0" smtClean="0">
              <a:sym typeface="Wingdings" panose="05000000000000000000" pitchFamily="2" charset="2"/>
            </a:endParaRPr>
          </a:p>
          <a:p>
            <a:endParaRPr lang="en-AU" sz="1400" dirty="0">
              <a:sym typeface="Wingdings" panose="05000000000000000000" pitchFamily="2" charset="2"/>
            </a:endParaRPr>
          </a:p>
          <a:p>
            <a:endParaRPr lang="en-AU" sz="1400" dirty="0" smtClean="0">
              <a:sym typeface="Wingdings" panose="05000000000000000000" pitchFamily="2" charset="2"/>
            </a:endParaRPr>
          </a:p>
          <a:p>
            <a:endParaRPr lang="en-AU" sz="1400" dirty="0">
              <a:sym typeface="Wingdings" panose="05000000000000000000" pitchFamily="2" charset="2"/>
            </a:endParaRPr>
          </a:p>
          <a:p>
            <a:r>
              <a:rPr lang="en-AU" sz="1400" dirty="0" smtClean="0">
                <a:sym typeface="Wingdings" panose="05000000000000000000" pitchFamily="2" charset="2"/>
              </a:rPr>
              <a:t>Calcium Carbonate + Nitric Acid  </a:t>
            </a:r>
            <a:endParaRPr lang="en-AU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r>
              <a:rPr lang="en-AU" dirty="0"/>
              <a:t>Word and Chemical Problems </a:t>
            </a:r>
            <a:r>
              <a:rPr lang="en-AU" dirty="0" smtClean="0"/>
              <a:t>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0398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Acid Reactions Booklet</a:t>
            </a:r>
          </a:p>
          <a:p>
            <a:pPr lvl="1"/>
            <a:r>
              <a:rPr lang="en-AU" dirty="0" smtClean="0"/>
              <a:t>Complete </a:t>
            </a:r>
            <a:r>
              <a:rPr lang="en-AU" dirty="0" smtClean="0"/>
              <a:t>Worksheet 3 – </a:t>
            </a:r>
            <a:r>
              <a:rPr lang="en-AU" dirty="0" smtClean="0"/>
              <a:t>Acid + Metal Carbonate </a:t>
            </a:r>
            <a:r>
              <a:rPr lang="en-AU" dirty="0" smtClean="0"/>
              <a:t>Reaction</a:t>
            </a:r>
          </a:p>
          <a:p>
            <a:pPr lvl="1"/>
            <a:endParaRPr lang="en-AU" dirty="0"/>
          </a:p>
          <a:p>
            <a:pPr lvl="1"/>
            <a:r>
              <a:rPr lang="en-AU" dirty="0" smtClean="0"/>
              <a:t>Note: Refer to the “Acids You Need to know…” at the back of your booklet.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Your Turn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11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Acid and bases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Neutralisation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5075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52438"/>
            <a:ext cx="5112568" cy="5321513"/>
          </a:xfrm>
        </p:spPr>
        <p:txBody>
          <a:bodyPr>
            <a:normAutofit/>
          </a:bodyPr>
          <a:lstStyle/>
          <a:p>
            <a:r>
              <a:rPr lang="en-AU" sz="1600" i="1" dirty="0" smtClean="0">
                <a:solidFill>
                  <a:srgbClr val="FF0000"/>
                </a:solidFill>
              </a:rPr>
              <a:t>Acids and </a:t>
            </a:r>
            <a:r>
              <a:rPr lang="en-AU" sz="1600" i="1" dirty="0" smtClean="0">
                <a:solidFill>
                  <a:srgbClr val="FF0000"/>
                </a:solidFill>
              </a:rPr>
              <a:t>bases </a:t>
            </a:r>
            <a:r>
              <a:rPr lang="en-AU" sz="1600" i="1" u="sng" dirty="0" smtClean="0">
                <a:solidFill>
                  <a:srgbClr val="FF0000"/>
                </a:solidFill>
              </a:rPr>
              <a:t>neutralise</a:t>
            </a:r>
            <a:r>
              <a:rPr lang="en-AU" sz="1600" i="1" dirty="0" smtClean="0">
                <a:solidFill>
                  <a:srgbClr val="FF0000"/>
                </a:solidFill>
              </a:rPr>
              <a:t> each other when mixed. </a:t>
            </a:r>
          </a:p>
          <a:p>
            <a:r>
              <a:rPr lang="en-AU" sz="1600" i="1" dirty="0" smtClean="0">
                <a:solidFill>
                  <a:srgbClr val="FF0000"/>
                </a:solidFill>
              </a:rPr>
              <a:t>They change each other into harmless substances such as </a:t>
            </a:r>
            <a:r>
              <a:rPr lang="en-AU" sz="1600" i="1" u="sng" dirty="0" smtClean="0">
                <a:solidFill>
                  <a:srgbClr val="FF0000"/>
                </a:solidFill>
              </a:rPr>
              <a:t>water</a:t>
            </a:r>
            <a:r>
              <a:rPr lang="en-AU" sz="1600" i="1" dirty="0" smtClean="0">
                <a:solidFill>
                  <a:srgbClr val="FF0000"/>
                </a:solidFill>
              </a:rPr>
              <a:t> and a </a:t>
            </a:r>
            <a:r>
              <a:rPr lang="en-AU" sz="1600" i="1" u="sng" dirty="0" smtClean="0">
                <a:solidFill>
                  <a:srgbClr val="FF0000"/>
                </a:solidFill>
              </a:rPr>
              <a:t>salt</a:t>
            </a:r>
            <a:r>
              <a:rPr lang="en-AU" sz="1600" i="1" dirty="0" smtClean="0">
                <a:solidFill>
                  <a:srgbClr val="FF0000"/>
                </a:solidFill>
              </a:rPr>
              <a:t>. </a:t>
            </a:r>
          </a:p>
          <a:p>
            <a:endParaRPr lang="en-AU" sz="1600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AU" sz="1600" i="1" dirty="0" smtClean="0">
                <a:solidFill>
                  <a:srgbClr val="FF0000"/>
                </a:solidFill>
              </a:rPr>
              <a:t>Neutralisation reactions take the form:</a:t>
            </a:r>
          </a:p>
          <a:p>
            <a:r>
              <a:rPr lang="en-AU" sz="1600" i="1" u="sng" dirty="0" smtClean="0">
                <a:solidFill>
                  <a:srgbClr val="FF0000"/>
                </a:solidFill>
              </a:rPr>
              <a:t>Acid</a:t>
            </a:r>
            <a:r>
              <a:rPr lang="en-AU" sz="1600" i="1" dirty="0" smtClean="0">
                <a:solidFill>
                  <a:srgbClr val="FF0000"/>
                </a:solidFill>
              </a:rPr>
              <a:t> + </a:t>
            </a:r>
            <a:r>
              <a:rPr lang="en-AU" sz="1600" i="1" u="sng" dirty="0" smtClean="0">
                <a:solidFill>
                  <a:srgbClr val="FF0000"/>
                </a:solidFill>
              </a:rPr>
              <a:t>base</a:t>
            </a:r>
            <a:r>
              <a:rPr lang="en-AU" sz="1600" i="1" dirty="0" smtClean="0">
                <a:solidFill>
                  <a:srgbClr val="FF0000"/>
                </a:solidFill>
              </a:rPr>
              <a:t> </a:t>
            </a:r>
            <a:r>
              <a:rPr lang="en-AU" sz="1600" i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AU" sz="1600" i="1" dirty="0" smtClean="0">
                <a:solidFill>
                  <a:srgbClr val="FF0000"/>
                </a:solidFill>
              </a:rPr>
              <a:t> </a:t>
            </a:r>
            <a:r>
              <a:rPr lang="en-AU" sz="1600" i="1" u="sng" dirty="0" smtClean="0">
                <a:solidFill>
                  <a:srgbClr val="FF0000"/>
                </a:solidFill>
              </a:rPr>
              <a:t>a salt</a:t>
            </a:r>
            <a:r>
              <a:rPr lang="en-AU" sz="1600" i="1" dirty="0" smtClean="0">
                <a:solidFill>
                  <a:srgbClr val="FF0000"/>
                </a:solidFill>
              </a:rPr>
              <a:t> + </a:t>
            </a:r>
            <a:r>
              <a:rPr lang="en-AU" sz="1600" i="1" u="sng" dirty="0" smtClean="0">
                <a:solidFill>
                  <a:srgbClr val="FF0000"/>
                </a:solidFill>
              </a:rPr>
              <a:t>water</a:t>
            </a:r>
          </a:p>
          <a:p>
            <a:endParaRPr lang="en-AU" sz="1600" dirty="0" smtClean="0"/>
          </a:p>
          <a:p>
            <a:r>
              <a:rPr lang="en-AU" sz="1600" dirty="0" smtClean="0"/>
              <a:t>An example of this type of reaction is: </a:t>
            </a:r>
          </a:p>
          <a:p>
            <a:pPr marL="0" indent="0">
              <a:buNone/>
            </a:pPr>
            <a:r>
              <a:rPr lang="en-AU" sz="1600" dirty="0" err="1" smtClean="0"/>
              <a:t>Sulfuric</a:t>
            </a:r>
            <a:r>
              <a:rPr lang="en-AU" sz="1600" dirty="0" smtClean="0"/>
              <a:t> acid + sodium hydroxide </a:t>
            </a:r>
            <a:r>
              <a:rPr lang="en-AU" sz="1600" dirty="0" smtClean="0">
                <a:sym typeface="Wingdings"/>
              </a:rPr>
              <a:t></a:t>
            </a:r>
            <a:r>
              <a:rPr lang="en-AU" sz="1600" dirty="0" smtClean="0"/>
              <a:t> sodium sulfate + water</a:t>
            </a:r>
            <a:endParaRPr lang="en-AU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Acids and bases</a:t>
            </a:r>
            <a:endParaRPr lang="en-AU" dirty="0"/>
          </a:p>
        </p:txBody>
      </p:sp>
      <p:grpSp>
        <p:nvGrpSpPr>
          <p:cNvPr id="6" name="Group 5"/>
          <p:cNvGrpSpPr/>
          <p:nvPr/>
        </p:nvGrpSpPr>
        <p:grpSpPr>
          <a:xfrm>
            <a:off x="5364088" y="980728"/>
            <a:ext cx="3312368" cy="4464496"/>
            <a:chOff x="5436096" y="1196752"/>
            <a:chExt cx="3312368" cy="3744416"/>
          </a:xfrm>
        </p:grpSpPr>
        <p:sp>
          <p:nvSpPr>
            <p:cNvPr id="5" name="Rectangle 4"/>
            <p:cNvSpPr/>
            <p:nvPr/>
          </p:nvSpPr>
          <p:spPr>
            <a:xfrm>
              <a:off x="5436096" y="1196752"/>
              <a:ext cx="3312368" cy="374441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4" name="Picture 3" descr="a_pH_scale_GIF_resized05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80112" y="1340768"/>
              <a:ext cx="3095625" cy="3467100"/>
            </a:xfrm>
            <a:prstGeom prst="rect">
              <a:avLst/>
            </a:prstGeom>
          </p:spPr>
        </p:pic>
      </p:grpSp>
      <p:pic>
        <p:nvPicPr>
          <p:cNvPr id="7" name="Picture 6" descr="Neutralization_reaction_between_sodium_hydroxide_and_hydrochloric_ac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4206123"/>
            <a:ext cx="2147416" cy="237170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Reaction of an acid and a base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Acid reactions experiment</a:t>
            </a:r>
            <a:endParaRPr lang="en-AU" dirty="0"/>
          </a:p>
        </p:txBody>
      </p:sp>
      <p:pic>
        <p:nvPicPr>
          <p:cNvPr id="3074" name="Picture 2" descr="http://www.bbc.co.uk/learningzone/clips/125.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420888"/>
            <a:ext cx="5888654" cy="33123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r>
              <a:rPr lang="en-AU" dirty="0" smtClean="0">
                <a:hlinkClick r:id="rId2"/>
              </a:rPr>
              <a:t>www.youtube.com/watch?v=3j2JbRUfpBo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Heartburn is caused by </a:t>
            </a:r>
            <a:r>
              <a:rPr lang="en-AU" dirty="0" err="1" smtClean="0"/>
              <a:t>HCl</a:t>
            </a:r>
            <a:r>
              <a:rPr lang="en-AU" dirty="0" smtClean="0"/>
              <a:t> from your stomach </a:t>
            </a:r>
            <a:r>
              <a:rPr lang="en-AU" dirty="0" err="1" smtClean="0"/>
              <a:t>risiing</a:t>
            </a:r>
            <a:r>
              <a:rPr lang="en-AU" dirty="0" smtClean="0"/>
              <a:t> into your </a:t>
            </a:r>
            <a:r>
              <a:rPr lang="en-AU" dirty="0" err="1" smtClean="0"/>
              <a:t>esophagus</a:t>
            </a:r>
            <a:r>
              <a:rPr lang="en-AU" dirty="0" smtClean="0"/>
              <a:t>.</a:t>
            </a:r>
          </a:p>
          <a:p>
            <a:endParaRPr lang="en-AU" dirty="0"/>
          </a:p>
          <a:p>
            <a:r>
              <a:rPr lang="en-AU" dirty="0" smtClean="0"/>
              <a:t>Antacid tablets contain bases  such as Mg(OH)</a:t>
            </a:r>
            <a:r>
              <a:rPr lang="en-AU" baseline="-25000" dirty="0" smtClean="0"/>
              <a:t>2</a:t>
            </a:r>
            <a:r>
              <a:rPr lang="en-AU" dirty="0" smtClean="0"/>
              <a:t> or Al(OH)</a:t>
            </a:r>
            <a:r>
              <a:rPr lang="en-AU" baseline="-25000" dirty="0" smtClean="0"/>
              <a:t>3</a:t>
            </a:r>
            <a:r>
              <a:rPr lang="en-AU" dirty="0" smtClean="0"/>
              <a:t> that neutralise the acid and bring relief.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Heartburn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46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/>
          <a:lstStyle/>
          <a:p>
            <a:pPr lvl="0"/>
            <a:r>
              <a:rPr lang="en-AU" b="1" dirty="0"/>
              <a:t>Identify the </a:t>
            </a:r>
            <a:r>
              <a:rPr lang="en-AU" b="1" dirty="0" smtClean="0"/>
              <a:t>acids, bases, metals and carbonates </a:t>
            </a:r>
            <a:r>
              <a:rPr lang="en-AU" b="1" dirty="0"/>
              <a:t>in the following examples</a:t>
            </a:r>
            <a:r>
              <a:rPr lang="en-AU" b="1" dirty="0" smtClean="0"/>
              <a:t>:</a:t>
            </a:r>
          </a:p>
          <a:p>
            <a:pPr marL="109728" lvl="0" indent="0">
              <a:buNone/>
            </a:pPr>
            <a:endParaRPr lang="en-AU" dirty="0"/>
          </a:p>
          <a:p>
            <a:r>
              <a:rPr lang="en-AU" dirty="0" err="1"/>
              <a:t>HCl</a:t>
            </a:r>
            <a:r>
              <a:rPr lang="en-AU" dirty="0"/>
              <a:t> ____________________</a:t>
            </a:r>
          </a:p>
          <a:p>
            <a:r>
              <a:rPr lang="en-AU" dirty="0"/>
              <a:t>Ca____________________</a:t>
            </a:r>
          </a:p>
          <a:p>
            <a:r>
              <a:rPr lang="en-AU" dirty="0"/>
              <a:t>HF____________________</a:t>
            </a:r>
          </a:p>
          <a:p>
            <a:r>
              <a:rPr lang="en-AU" dirty="0" err="1"/>
              <a:t>RbOH</a:t>
            </a:r>
            <a:r>
              <a:rPr lang="en-AU" dirty="0"/>
              <a:t>____________________</a:t>
            </a:r>
          </a:p>
          <a:p>
            <a:r>
              <a:rPr lang="en-AU" dirty="0"/>
              <a:t>Fe</a:t>
            </a:r>
            <a:r>
              <a:rPr lang="en-AU" baseline="-25000" dirty="0"/>
              <a:t>2</a:t>
            </a:r>
            <a:r>
              <a:rPr lang="en-AU" dirty="0"/>
              <a:t>(CO</a:t>
            </a:r>
            <a:r>
              <a:rPr lang="en-AU" baseline="-25000" dirty="0"/>
              <a:t>3</a:t>
            </a:r>
            <a:r>
              <a:rPr lang="en-AU" dirty="0"/>
              <a:t>)</a:t>
            </a:r>
            <a:r>
              <a:rPr lang="en-AU" baseline="-25000" dirty="0"/>
              <a:t>3</a:t>
            </a:r>
            <a:r>
              <a:rPr lang="en-AU" dirty="0"/>
              <a:t>____________________</a:t>
            </a:r>
          </a:p>
          <a:p>
            <a:r>
              <a:rPr lang="en-AU" dirty="0"/>
              <a:t>Ca(OH)</a:t>
            </a:r>
            <a:r>
              <a:rPr lang="en-AU" baseline="-25000" dirty="0"/>
              <a:t>2</a:t>
            </a:r>
            <a:r>
              <a:rPr lang="en-AU" dirty="0"/>
              <a:t>____________________</a:t>
            </a:r>
          </a:p>
          <a:p>
            <a:r>
              <a:rPr lang="en-AU" dirty="0"/>
              <a:t>HNO</a:t>
            </a:r>
            <a:r>
              <a:rPr lang="en-AU" baseline="-25000" dirty="0"/>
              <a:t>3</a:t>
            </a:r>
            <a:r>
              <a:rPr lang="en-AU" dirty="0"/>
              <a:t>____________________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Practice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0844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496944" cy="5421216"/>
          </a:xfrm>
        </p:spPr>
        <p:txBody>
          <a:bodyPr>
            <a:normAutofit/>
          </a:bodyPr>
          <a:lstStyle/>
          <a:p>
            <a:r>
              <a:rPr lang="en-AU" sz="1600" dirty="0" smtClean="0"/>
              <a:t>Aluminium Hydroxide + Hydrochloric Acid </a:t>
            </a:r>
            <a:r>
              <a:rPr lang="en-AU" sz="1600" dirty="0" smtClean="0">
                <a:sym typeface="Wingdings" panose="05000000000000000000" pitchFamily="2" charset="2"/>
              </a:rPr>
              <a:t> Aluminium Chloride </a:t>
            </a:r>
            <a:r>
              <a:rPr lang="en-AU" sz="1600" dirty="0">
                <a:sym typeface="Wingdings" panose="05000000000000000000" pitchFamily="2" charset="2"/>
              </a:rPr>
              <a:t>+</a:t>
            </a:r>
            <a:r>
              <a:rPr lang="en-AU" sz="1600" dirty="0" smtClean="0">
                <a:sym typeface="Wingdings" panose="05000000000000000000" pitchFamily="2" charset="2"/>
              </a:rPr>
              <a:t> Water</a:t>
            </a:r>
            <a:endParaRPr lang="en-AU" sz="1600" dirty="0" smtClean="0"/>
          </a:p>
          <a:p>
            <a:endParaRPr lang="en-AU" sz="2000" dirty="0" smtClean="0"/>
          </a:p>
          <a:p>
            <a:endParaRPr lang="en-AU" sz="2000" dirty="0" smtClean="0"/>
          </a:p>
          <a:p>
            <a:endParaRPr lang="en-AU" sz="2000" dirty="0"/>
          </a:p>
          <a:p>
            <a:endParaRPr lang="en-AU" sz="2000" dirty="0" smtClean="0"/>
          </a:p>
          <a:p>
            <a:endParaRPr lang="en-AU" sz="2000" dirty="0" smtClean="0"/>
          </a:p>
          <a:p>
            <a:endParaRPr lang="en-AU" sz="2000" dirty="0" smtClean="0"/>
          </a:p>
          <a:p>
            <a:r>
              <a:rPr lang="en-AU" sz="2000" dirty="0" smtClean="0"/>
              <a:t>Potassium Oxide + Nitric Acid </a:t>
            </a:r>
            <a:r>
              <a:rPr lang="en-AU" sz="2000" dirty="0" smtClean="0">
                <a:sym typeface="Wingdings" panose="05000000000000000000" pitchFamily="2" charset="2"/>
              </a:rPr>
              <a:t> Potassium Nitrate + Water</a:t>
            </a:r>
          </a:p>
          <a:p>
            <a:endParaRPr lang="en-AU" sz="2000" dirty="0">
              <a:sym typeface="Wingdings" panose="05000000000000000000" pitchFamily="2" charset="2"/>
            </a:endParaRPr>
          </a:p>
          <a:p>
            <a:endParaRPr lang="en-AU" sz="2000" dirty="0">
              <a:sym typeface="Wingdings" panose="05000000000000000000" pitchFamily="2" charset="2"/>
            </a:endParaRPr>
          </a:p>
          <a:p>
            <a:endParaRPr lang="en-AU" sz="2000" dirty="0" smtClean="0">
              <a:sym typeface="Wingdings" panose="05000000000000000000" pitchFamily="2" charset="2"/>
            </a:endParaRPr>
          </a:p>
          <a:p>
            <a:endParaRPr lang="en-AU" sz="2000" dirty="0">
              <a:sym typeface="Wingdings" panose="05000000000000000000" pitchFamily="2" charset="2"/>
            </a:endParaRPr>
          </a:p>
          <a:p>
            <a:endParaRPr lang="en-AU" sz="2000" dirty="0" smtClean="0">
              <a:sym typeface="Wingdings" panose="05000000000000000000" pitchFamily="2" charset="2"/>
            </a:endParaRPr>
          </a:p>
          <a:p>
            <a:endParaRPr lang="en-AU" sz="2000" dirty="0">
              <a:sym typeface="Wingdings" panose="05000000000000000000" pitchFamily="2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en-AU" dirty="0"/>
              <a:t>Word and Chemical Problems 1</a:t>
            </a:r>
          </a:p>
        </p:txBody>
      </p:sp>
    </p:spTree>
    <p:extLst>
      <p:ext uri="{BB962C8B-B14F-4D97-AF65-F5344CB8AC3E}">
        <p14:creationId xmlns:p14="http://schemas.microsoft.com/office/powerpoint/2010/main" val="23612650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496944" cy="5421216"/>
          </a:xfrm>
        </p:spPr>
        <p:txBody>
          <a:bodyPr>
            <a:normAutofit/>
          </a:bodyPr>
          <a:lstStyle/>
          <a:p>
            <a:r>
              <a:rPr lang="en-AU" sz="2000" dirty="0">
                <a:sym typeface="Wingdings" panose="05000000000000000000" pitchFamily="2" charset="2"/>
              </a:rPr>
              <a:t>Iron (III) Oxide + Sulphuric Acid </a:t>
            </a:r>
            <a:endParaRPr lang="en-AU" sz="2000" dirty="0"/>
          </a:p>
          <a:p>
            <a:endParaRPr lang="en-AU" sz="2000" dirty="0" smtClean="0"/>
          </a:p>
          <a:p>
            <a:endParaRPr lang="en-AU" sz="2000" dirty="0"/>
          </a:p>
          <a:p>
            <a:endParaRPr lang="en-AU" sz="2000" dirty="0" smtClean="0"/>
          </a:p>
          <a:p>
            <a:endParaRPr lang="en-AU" sz="2000" dirty="0"/>
          </a:p>
          <a:p>
            <a:endParaRPr lang="en-AU" sz="2000" dirty="0" smtClean="0"/>
          </a:p>
          <a:p>
            <a:endParaRPr lang="en-AU" sz="2000" dirty="0" smtClean="0"/>
          </a:p>
          <a:p>
            <a:r>
              <a:rPr lang="en-AU" sz="2000" dirty="0" smtClean="0"/>
              <a:t>Copper (II) Oxide + Phosphoric Acid </a:t>
            </a:r>
            <a:r>
              <a:rPr lang="en-AU" sz="2000" dirty="0" smtClean="0">
                <a:sym typeface="Wingdings" panose="05000000000000000000" pitchFamily="2" charset="2"/>
              </a:rPr>
              <a:t> </a:t>
            </a:r>
          </a:p>
          <a:p>
            <a:endParaRPr lang="en-AU" sz="2000" dirty="0">
              <a:sym typeface="Wingdings" panose="05000000000000000000" pitchFamily="2" charset="2"/>
            </a:endParaRPr>
          </a:p>
          <a:p>
            <a:endParaRPr lang="en-AU" sz="2000" dirty="0" smtClean="0">
              <a:sym typeface="Wingdings" panose="05000000000000000000" pitchFamily="2" charset="2"/>
            </a:endParaRPr>
          </a:p>
          <a:p>
            <a:endParaRPr lang="en-AU" sz="2000" dirty="0">
              <a:sym typeface="Wingdings" panose="05000000000000000000" pitchFamily="2" charset="2"/>
            </a:endParaRPr>
          </a:p>
          <a:p>
            <a:endParaRPr lang="en-AU" sz="2000" dirty="0" smtClean="0">
              <a:sym typeface="Wingdings" panose="05000000000000000000" pitchFamily="2" charset="2"/>
            </a:endParaRPr>
          </a:p>
          <a:p>
            <a:endParaRPr lang="en-AU" sz="2000" dirty="0">
              <a:sym typeface="Wingdings" panose="05000000000000000000" pitchFamily="2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en-AU" dirty="0"/>
              <a:t>Word and Chemical Problems </a:t>
            </a:r>
            <a:r>
              <a:rPr lang="en-AU" dirty="0" smtClean="0"/>
              <a:t>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128481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Acid Reactions Booklet</a:t>
            </a:r>
          </a:p>
          <a:p>
            <a:pPr lvl="1"/>
            <a:r>
              <a:rPr lang="en-AU" dirty="0" smtClean="0"/>
              <a:t>Complete </a:t>
            </a:r>
            <a:r>
              <a:rPr lang="en-AU" dirty="0" smtClean="0"/>
              <a:t>Worksheet 4 – </a:t>
            </a:r>
            <a:r>
              <a:rPr lang="en-AU" dirty="0" smtClean="0"/>
              <a:t>Acid + Base Reactions          (pg. 11-12)</a:t>
            </a:r>
          </a:p>
          <a:p>
            <a:pPr lvl="1"/>
            <a:endParaRPr lang="en-AU" dirty="0"/>
          </a:p>
          <a:p>
            <a:pPr lvl="1"/>
            <a:r>
              <a:rPr lang="en-AU" dirty="0" smtClean="0"/>
              <a:t>Note: Refer to the </a:t>
            </a:r>
            <a:r>
              <a:rPr lang="en-AU" dirty="0"/>
              <a:t>“Acids You Need to know…” at </a:t>
            </a:r>
            <a:r>
              <a:rPr lang="en-AU" dirty="0" smtClean="0"/>
              <a:t>the back of your booklet.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Your Turn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39212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Acid Rain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6999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Causes of Acid Rain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Effects of Acid Rain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Measures to control Acid Rain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Identify – </a:t>
            </a:r>
            <a:r>
              <a:rPr lang="en-AU" dirty="0" err="1" smtClean="0"/>
              <a:t>Clickview</a:t>
            </a:r>
            <a:r>
              <a:rPr lang="en-AU" dirty="0"/>
              <a:t>: </a:t>
            </a:r>
            <a:r>
              <a:rPr lang="en-AU" sz="1200" dirty="0"/>
              <a:t>http://online.clickview.com.au/mylibrary/videos/06ffd294-e412-41b6-a709-d791b99c2b96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667" y="1738456"/>
            <a:ext cx="4078910" cy="256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2156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Acid and Metals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89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5976664" cy="5069160"/>
          </a:xfrm>
        </p:spPr>
        <p:txBody>
          <a:bodyPr>
            <a:normAutofit/>
          </a:bodyPr>
          <a:lstStyle/>
          <a:p>
            <a:r>
              <a:rPr lang="en-AU" sz="1800" i="1" dirty="0" smtClean="0">
                <a:solidFill>
                  <a:srgbClr val="FF0000"/>
                </a:solidFill>
              </a:rPr>
              <a:t>Acids can </a:t>
            </a:r>
            <a:r>
              <a:rPr lang="en-AU" sz="1800" i="1" u="sng" dirty="0" smtClean="0">
                <a:solidFill>
                  <a:srgbClr val="FF0000"/>
                </a:solidFill>
              </a:rPr>
              <a:t>corrode</a:t>
            </a:r>
            <a:r>
              <a:rPr lang="en-AU" sz="1800" i="1" dirty="0" smtClean="0">
                <a:solidFill>
                  <a:srgbClr val="FF0000"/>
                </a:solidFill>
              </a:rPr>
              <a:t> metals, </a:t>
            </a:r>
          </a:p>
          <a:p>
            <a:r>
              <a:rPr lang="en-AU" sz="1800" i="1" dirty="0" smtClean="0">
                <a:solidFill>
                  <a:srgbClr val="FF0000"/>
                </a:solidFill>
              </a:rPr>
              <a:t>Usually breaking them down into a salt and hydrogen gas. </a:t>
            </a:r>
          </a:p>
          <a:p>
            <a:endParaRPr lang="en-AU" sz="1800" i="1" dirty="0" smtClean="0">
              <a:solidFill>
                <a:srgbClr val="FF0000"/>
              </a:solidFill>
            </a:endParaRPr>
          </a:p>
          <a:p>
            <a:r>
              <a:rPr lang="en-AU" sz="1800" i="1" dirty="0" smtClean="0">
                <a:solidFill>
                  <a:srgbClr val="FF0000"/>
                </a:solidFill>
              </a:rPr>
              <a:t>The general equation for the reaction between an acid and a metal is:</a:t>
            </a:r>
          </a:p>
          <a:p>
            <a:r>
              <a:rPr lang="en-AU" sz="1800" i="1" u="sng" dirty="0" smtClean="0">
                <a:solidFill>
                  <a:srgbClr val="FF0000"/>
                </a:solidFill>
              </a:rPr>
              <a:t>Acid</a:t>
            </a:r>
            <a:r>
              <a:rPr lang="en-AU" sz="1800" i="1" dirty="0" smtClean="0">
                <a:solidFill>
                  <a:srgbClr val="FF0000"/>
                </a:solidFill>
              </a:rPr>
              <a:t> + </a:t>
            </a:r>
            <a:r>
              <a:rPr lang="en-AU" sz="1800" i="1" u="sng" dirty="0" smtClean="0">
                <a:solidFill>
                  <a:srgbClr val="FF0000"/>
                </a:solidFill>
              </a:rPr>
              <a:t>metal</a:t>
            </a:r>
            <a:r>
              <a:rPr lang="en-AU" sz="1800" i="1" dirty="0" smtClean="0">
                <a:solidFill>
                  <a:srgbClr val="FF0000"/>
                </a:solidFill>
              </a:rPr>
              <a:t> </a:t>
            </a:r>
            <a:r>
              <a:rPr lang="en-AU" sz="1800" i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AU" sz="1800" i="1" dirty="0" smtClean="0">
                <a:solidFill>
                  <a:srgbClr val="FF0000"/>
                </a:solidFill>
              </a:rPr>
              <a:t> </a:t>
            </a:r>
            <a:r>
              <a:rPr lang="en-AU" sz="1800" i="1" u="sng" dirty="0" smtClean="0">
                <a:solidFill>
                  <a:srgbClr val="FF0000"/>
                </a:solidFill>
              </a:rPr>
              <a:t>a salt </a:t>
            </a:r>
            <a:r>
              <a:rPr lang="en-AU" sz="1800" i="1" dirty="0" smtClean="0">
                <a:solidFill>
                  <a:srgbClr val="FF0000"/>
                </a:solidFill>
              </a:rPr>
              <a:t>+ </a:t>
            </a:r>
            <a:r>
              <a:rPr lang="en-AU" sz="1800" i="1" u="sng" dirty="0" smtClean="0">
                <a:solidFill>
                  <a:srgbClr val="FF0000"/>
                </a:solidFill>
              </a:rPr>
              <a:t>hydrogen gas</a:t>
            </a:r>
          </a:p>
          <a:p>
            <a:endParaRPr lang="en-AU" sz="1800" i="1" u="sng" dirty="0">
              <a:solidFill>
                <a:srgbClr val="FF0000"/>
              </a:solidFill>
            </a:endParaRPr>
          </a:p>
          <a:p>
            <a:r>
              <a:rPr lang="en-AU" sz="1800" i="1" u="sng" dirty="0" smtClean="0">
                <a:solidFill>
                  <a:srgbClr val="FF0000"/>
                </a:solidFill>
              </a:rPr>
              <a:t>Important Note: </a:t>
            </a:r>
          </a:p>
          <a:p>
            <a:pPr lvl="1"/>
            <a:r>
              <a:rPr lang="en-AU" sz="1500" i="1" dirty="0" smtClean="0">
                <a:solidFill>
                  <a:srgbClr val="FF0000"/>
                </a:solidFill>
              </a:rPr>
              <a:t>Hydrogen Gas – H</a:t>
            </a:r>
            <a:r>
              <a:rPr lang="en-AU" sz="1500" i="1" baseline="-25000" dirty="0" smtClean="0">
                <a:solidFill>
                  <a:srgbClr val="FF0000"/>
                </a:solidFill>
              </a:rPr>
              <a:t>2</a:t>
            </a:r>
          </a:p>
          <a:p>
            <a:pPr lvl="1"/>
            <a:r>
              <a:rPr lang="en-AU" sz="1500" i="1" dirty="0" smtClean="0">
                <a:solidFill>
                  <a:srgbClr val="FF0000"/>
                </a:solidFill>
              </a:rPr>
              <a:t>Salt – Any compound formed by a metal taking the place of the hydrogen in an acid.</a:t>
            </a:r>
          </a:p>
          <a:p>
            <a:endParaRPr lang="en-AU" sz="1800" dirty="0" smtClean="0"/>
          </a:p>
          <a:p>
            <a:pPr marL="0" indent="0">
              <a:buNone/>
            </a:pPr>
            <a:r>
              <a:rPr lang="en-AU" sz="1800" b="1" dirty="0" smtClean="0"/>
              <a:t>Practical: </a:t>
            </a:r>
            <a:r>
              <a:rPr lang="en-AU" sz="1800" dirty="0" smtClean="0"/>
              <a:t>An example of this type of reaction is </a:t>
            </a:r>
            <a:r>
              <a:rPr lang="en-AU" sz="1800" u="sng" dirty="0" smtClean="0"/>
              <a:t>magnesium</a:t>
            </a:r>
            <a:r>
              <a:rPr lang="en-AU" sz="1800" dirty="0" smtClean="0"/>
              <a:t> (metal) and hydrochloric acid</a:t>
            </a:r>
          </a:p>
          <a:p>
            <a:pPr marL="0" indent="0">
              <a:buNone/>
            </a:pPr>
            <a:endParaRPr lang="en-AU" sz="1800" dirty="0"/>
          </a:p>
          <a:p>
            <a:pPr marL="0" indent="0">
              <a:buNone/>
            </a:pPr>
            <a:endParaRPr lang="en-AU" sz="1800" b="1" dirty="0"/>
          </a:p>
          <a:p>
            <a:pPr marL="0" indent="0">
              <a:buNone/>
            </a:pPr>
            <a:endParaRPr lang="en-AU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1143000"/>
          </a:xfrm>
        </p:spPr>
        <p:txBody>
          <a:bodyPr/>
          <a:lstStyle/>
          <a:p>
            <a:r>
              <a:rPr lang="en-AU" dirty="0" smtClean="0"/>
              <a:t>Acids and metals</a:t>
            </a:r>
            <a:endParaRPr lang="en-AU" dirty="0"/>
          </a:p>
        </p:txBody>
      </p:sp>
      <p:pic>
        <p:nvPicPr>
          <p:cNvPr id="4" name="Picture 3" descr="A5000211-Magnesium_ribbon_reacting_with_acid-SP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2204864"/>
            <a:ext cx="2207113" cy="324036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Reaction of an acid with a reactive metal</a:t>
            </a:r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Acid reactions experiment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5" y="2492896"/>
            <a:ext cx="3931637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568952" cy="5205192"/>
          </a:xfrm>
        </p:spPr>
        <p:txBody>
          <a:bodyPr/>
          <a:lstStyle/>
          <a:p>
            <a:pPr marL="0" indent="0">
              <a:buNone/>
            </a:pPr>
            <a:r>
              <a:rPr lang="en-AU" sz="1800" dirty="0" smtClean="0"/>
              <a:t>1. Hydrochloric acid (</a:t>
            </a:r>
            <a:r>
              <a:rPr lang="en-AU" sz="1800" dirty="0" err="1" smtClean="0"/>
              <a:t>HCl</a:t>
            </a:r>
            <a:r>
              <a:rPr lang="en-AU" sz="1800" dirty="0" smtClean="0"/>
              <a:t>)  </a:t>
            </a:r>
            <a:r>
              <a:rPr lang="en-AU" sz="1800" dirty="0"/>
              <a:t>+ </a:t>
            </a:r>
            <a:r>
              <a:rPr lang="en-AU" sz="1800" dirty="0" smtClean="0"/>
              <a:t>magnesium metal (Mg)</a:t>
            </a:r>
            <a:endParaRPr lang="en-AU" sz="1800" dirty="0"/>
          </a:p>
          <a:p>
            <a:pPr marL="0" indent="0">
              <a:buNone/>
            </a:pPr>
            <a:endParaRPr lang="en-AU" sz="1800" dirty="0" smtClean="0"/>
          </a:p>
          <a:p>
            <a:pPr marL="0" indent="0">
              <a:buNone/>
            </a:pPr>
            <a:endParaRPr lang="en-AU" sz="1800" dirty="0"/>
          </a:p>
          <a:p>
            <a:pPr marL="0" indent="0">
              <a:buNone/>
            </a:pPr>
            <a:endParaRPr lang="en-AU" sz="1800" dirty="0" smtClean="0"/>
          </a:p>
          <a:p>
            <a:pPr marL="0" indent="0">
              <a:buNone/>
            </a:pPr>
            <a:endParaRPr lang="en-AU" sz="1800" dirty="0" smtClean="0"/>
          </a:p>
          <a:p>
            <a:pPr marL="0" indent="0">
              <a:buNone/>
            </a:pPr>
            <a:endParaRPr lang="en-AU" sz="1800" dirty="0"/>
          </a:p>
          <a:p>
            <a:pPr marL="0" indent="0">
              <a:buNone/>
            </a:pPr>
            <a:r>
              <a:rPr lang="en-AU" sz="1800" dirty="0" smtClean="0"/>
              <a:t>2. Sulfuric Acid (H</a:t>
            </a:r>
            <a:r>
              <a:rPr lang="en-AU" sz="1800" baseline="-25000" dirty="0" smtClean="0"/>
              <a:t>2</a:t>
            </a:r>
            <a:r>
              <a:rPr lang="en-AU" sz="1800" dirty="0" smtClean="0"/>
              <a:t>SO</a:t>
            </a:r>
            <a:r>
              <a:rPr lang="en-AU" sz="1800" baseline="-25000" dirty="0" smtClean="0"/>
              <a:t>4</a:t>
            </a:r>
            <a:r>
              <a:rPr lang="en-AU" sz="1800" dirty="0" smtClean="0"/>
              <a:t>) and Magnesium metal (Mg)</a:t>
            </a:r>
            <a:endParaRPr lang="en-AU" sz="1800" dirty="0"/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Word and Chemical Problems 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2813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r>
              <a:rPr lang="en-AU" dirty="0" smtClean="0"/>
              <a:t>Nitric Acid (HNO</a:t>
            </a:r>
            <a:r>
              <a:rPr lang="en-AU" baseline="-25000" dirty="0" smtClean="0"/>
              <a:t>3</a:t>
            </a:r>
            <a:r>
              <a:rPr lang="en-AU" dirty="0" smtClean="0"/>
              <a:t>) and Zinc Metal (Zn)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  <a:p>
            <a:r>
              <a:rPr lang="en-AU" dirty="0" err="1" smtClean="0"/>
              <a:t>Sulfuric</a:t>
            </a:r>
            <a:r>
              <a:rPr lang="en-AU" dirty="0" smtClean="0"/>
              <a:t> Acid (H</a:t>
            </a:r>
            <a:r>
              <a:rPr lang="en-AU" baseline="-25000" dirty="0" smtClean="0"/>
              <a:t>2</a:t>
            </a:r>
            <a:r>
              <a:rPr lang="en-AU" dirty="0" smtClean="0"/>
              <a:t>SO</a:t>
            </a:r>
            <a:r>
              <a:rPr lang="en-AU" baseline="-25000" dirty="0" smtClean="0"/>
              <a:t>4</a:t>
            </a:r>
            <a:r>
              <a:rPr lang="en-AU" dirty="0" smtClean="0"/>
              <a:t>) and Sodium Metal (Na)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Word and Chemical Problems 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9755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Acid Reactions Booklet</a:t>
            </a:r>
          </a:p>
          <a:p>
            <a:pPr lvl="1"/>
            <a:r>
              <a:rPr lang="en-AU" dirty="0" smtClean="0"/>
              <a:t>Complete Acid Reactions Worksheet 2 in your booklet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Your Turn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3263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Acids And Carbonates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964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2044</TotalTime>
  <Words>609</Words>
  <Application>Microsoft Office PowerPoint</Application>
  <PresentationFormat>On-screen Show (4:3)</PresentationFormat>
  <Paragraphs>158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 3 Acid reactions</vt:lpstr>
      <vt:lpstr>Practice</vt:lpstr>
      <vt:lpstr>Acid and Metals</vt:lpstr>
      <vt:lpstr>Acids and metals</vt:lpstr>
      <vt:lpstr>Acid reactions experiment</vt:lpstr>
      <vt:lpstr>Word and Chemical Problems 1</vt:lpstr>
      <vt:lpstr>Word and Chemical Problems 2</vt:lpstr>
      <vt:lpstr>Your Turn</vt:lpstr>
      <vt:lpstr>Acids And Carbonates</vt:lpstr>
      <vt:lpstr>Acids and carbonates</vt:lpstr>
      <vt:lpstr>Acid reactions experiment</vt:lpstr>
      <vt:lpstr>Acid reactions experiment</vt:lpstr>
      <vt:lpstr>Word and Chemical Problems 1</vt:lpstr>
      <vt:lpstr>Word and Chemical Problems 2</vt:lpstr>
      <vt:lpstr>Your Turn</vt:lpstr>
      <vt:lpstr>Acid and bases</vt:lpstr>
      <vt:lpstr>Acids and bases</vt:lpstr>
      <vt:lpstr>Acid reactions experiment</vt:lpstr>
      <vt:lpstr>Heartburn</vt:lpstr>
      <vt:lpstr>Word and Chemical Problems 1</vt:lpstr>
      <vt:lpstr>Word and Chemical Problems 2</vt:lpstr>
      <vt:lpstr>Your Turn</vt:lpstr>
      <vt:lpstr>Acid Rain</vt:lpstr>
      <vt:lpstr>Identify – Clickview: http://online.clickview.com.au/mylibrary/videos/06ffd294-e412-41b6-a709-d791b99c2b96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 reactions</dc:title>
  <dc:creator>Brian &amp; Gillian</dc:creator>
  <cp:lastModifiedBy>Nathan Schepemaker</cp:lastModifiedBy>
  <cp:revision>43</cp:revision>
  <dcterms:created xsi:type="dcterms:W3CDTF">2012-05-29T22:26:25Z</dcterms:created>
  <dcterms:modified xsi:type="dcterms:W3CDTF">2016-09-08T02:03:21Z</dcterms:modified>
</cp:coreProperties>
</file>