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74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C85154-2E25-4612-A12E-B21DA27652F9}" type="datetimeFigureOut">
              <a:rPr lang="en-AU" smtClean="0"/>
              <a:t>9/10/2016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5E795D-C2AA-4094-AF1A-767293C5DA0B}" type="slidenum">
              <a:rPr lang="en-AU" smtClean="0"/>
              <a:t>‹#›</a:t>
            </a:fld>
            <a:endParaRPr lang="en-AU"/>
          </a:p>
        </p:txBody>
      </p:sp>
    </p:spTree>
    <p:extLst>
      <p:ext uri="{BB962C8B-B14F-4D97-AF65-F5344CB8AC3E}">
        <p14:creationId xmlns:p14="http://schemas.microsoft.com/office/powerpoint/2010/main" val="2356247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6D72A5F-85E0-48D3-8D16-6624C5285B8F}" type="slidenum">
              <a:rPr lang="en-AU" smtClean="0">
                <a:solidFill>
                  <a:prstClr val="black"/>
                </a:solidFill>
              </a:rPr>
              <a:pPr/>
              <a:t>1</a:t>
            </a:fld>
            <a:endParaRPr lang="en-AU">
              <a:solidFill>
                <a:prstClr val="black"/>
              </a:solidFill>
            </a:endParaRPr>
          </a:p>
        </p:txBody>
      </p:sp>
    </p:spTree>
    <p:extLst>
      <p:ext uri="{BB962C8B-B14F-4D97-AF65-F5344CB8AC3E}">
        <p14:creationId xmlns:p14="http://schemas.microsoft.com/office/powerpoint/2010/main" val="54716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383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328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370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865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114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440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138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45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906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640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9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10/9/2016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088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The Death of Paul</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1546167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900953"/>
          </a:xfrm>
        </p:spPr>
        <p:txBody>
          <a:bodyPr/>
          <a:lstStyle/>
          <a:p>
            <a:r>
              <a:rPr lang="en-AU" dirty="0" smtClean="0"/>
              <a:t>The End</a:t>
            </a:r>
            <a:endParaRPr lang="en-AU" dirty="0"/>
          </a:p>
        </p:txBody>
      </p:sp>
    </p:spTree>
    <p:extLst>
      <p:ext uri="{BB962C8B-B14F-4D97-AF65-F5344CB8AC3E}">
        <p14:creationId xmlns:p14="http://schemas.microsoft.com/office/powerpoint/2010/main" val="1973595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AU" dirty="0" smtClean="0"/>
              <a:t>Races</a:t>
            </a:r>
            <a:endParaRPr lang="en-AU" dirty="0"/>
          </a:p>
        </p:txBody>
      </p:sp>
      <p:sp>
        <p:nvSpPr>
          <p:cNvPr id="3" name="Content Placeholder 2"/>
          <p:cNvSpPr>
            <a:spLocks noGrp="1"/>
          </p:cNvSpPr>
          <p:nvPr>
            <p:ph idx="1"/>
          </p:nvPr>
        </p:nvSpPr>
        <p:spPr/>
        <p:txBody>
          <a:bodyPr/>
          <a:lstStyle/>
          <a:p>
            <a:r>
              <a:rPr lang="en-AU" dirty="0" smtClean="0"/>
              <a:t>Ping-pong ball and Spoon Race</a:t>
            </a:r>
          </a:p>
          <a:p>
            <a:pPr lvl="1"/>
            <a:r>
              <a:rPr lang="en-AU" dirty="0" smtClean="0"/>
              <a:t>Selected students try and use a spoon to carry a ping-pong ball around a course in the fastest time.</a:t>
            </a:r>
          </a:p>
          <a:p>
            <a:pPr marL="457200" lvl="1" indent="0">
              <a:buNone/>
            </a:pPr>
            <a:endParaRPr lang="en-AU" dirty="0" smtClean="0"/>
          </a:p>
        </p:txBody>
      </p:sp>
    </p:spTree>
    <p:extLst>
      <p:ext uri="{BB962C8B-B14F-4D97-AF65-F5344CB8AC3E}">
        <p14:creationId xmlns:p14="http://schemas.microsoft.com/office/powerpoint/2010/main" val="1588895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AU" b="1" cap="all" dirty="0"/>
              <a:t>BEHEADING OF THE APOSTLE </a:t>
            </a:r>
            <a:r>
              <a:rPr lang="en-AU" b="1" cap="all" dirty="0" err="1" smtClean="0"/>
              <a:t>PAUl</a:t>
            </a:r>
            <a:endParaRPr lang="en-AU" dirty="0"/>
          </a:p>
        </p:txBody>
      </p:sp>
      <p:sp>
        <p:nvSpPr>
          <p:cNvPr id="3" name="Content Placeholder 2"/>
          <p:cNvSpPr>
            <a:spLocks noGrp="1"/>
          </p:cNvSpPr>
          <p:nvPr>
            <p:ph idx="1"/>
          </p:nvPr>
        </p:nvSpPr>
        <p:spPr>
          <a:xfrm>
            <a:off x="0" y="1143000"/>
            <a:ext cx="3962400" cy="5410200"/>
          </a:xfrm>
        </p:spPr>
        <p:txBody>
          <a:bodyPr>
            <a:normAutofit fontScale="62500" lnSpcReduction="20000"/>
          </a:bodyPr>
          <a:lstStyle/>
          <a:p>
            <a:pPr marL="0" indent="0">
              <a:buNone/>
            </a:pPr>
            <a:r>
              <a:rPr lang="en-AU" b="1" dirty="0" smtClean="0"/>
              <a:t>On the 29th </a:t>
            </a:r>
            <a:r>
              <a:rPr lang="en-AU" b="1" dirty="0"/>
              <a:t>June </a:t>
            </a:r>
            <a:r>
              <a:rPr lang="en-AU" b="1" dirty="0" smtClean="0"/>
              <a:t>67 AD</a:t>
            </a:r>
            <a:r>
              <a:rPr lang="en-AU" dirty="0" smtClean="0"/>
              <a:t>, Paul the Apostle, formerly known as Saul of Tarsus was taken about 3 </a:t>
            </a:r>
            <a:r>
              <a:rPr lang="en-AU" dirty="0" err="1" smtClean="0"/>
              <a:t>kilometers</a:t>
            </a:r>
            <a:r>
              <a:rPr lang="en-AU" dirty="0" smtClean="0"/>
              <a:t> outside of the city of Rome. There, a </a:t>
            </a:r>
            <a:r>
              <a:rPr lang="en-AU" dirty="0"/>
              <a:t>Roman </a:t>
            </a:r>
            <a:r>
              <a:rPr lang="en-AU" dirty="0" smtClean="0"/>
              <a:t>soldier, during the reign of the Emperor Nero, beheaded </a:t>
            </a:r>
            <a:r>
              <a:rPr lang="en-AU" dirty="0"/>
              <a:t>the apostle </a:t>
            </a:r>
            <a:r>
              <a:rPr lang="en-AU" dirty="0" smtClean="0"/>
              <a:t>Paul.</a:t>
            </a:r>
          </a:p>
          <a:p>
            <a:pPr marL="0" indent="0">
              <a:buNone/>
            </a:pPr>
            <a:r>
              <a:rPr lang="en-AU" dirty="0" smtClean="0"/>
              <a:t>His friend and fellow apostle Peter was killed around the same time.</a:t>
            </a:r>
          </a:p>
          <a:p>
            <a:pPr marL="0" indent="0">
              <a:buNone/>
            </a:pPr>
            <a:endParaRPr lang="en-AU" dirty="0" smtClean="0"/>
          </a:p>
          <a:p>
            <a:pPr marL="0" indent="0">
              <a:buNone/>
            </a:pPr>
            <a:r>
              <a:rPr lang="en-AU" dirty="0" smtClean="0"/>
              <a:t>He was condemned to death for preaching </a:t>
            </a:r>
            <a:r>
              <a:rPr lang="en-AU" dirty="0"/>
              <a:t>the </a:t>
            </a:r>
            <a:r>
              <a:rPr lang="en-AU" dirty="0" smtClean="0"/>
              <a:t>‘Good </a:t>
            </a:r>
            <a:r>
              <a:rPr lang="en-AU" dirty="0"/>
              <a:t>N</a:t>
            </a:r>
            <a:r>
              <a:rPr lang="en-AU" dirty="0" smtClean="0"/>
              <a:t>ews’ about Christ Jesus. </a:t>
            </a:r>
          </a:p>
          <a:p>
            <a:pPr marL="0" indent="0">
              <a:buNone/>
            </a:pPr>
            <a:r>
              <a:rPr lang="en-AU" dirty="0" smtClean="0"/>
              <a:t>Paul played a huge role in founding </a:t>
            </a:r>
            <a:r>
              <a:rPr lang="en-AU" dirty="0"/>
              <a:t>the churches of the western Roman Empire. As a testament to his work, the churches he </a:t>
            </a:r>
            <a:r>
              <a:rPr lang="en-AU" dirty="0" smtClean="0"/>
              <a:t>laboured to build endured </a:t>
            </a:r>
            <a:r>
              <a:rPr lang="en-AU" dirty="0"/>
              <a:t>for centuries</a:t>
            </a:r>
            <a:r>
              <a:rPr lang="en-AU" dirty="0" smtClean="0"/>
              <a:t>.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8374"/>
          <a:stretch/>
        </p:blipFill>
        <p:spPr bwMode="auto">
          <a:xfrm>
            <a:off x="3886200" y="1404256"/>
            <a:ext cx="5257800" cy="45243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021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6" y="0"/>
            <a:ext cx="5148944" cy="7086600"/>
          </a:xfrm>
        </p:spPr>
        <p:txBody>
          <a:bodyPr>
            <a:normAutofit fontScale="70000" lnSpcReduction="20000"/>
          </a:bodyPr>
          <a:lstStyle/>
          <a:p>
            <a:pPr marL="0" indent="0">
              <a:buNone/>
            </a:pPr>
            <a:r>
              <a:rPr lang="en-AU" dirty="0" smtClean="0"/>
              <a:t>Paul was </a:t>
            </a:r>
            <a:r>
              <a:rPr lang="en-AU" dirty="0"/>
              <a:t>aware of his own </a:t>
            </a:r>
            <a:r>
              <a:rPr lang="en-AU" dirty="0" smtClean="0"/>
              <a:t>influence but realised that it was only because of God’s mercy that he was able to do any of it. He said:</a:t>
            </a:r>
          </a:p>
          <a:p>
            <a:pPr marL="457200" lvl="1" indent="0">
              <a:buNone/>
            </a:pPr>
            <a:r>
              <a:rPr lang="en-AU" dirty="0" smtClean="0"/>
              <a:t>	 “For I am the least of all the apostles—I do not even deserve to be called an apostle, because I persecuted God's church. </a:t>
            </a:r>
            <a:r>
              <a:rPr lang="en-AU" b="1" baseline="30000" dirty="0" smtClean="0"/>
              <a:t> </a:t>
            </a:r>
            <a:r>
              <a:rPr lang="en-AU" dirty="0" smtClean="0"/>
              <a:t>But by God's grace I am what I am, and the grace that he gave me was not without effect. On the contrary, I have worked harder than any of the other apostles, although it was not really my own doing, but God's grace working with me. </a:t>
            </a:r>
          </a:p>
          <a:p>
            <a:pPr marL="457200" lvl="1" indent="0">
              <a:buNone/>
            </a:pPr>
            <a:endParaRPr lang="en-AU" dirty="0" smtClean="0"/>
          </a:p>
          <a:p>
            <a:pPr marL="0" indent="0">
              <a:buNone/>
            </a:pPr>
            <a:r>
              <a:rPr lang="en-AU" dirty="0" smtClean="0"/>
              <a:t>Paul </a:t>
            </a:r>
            <a:r>
              <a:rPr lang="en-AU" dirty="0"/>
              <a:t>was ideally equipped to be a great apostle in the west. </a:t>
            </a:r>
            <a:r>
              <a:rPr lang="en-AU" dirty="0" smtClean="0"/>
              <a:t>Because he was </a:t>
            </a:r>
            <a:r>
              <a:rPr lang="en-AU" dirty="0"/>
              <a:t>a Roman citizen, he could move freely throughout the entire Roman world. </a:t>
            </a:r>
            <a:r>
              <a:rPr lang="en-AU" dirty="0" smtClean="0"/>
              <a:t>Because he was educated in Greek literature, </a:t>
            </a:r>
            <a:r>
              <a:rPr lang="en-AU" dirty="0"/>
              <a:t>he understood the Greek mindset. Finally, </a:t>
            </a:r>
            <a:r>
              <a:rPr lang="en-AU" dirty="0" smtClean="0"/>
              <a:t>because he was previously a Pharisee</a:t>
            </a:r>
            <a:r>
              <a:rPr lang="en-AU" dirty="0"/>
              <a:t>, he </a:t>
            </a:r>
            <a:r>
              <a:rPr lang="en-AU" dirty="0" smtClean="0"/>
              <a:t>could freely enter into </a:t>
            </a:r>
            <a:r>
              <a:rPr lang="en-AU" dirty="0"/>
              <a:t>the Jewish synagogues and </a:t>
            </a:r>
            <a:r>
              <a:rPr lang="en-AU" dirty="0" smtClean="0"/>
              <a:t>temple and reason </a:t>
            </a:r>
            <a:r>
              <a:rPr lang="en-AU" dirty="0"/>
              <a:t>with his fellow-countrymen.</a:t>
            </a:r>
          </a:p>
          <a:p>
            <a:endParaRPr lang="en-AU"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6865"/>
          <a:stretch/>
        </p:blipFill>
        <p:spPr bwMode="auto">
          <a:xfrm>
            <a:off x="5181600" y="990600"/>
            <a:ext cx="381362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3170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733800"/>
            <a:ext cx="8686800" cy="2925763"/>
          </a:xfrm>
        </p:spPr>
        <p:txBody>
          <a:bodyPr>
            <a:normAutofit fontScale="25000" lnSpcReduction="20000"/>
          </a:bodyPr>
          <a:lstStyle/>
          <a:p>
            <a:pPr marL="0" indent="0">
              <a:buNone/>
            </a:pPr>
            <a:r>
              <a:rPr lang="en-AU" sz="9600" dirty="0"/>
              <a:t>When we first read of Paul in the Bible, he was a zealous Jew, a persecutor of those who followed “the way,” as the early Christians called their movement. After Christ blinded him with a vision on the road to Damascus—where he was headed to arrest Christians—his life turned around. To a Christian believer named Ananias, Jesus foretold that Paul would suffer much. This promise was fulfilled. Writing a dozen years before his execution, Paul </a:t>
            </a:r>
            <a:r>
              <a:rPr lang="en-AU" sz="9600" dirty="0" smtClean="0"/>
              <a:t>detailed </a:t>
            </a:r>
            <a:r>
              <a:rPr lang="en-AU" sz="9600" dirty="0"/>
              <a:t>a list of beatings, floggings, </a:t>
            </a:r>
            <a:r>
              <a:rPr lang="en-AU" sz="9600" dirty="0" err="1"/>
              <a:t>stonings</a:t>
            </a:r>
            <a:r>
              <a:rPr lang="en-AU" sz="9600" dirty="0"/>
              <a:t>, and shipwrecks. He had at least one more shipwreck and many years of prison ahead of him.</a:t>
            </a:r>
          </a:p>
          <a:p>
            <a:endParaRPr lang="en-AU" dirty="0"/>
          </a:p>
          <a:p>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3829"/>
            <a:ext cx="3624262"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353392"/>
            <a:ext cx="4229100" cy="2767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3955936" y="1447800"/>
            <a:ext cx="768464" cy="609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prstClr val="white"/>
              </a:solidFill>
            </a:endParaRPr>
          </a:p>
        </p:txBody>
      </p:sp>
      <p:sp>
        <p:nvSpPr>
          <p:cNvPr id="4" name="TextBox 3"/>
          <p:cNvSpPr txBox="1"/>
          <p:nvPr/>
        </p:nvSpPr>
        <p:spPr>
          <a:xfrm>
            <a:off x="990600" y="3191329"/>
            <a:ext cx="2362200" cy="369332"/>
          </a:xfrm>
          <a:prstGeom prst="rect">
            <a:avLst/>
          </a:prstGeom>
          <a:noFill/>
        </p:spPr>
        <p:txBody>
          <a:bodyPr wrap="square" rtlCol="0">
            <a:spAutoFit/>
          </a:bodyPr>
          <a:lstStyle/>
          <a:p>
            <a:r>
              <a:rPr lang="en-AU" dirty="0" smtClean="0">
                <a:solidFill>
                  <a:prstClr val="black"/>
                </a:solidFill>
              </a:rPr>
              <a:t>Saul the Persecutor</a:t>
            </a:r>
            <a:endParaRPr lang="en-AU" dirty="0">
              <a:solidFill>
                <a:prstClr val="black"/>
              </a:solidFill>
            </a:endParaRPr>
          </a:p>
        </p:txBody>
      </p:sp>
      <p:sp>
        <p:nvSpPr>
          <p:cNvPr id="7" name="TextBox 6"/>
          <p:cNvSpPr txBox="1"/>
          <p:nvPr/>
        </p:nvSpPr>
        <p:spPr>
          <a:xfrm>
            <a:off x="6172200" y="3180444"/>
            <a:ext cx="2362200" cy="369332"/>
          </a:xfrm>
          <a:prstGeom prst="rect">
            <a:avLst/>
          </a:prstGeom>
          <a:noFill/>
        </p:spPr>
        <p:txBody>
          <a:bodyPr wrap="square" rtlCol="0">
            <a:spAutoFit/>
          </a:bodyPr>
          <a:lstStyle/>
          <a:p>
            <a:r>
              <a:rPr lang="en-AU" dirty="0" smtClean="0">
                <a:solidFill>
                  <a:prstClr val="black"/>
                </a:solidFill>
              </a:rPr>
              <a:t>Paul the Persecuted</a:t>
            </a:r>
            <a:endParaRPr lang="en-AU" dirty="0">
              <a:solidFill>
                <a:prstClr val="black"/>
              </a:solidFill>
            </a:endParaRPr>
          </a:p>
        </p:txBody>
      </p:sp>
    </p:spTree>
    <p:extLst>
      <p:ext uri="{BB962C8B-B14F-4D97-AF65-F5344CB8AC3E}">
        <p14:creationId xmlns:p14="http://schemas.microsoft.com/office/powerpoint/2010/main" val="3570342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4267200" cy="5486400"/>
          </a:xfrm>
        </p:spPr>
        <p:txBody>
          <a:bodyPr>
            <a:normAutofit fontScale="92500" lnSpcReduction="20000"/>
          </a:bodyPr>
          <a:lstStyle/>
          <a:p>
            <a:pPr marL="0" indent="0">
              <a:buNone/>
            </a:pPr>
            <a:r>
              <a:rPr lang="en-AU" dirty="0"/>
              <a:t>Many of Paul’s letters were written while he was in prison. In fact, Paul and his close associates penned the bulk of </a:t>
            </a:r>
            <a:r>
              <a:rPr lang="en-AU" dirty="0" smtClean="0"/>
              <a:t>the New </a:t>
            </a:r>
            <a:r>
              <a:rPr lang="en-AU" dirty="0"/>
              <a:t>Testament </a:t>
            </a:r>
            <a:r>
              <a:rPr lang="en-AU" dirty="0" smtClean="0"/>
              <a:t>in prison. </a:t>
            </a:r>
          </a:p>
          <a:p>
            <a:pPr marL="0" indent="0">
              <a:buNone/>
            </a:pPr>
            <a:endParaRPr lang="en-AU" dirty="0" smtClean="0"/>
          </a:p>
          <a:p>
            <a:pPr marL="0" indent="0">
              <a:buNone/>
            </a:pPr>
            <a:r>
              <a:rPr lang="en-AU" dirty="0" smtClean="0"/>
              <a:t>In </a:t>
            </a:r>
            <a:r>
              <a:rPr lang="en-AU" dirty="0"/>
              <a:t>the end, he gave his life for the </a:t>
            </a:r>
            <a:r>
              <a:rPr lang="en-AU" dirty="0" smtClean="0"/>
              <a:t>Saviour </a:t>
            </a:r>
            <a:r>
              <a:rPr lang="en-AU" dirty="0"/>
              <a:t>he had proclaimed. His beheading was the culmination of a life </a:t>
            </a:r>
            <a:r>
              <a:rPr lang="en-AU" dirty="0" smtClean="0"/>
              <a:t>made as an “offering</a:t>
            </a:r>
            <a:r>
              <a:rPr lang="en-AU" dirty="0"/>
              <a:t>” to the Lord Jesus Christ.</a:t>
            </a:r>
          </a:p>
          <a:p>
            <a:endParaRPr lang="en-AU" dirty="0"/>
          </a:p>
        </p:txBody>
      </p:sp>
      <p:sp>
        <p:nvSpPr>
          <p:cNvPr id="4" name="Title 1"/>
          <p:cNvSpPr>
            <a:spLocks noGrp="1"/>
          </p:cNvSpPr>
          <p:nvPr>
            <p:ph type="title"/>
          </p:nvPr>
        </p:nvSpPr>
        <p:spPr>
          <a:xfrm>
            <a:off x="457200" y="152400"/>
            <a:ext cx="8229600" cy="792162"/>
          </a:xfrm>
        </p:spPr>
        <p:txBody>
          <a:bodyPr/>
          <a:lstStyle/>
          <a:p>
            <a:r>
              <a:rPr lang="en-AU" dirty="0" smtClean="0"/>
              <a:t>What Paul did while in Prison</a:t>
            </a:r>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743" y="1828800"/>
            <a:ext cx="4448175" cy="332422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71412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8991600" cy="6019800"/>
          </a:xfrm>
        </p:spPr>
        <p:txBody>
          <a:bodyPr>
            <a:normAutofit fontScale="77500" lnSpcReduction="20000"/>
          </a:bodyPr>
          <a:lstStyle/>
          <a:p>
            <a:r>
              <a:rPr lang="en-AU" b="1" dirty="0"/>
              <a:t>Letter to the Colossians </a:t>
            </a:r>
            <a:r>
              <a:rPr lang="en-AU" dirty="0"/>
              <a:t>– Explained how Jesus Christ was fully God, and the creator of the universe. </a:t>
            </a:r>
          </a:p>
          <a:p>
            <a:endParaRPr lang="en-AU" dirty="0"/>
          </a:p>
          <a:p>
            <a:r>
              <a:rPr lang="en-AU" b="1" dirty="0"/>
              <a:t>Letter to the Romans </a:t>
            </a:r>
            <a:r>
              <a:rPr lang="en-AU" dirty="0"/>
              <a:t>– A clear, evidence based explanation of Christianity.</a:t>
            </a:r>
          </a:p>
          <a:p>
            <a:endParaRPr lang="en-AU" b="1" dirty="0" smtClean="0"/>
          </a:p>
          <a:p>
            <a:r>
              <a:rPr lang="en-AU" b="1" dirty="0" smtClean="0"/>
              <a:t>Letter to the Corinthians </a:t>
            </a:r>
            <a:r>
              <a:rPr lang="en-AU" dirty="0" smtClean="0"/>
              <a:t>- “</a:t>
            </a:r>
            <a:r>
              <a:rPr lang="en-AU" dirty="0"/>
              <a:t>I decided that while I was with you I would forget about everything except Jesus Christ and his death on the cross.</a:t>
            </a:r>
            <a:r>
              <a:rPr lang="en-AU" dirty="0" smtClean="0"/>
              <a:t>” </a:t>
            </a:r>
          </a:p>
          <a:p>
            <a:endParaRPr lang="en-AU" dirty="0" smtClean="0"/>
          </a:p>
          <a:p>
            <a:r>
              <a:rPr lang="en-AU" b="1" dirty="0" smtClean="0"/>
              <a:t>Letter to the Galatians</a:t>
            </a:r>
            <a:r>
              <a:rPr lang="en-AU" b="1" dirty="0"/>
              <a:t> </a:t>
            </a:r>
            <a:r>
              <a:rPr lang="en-AU" dirty="0" smtClean="0"/>
              <a:t>- “It </a:t>
            </a:r>
            <a:r>
              <a:rPr lang="en-AU" dirty="0"/>
              <a:t>is no longer I who live, but it is Christ who lives in me. This life that I live now, I live by faith in the Son of God, who loved me and gave his life for </a:t>
            </a:r>
            <a:r>
              <a:rPr lang="en-AU" dirty="0" smtClean="0"/>
              <a:t>me.”</a:t>
            </a:r>
          </a:p>
          <a:p>
            <a:endParaRPr lang="en-AU" dirty="0" smtClean="0"/>
          </a:p>
          <a:p>
            <a:r>
              <a:rPr lang="en-AU" b="1" dirty="0" smtClean="0"/>
              <a:t>Letter to the Philippians </a:t>
            </a:r>
            <a:r>
              <a:rPr lang="en-AU" dirty="0" smtClean="0"/>
              <a:t>- “</a:t>
            </a:r>
            <a:r>
              <a:rPr lang="en-AU" dirty="0"/>
              <a:t>God did </a:t>
            </a:r>
            <a:r>
              <a:rPr lang="en-AU" dirty="0" smtClean="0"/>
              <a:t>this (sent Jesus) </a:t>
            </a:r>
            <a:r>
              <a:rPr lang="en-AU" dirty="0"/>
              <a:t>so that every person will bow down to </a:t>
            </a:r>
            <a:r>
              <a:rPr lang="en-AU" dirty="0" smtClean="0"/>
              <a:t>honour </a:t>
            </a:r>
            <a:r>
              <a:rPr lang="en-AU" dirty="0"/>
              <a:t>the name of Jesus</a:t>
            </a:r>
            <a:r>
              <a:rPr lang="en-AU" dirty="0" smtClean="0"/>
              <a:t>. Everyone </a:t>
            </a:r>
            <a:r>
              <a:rPr lang="en-AU" dirty="0"/>
              <a:t>in heaven, on earth, and under the earth will bow.</a:t>
            </a:r>
            <a:r>
              <a:rPr lang="en-AU" dirty="0" smtClean="0"/>
              <a:t>” </a:t>
            </a:r>
          </a:p>
          <a:p>
            <a:endParaRPr lang="en-AU" dirty="0" smtClean="0"/>
          </a:p>
        </p:txBody>
      </p:sp>
      <p:sp>
        <p:nvSpPr>
          <p:cNvPr id="4" name="Title 1"/>
          <p:cNvSpPr>
            <a:spLocks noGrp="1"/>
          </p:cNvSpPr>
          <p:nvPr>
            <p:ph type="title"/>
          </p:nvPr>
        </p:nvSpPr>
        <p:spPr>
          <a:xfrm>
            <a:off x="457200" y="0"/>
            <a:ext cx="8229600" cy="792162"/>
          </a:xfrm>
        </p:spPr>
        <p:txBody>
          <a:bodyPr/>
          <a:lstStyle/>
          <a:p>
            <a:r>
              <a:rPr lang="en-AU" dirty="0" smtClean="0"/>
              <a:t>Key Letter Moments</a:t>
            </a:r>
            <a:endParaRPr lang="en-AU" dirty="0"/>
          </a:p>
        </p:txBody>
      </p:sp>
    </p:spTree>
    <p:extLst>
      <p:ext uri="{BB962C8B-B14F-4D97-AF65-F5344CB8AC3E}">
        <p14:creationId xmlns:p14="http://schemas.microsoft.com/office/powerpoint/2010/main" val="123079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500063"/>
            <a:ext cx="5029200" cy="1143000"/>
          </a:xfrm>
        </p:spPr>
        <p:txBody>
          <a:bodyPr/>
          <a:lstStyle/>
          <a:p>
            <a:r>
              <a:rPr lang="en-AU" dirty="0" smtClean="0"/>
              <a:t>Paul’s Final Goodbye</a:t>
            </a:r>
            <a:endParaRPr lang="en-AU" dirty="0"/>
          </a:p>
        </p:txBody>
      </p:sp>
      <p:sp>
        <p:nvSpPr>
          <p:cNvPr id="3" name="Content Placeholder 2"/>
          <p:cNvSpPr>
            <a:spLocks noGrp="1"/>
          </p:cNvSpPr>
          <p:nvPr>
            <p:ph idx="1"/>
          </p:nvPr>
        </p:nvSpPr>
        <p:spPr>
          <a:xfrm>
            <a:off x="457200" y="2057400"/>
            <a:ext cx="8229600" cy="4525963"/>
          </a:xfrm>
        </p:spPr>
        <p:txBody>
          <a:bodyPr>
            <a:normAutofit lnSpcReduction="10000"/>
          </a:bodyPr>
          <a:lstStyle/>
          <a:p>
            <a:pPr marL="0" indent="0">
              <a:buNone/>
            </a:pPr>
            <a:r>
              <a:rPr lang="en-AU" dirty="0" smtClean="0"/>
              <a:t>“My </a:t>
            </a:r>
            <a:r>
              <a:rPr lang="en-AU" dirty="0"/>
              <a:t>life is being given as an offering for God. The time has come for me to leave this life here. </a:t>
            </a:r>
            <a:r>
              <a:rPr lang="en-AU" dirty="0" smtClean="0"/>
              <a:t>I </a:t>
            </a:r>
            <a:r>
              <a:rPr lang="en-AU" dirty="0"/>
              <a:t>have fought the good fight. I have finished the race. I have served the Lord faithfully. </a:t>
            </a:r>
            <a:r>
              <a:rPr lang="en-AU" dirty="0" smtClean="0"/>
              <a:t>Now</a:t>
            </a:r>
            <a:r>
              <a:rPr lang="en-AU" dirty="0"/>
              <a:t>, a prize is waiting for me—</a:t>
            </a:r>
            <a:r>
              <a:rPr lang="en-AU" b="1" i="1" dirty="0"/>
              <a:t>the crown that will show I am right with God. </a:t>
            </a:r>
            <a:r>
              <a:rPr lang="en-AU" dirty="0"/>
              <a:t>The Lord, the judge who judges rightly, will give it to me on that Day. Yes, he will give it to me and to everyone else who is eagerly looking forward to his coming</a:t>
            </a:r>
            <a:r>
              <a:rPr lang="en-AU" dirty="0" smtClean="0"/>
              <a:t>.”</a:t>
            </a:r>
            <a:endParaRPr lang="en-AU" dirty="0"/>
          </a:p>
          <a:p>
            <a:endParaRPr lang="en-AU" dirty="0"/>
          </a:p>
          <a:p>
            <a:endParaRPr lang="en-AU" dirty="0"/>
          </a:p>
          <a:p>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50019"/>
            <a:ext cx="3276600" cy="1843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53755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38200"/>
          </a:xfrm>
        </p:spPr>
        <p:txBody>
          <a:bodyPr/>
          <a:lstStyle/>
          <a:p>
            <a:r>
              <a:rPr lang="en-AU" dirty="0" smtClean="0"/>
              <a:t>Questions</a:t>
            </a:r>
            <a:endParaRPr lang="en-AU" dirty="0"/>
          </a:p>
        </p:txBody>
      </p:sp>
      <p:sp>
        <p:nvSpPr>
          <p:cNvPr id="3" name="Content Placeholder 2"/>
          <p:cNvSpPr>
            <a:spLocks noGrp="1"/>
          </p:cNvSpPr>
          <p:nvPr>
            <p:ph idx="1"/>
          </p:nvPr>
        </p:nvSpPr>
        <p:spPr>
          <a:xfrm>
            <a:off x="304800" y="1352550"/>
            <a:ext cx="8534400" cy="5124450"/>
          </a:xfrm>
        </p:spPr>
        <p:txBody>
          <a:bodyPr>
            <a:normAutofit fontScale="55000" lnSpcReduction="20000"/>
          </a:bodyPr>
          <a:lstStyle/>
          <a:p>
            <a:pPr marL="514350" lvl="0" indent="-514350">
              <a:buFont typeface="+mj-lt"/>
              <a:buAutoNum type="arabicPeriod"/>
            </a:pPr>
            <a:r>
              <a:rPr lang="en-AU" dirty="0"/>
              <a:t>In what month was Paul beheaded</a:t>
            </a:r>
            <a:r>
              <a:rPr lang="en-AU" dirty="0" smtClean="0"/>
              <a:t>? </a:t>
            </a:r>
            <a:endParaRPr lang="en-AU" dirty="0"/>
          </a:p>
          <a:p>
            <a:pPr marL="514350" indent="-514350">
              <a:buFont typeface="+mj-lt"/>
              <a:buAutoNum type="arabicPeriod"/>
            </a:pPr>
            <a:endParaRPr lang="en-AU" dirty="0"/>
          </a:p>
          <a:p>
            <a:pPr marL="514350" lvl="0" indent="-514350">
              <a:buFont typeface="+mj-lt"/>
              <a:buAutoNum type="arabicPeriod"/>
            </a:pPr>
            <a:r>
              <a:rPr lang="en-AU" dirty="0"/>
              <a:t>Who was the other apostle that also was killed in Rome?</a:t>
            </a:r>
          </a:p>
          <a:p>
            <a:pPr marL="514350" indent="-514350">
              <a:buFont typeface="+mj-lt"/>
              <a:buAutoNum type="arabicPeriod"/>
            </a:pPr>
            <a:endParaRPr lang="en-AU" dirty="0"/>
          </a:p>
          <a:p>
            <a:pPr marL="514350" lvl="0" indent="-514350">
              <a:buFont typeface="+mj-lt"/>
              <a:buAutoNum type="arabicPeriod"/>
            </a:pPr>
            <a:r>
              <a:rPr lang="en-AU" dirty="0"/>
              <a:t>Because Paul was a Roman citizen, how did that help him spread the ‘good news</a:t>
            </a:r>
            <a:r>
              <a:rPr lang="en-AU" dirty="0" smtClean="0"/>
              <a:t>’? </a:t>
            </a:r>
            <a:endParaRPr lang="en-AU" dirty="0"/>
          </a:p>
          <a:p>
            <a:pPr marL="514350" indent="-514350">
              <a:buFont typeface="+mj-lt"/>
              <a:buAutoNum type="arabicPeriod"/>
            </a:pPr>
            <a:endParaRPr lang="en-AU" dirty="0"/>
          </a:p>
          <a:p>
            <a:pPr marL="514350" lvl="0" indent="-514350">
              <a:buFont typeface="+mj-lt"/>
              <a:buAutoNum type="arabicPeriod"/>
            </a:pPr>
            <a:r>
              <a:rPr lang="en-AU" dirty="0"/>
              <a:t>To what did Paul attribute all of his life’s work</a:t>
            </a:r>
            <a:r>
              <a:rPr lang="en-AU" dirty="0" smtClean="0"/>
              <a:t>? </a:t>
            </a:r>
            <a:endParaRPr lang="en-AU" dirty="0"/>
          </a:p>
          <a:p>
            <a:pPr marL="514350" indent="-514350">
              <a:buFont typeface="+mj-lt"/>
              <a:buAutoNum type="arabicPeriod"/>
            </a:pPr>
            <a:endParaRPr lang="en-AU" dirty="0"/>
          </a:p>
          <a:p>
            <a:pPr marL="514350" lvl="0" indent="-514350">
              <a:buFont typeface="+mj-lt"/>
              <a:buAutoNum type="arabicPeriod"/>
            </a:pPr>
            <a:r>
              <a:rPr lang="en-AU" dirty="0"/>
              <a:t>Where did Paul write most of his letters?</a:t>
            </a:r>
          </a:p>
          <a:p>
            <a:pPr marL="514350" indent="-514350">
              <a:buFont typeface="+mj-lt"/>
              <a:buAutoNum type="arabicPeriod"/>
            </a:pPr>
            <a:endParaRPr lang="en-AU" dirty="0"/>
          </a:p>
          <a:p>
            <a:pPr marL="514350" lvl="0" indent="-514350">
              <a:buFont typeface="+mj-lt"/>
              <a:buAutoNum type="arabicPeriod"/>
            </a:pPr>
            <a:r>
              <a:rPr lang="en-AU" dirty="0"/>
              <a:t>In which letter did Paul give an evidence based defence of Christianity?</a:t>
            </a:r>
          </a:p>
          <a:p>
            <a:pPr marL="514350" indent="-514350">
              <a:buFont typeface="+mj-lt"/>
              <a:buAutoNum type="arabicPeriod"/>
            </a:pPr>
            <a:endParaRPr lang="en-AU" dirty="0"/>
          </a:p>
          <a:p>
            <a:pPr marL="514350" lvl="0" indent="-514350">
              <a:buFont typeface="+mj-lt"/>
              <a:buAutoNum type="arabicPeriod"/>
            </a:pPr>
            <a:r>
              <a:rPr lang="en-AU" dirty="0"/>
              <a:t>Recall what God told Ananias about what would happen to </a:t>
            </a:r>
            <a:r>
              <a:rPr lang="en-AU" dirty="0" smtClean="0"/>
              <a:t>Saul/Paul. </a:t>
            </a:r>
          </a:p>
          <a:p>
            <a:pPr marL="514350" lvl="0" indent="-514350">
              <a:buFont typeface="+mj-lt"/>
              <a:buAutoNum type="arabicPeriod"/>
            </a:pPr>
            <a:endParaRPr lang="en-AU" dirty="0" smtClean="0"/>
          </a:p>
          <a:p>
            <a:pPr marL="514350" lvl="0" indent="-514350">
              <a:buFont typeface="+mj-lt"/>
              <a:buAutoNum type="arabicPeriod"/>
            </a:pPr>
            <a:r>
              <a:rPr lang="en-AU" dirty="0" smtClean="0"/>
              <a:t>What </a:t>
            </a:r>
            <a:r>
              <a:rPr lang="en-AU" dirty="0"/>
              <a:t>was ‘prize’ that Paul was given</a:t>
            </a:r>
            <a:r>
              <a:rPr lang="en-AU" smtClean="0"/>
              <a:t>? </a:t>
            </a:r>
            <a:endParaRPr lang="en-AU" dirty="0"/>
          </a:p>
          <a:p>
            <a:pPr marL="514350" indent="-514350">
              <a:buFont typeface="+mj-lt"/>
              <a:buAutoNum type="arabicPeriod"/>
            </a:pPr>
            <a:endParaRPr lang="en-AU" dirty="0"/>
          </a:p>
          <a:p>
            <a:pPr marL="514350" lvl="0" indent="-514350">
              <a:buFont typeface="+mj-lt"/>
              <a:buAutoNum type="arabicPeriod"/>
            </a:pPr>
            <a:r>
              <a:rPr lang="en-AU" dirty="0"/>
              <a:t>Do you think this prize was worth all the difficulties that he experienced? Why or why not?</a:t>
            </a:r>
          </a:p>
          <a:p>
            <a:endParaRPr lang="en-AU" dirty="0" smtClean="0"/>
          </a:p>
          <a:p>
            <a:endParaRPr lang="en-AU" dirty="0"/>
          </a:p>
        </p:txBody>
      </p:sp>
    </p:spTree>
    <p:extLst>
      <p:ext uri="{BB962C8B-B14F-4D97-AF65-F5344CB8AC3E}">
        <p14:creationId xmlns:p14="http://schemas.microsoft.com/office/powerpoint/2010/main" val="146820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 calcmode="lin" valueType="num">
                                      <p:cBhvr additive="base">
                                        <p:cTn id="4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anim calcmode="lin" valueType="num">
                                      <p:cBhvr additive="base">
                                        <p:cTn id="5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643</Words>
  <Application>Microsoft Office PowerPoint</Application>
  <PresentationFormat>On-screen Show (4:3)</PresentationFormat>
  <Paragraphs>54</Paragraphs>
  <Slides>10</Slides>
  <Notes>1</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1_Office Theme</vt:lpstr>
      <vt:lpstr>The Death of Paul</vt:lpstr>
      <vt:lpstr>Races</vt:lpstr>
      <vt:lpstr>BEHEADING OF THE APOSTLE PAUl</vt:lpstr>
      <vt:lpstr>PowerPoint Presentation</vt:lpstr>
      <vt:lpstr>PowerPoint Presentation</vt:lpstr>
      <vt:lpstr>What Paul did while in Prison</vt:lpstr>
      <vt:lpstr>Key Letter Moments</vt:lpstr>
      <vt:lpstr>Paul’s Final Goodbye</vt:lpstr>
      <vt:lpstr>Questions</vt:lpstr>
      <vt:lpstr>The End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Death of Paul</dc:title>
  <dc:creator>Nathan Schepemaker</dc:creator>
  <cp:lastModifiedBy>Nathan Schepemaker</cp:lastModifiedBy>
  <cp:revision>2</cp:revision>
  <dcterms:created xsi:type="dcterms:W3CDTF">2006-08-16T00:00:00Z</dcterms:created>
  <dcterms:modified xsi:type="dcterms:W3CDTF">2016-10-09T10:32:35Z</dcterms:modified>
</cp:coreProperties>
</file>