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1"/>
  </p:notes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74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793BEB-0B4D-49FB-88AD-7FB9E901BAC7}" type="datetimeFigureOut">
              <a:rPr lang="en-AU" smtClean="0"/>
              <a:t>9/10/2016</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2127A2-6EA9-408F-AF30-65E6C1F9D37B}" type="slidenum">
              <a:rPr lang="en-AU" smtClean="0"/>
              <a:t>‹#›</a:t>
            </a:fld>
            <a:endParaRPr lang="en-AU"/>
          </a:p>
        </p:txBody>
      </p:sp>
    </p:spTree>
    <p:extLst>
      <p:ext uri="{BB962C8B-B14F-4D97-AF65-F5344CB8AC3E}">
        <p14:creationId xmlns:p14="http://schemas.microsoft.com/office/powerpoint/2010/main" val="274928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6D72A5F-85E0-48D3-8D16-6624C5285B8F}" type="slidenum">
              <a:rPr lang="en-AU" smtClean="0">
                <a:solidFill>
                  <a:prstClr val="black"/>
                </a:solidFill>
              </a:rPr>
              <a:pPr/>
              <a:t>3</a:t>
            </a:fld>
            <a:endParaRPr lang="en-AU">
              <a:solidFill>
                <a:prstClr val="black"/>
              </a:solidFill>
            </a:endParaRPr>
          </a:p>
        </p:txBody>
      </p:sp>
    </p:spTree>
    <p:extLst>
      <p:ext uri="{BB962C8B-B14F-4D97-AF65-F5344CB8AC3E}">
        <p14:creationId xmlns:p14="http://schemas.microsoft.com/office/powerpoint/2010/main" val="2975654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9451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308316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30923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32505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2007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721929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22724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1454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60885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68205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5579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750299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99FF">
            <a:alpha val="51000"/>
          </a:srgb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Lesson 5:</a:t>
            </a:r>
            <a:br>
              <a:rPr lang="en-AU" dirty="0" smtClean="0"/>
            </a:br>
            <a:r>
              <a:rPr lang="en-AU" dirty="0" smtClean="0"/>
              <a:t>Paul gets wrecked</a:t>
            </a:r>
            <a:endParaRPr lang="en-AU" dirty="0"/>
          </a:p>
        </p:txBody>
      </p:sp>
      <p:sp>
        <p:nvSpPr>
          <p:cNvPr id="3" name="Subtitle 2"/>
          <p:cNvSpPr>
            <a:spLocks noGrp="1"/>
          </p:cNvSpPr>
          <p:nvPr>
            <p:ph type="subTitle" idx="1"/>
          </p:nvPr>
        </p:nvSpPr>
        <p:spPr/>
        <p:txBody>
          <a:bodyPr/>
          <a:lstStyle/>
          <a:p>
            <a:r>
              <a:rPr lang="en-AU" dirty="0" smtClean="0"/>
              <a:t>Acts 27:27 – 28:11</a:t>
            </a:r>
            <a:endParaRPr lang="en-AU" dirty="0"/>
          </a:p>
        </p:txBody>
      </p:sp>
    </p:spTree>
    <p:extLst>
      <p:ext uri="{BB962C8B-B14F-4D97-AF65-F5344CB8AC3E}">
        <p14:creationId xmlns:p14="http://schemas.microsoft.com/office/powerpoint/2010/main" val="2382954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99FF">
            <a:alpha val="51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Introduction Activity</a:t>
            </a:r>
            <a:endParaRPr lang="en-AU" dirty="0"/>
          </a:p>
        </p:txBody>
      </p:sp>
      <p:sp>
        <p:nvSpPr>
          <p:cNvPr id="3" name="Content Placeholder 2"/>
          <p:cNvSpPr>
            <a:spLocks noGrp="1"/>
          </p:cNvSpPr>
          <p:nvPr>
            <p:ph idx="1"/>
          </p:nvPr>
        </p:nvSpPr>
        <p:spPr>
          <a:xfrm>
            <a:off x="457200" y="1371600"/>
            <a:ext cx="8229600" cy="4754563"/>
          </a:xfrm>
        </p:spPr>
        <p:txBody>
          <a:bodyPr/>
          <a:lstStyle/>
          <a:p>
            <a:r>
              <a:rPr lang="en-AU" dirty="0" smtClean="0"/>
              <a:t>Goal: be the last man standing.</a:t>
            </a:r>
          </a:p>
          <a:p>
            <a:r>
              <a:rPr lang="en-AU" dirty="0" smtClean="0"/>
              <a:t>Three rounds of commands each with a specific action.</a:t>
            </a:r>
          </a:p>
          <a:p>
            <a:r>
              <a:rPr lang="en-AU" dirty="0" smtClean="0"/>
              <a:t>Eliminations can either be:</a:t>
            </a:r>
          </a:p>
          <a:p>
            <a:pPr lvl="1"/>
            <a:r>
              <a:rPr lang="en-AU" dirty="0" smtClean="0"/>
              <a:t>Doing the wrong action</a:t>
            </a:r>
          </a:p>
          <a:p>
            <a:pPr lvl="1"/>
            <a:r>
              <a:rPr lang="en-AU" dirty="0" smtClean="0"/>
              <a:t>Being the last person to complete certain commands.</a:t>
            </a:r>
          </a:p>
          <a:p>
            <a:pPr lvl="1"/>
            <a:r>
              <a:rPr lang="en-AU" dirty="0" smtClean="0"/>
              <a:t>Arguing with the Admiral</a:t>
            </a:r>
            <a:endParaRPr lang="en-AU" dirty="0"/>
          </a:p>
        </p:txBody>
      </p:sp>
    </p:spTree>
    <p:extLst>
      <p:ext uri="{BB962C8B-B14F-4D97-AF65-F5344CB8AC3E}">
        <p14:creationId xmlns:p14="http://schemas.microsoft.com/office/powerpoint/2010/main" val="37345954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99FF">
            <a:alpha val="51000"/>
          </a:srgbClr>
        </a:solidFill>
        <a:effectLst/>
      </p:bgPr>
    </p:bg>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1579636"/>
              </p:ext>
            </p:extLst>
          </p:nvPr>
        </p:nvGraphicFramePr>
        <p:xfrm>
          <a:off x="0" y="111760"/>
          <a:ext cx="9144000" cy="5933440"/>
        </p:xfrm>
        <a:graphic>
          <a:graphicData uri="http://schemas.openxmlformats.org/drawingml/2006/table">
            <a:tbl>
              <a:tblPr firstRow="1" bandRow="1">
                <a:tableStyleId>{5C22544A-7EE6-4342-B048-85BDC9FD1C3A}</a:tableStyleId>
              </a:tblPr>
              <a:tblGrid>
                <a:gridCol w="641684"/>
                <a:gridCol w="3268164"/>
                <a:gridCol w="5234152"/>
              </a:tblGrid>
              <a:tr h="370840">
                <a:tc>
                  <a:txBody>
                    <a:bodyPr/>
                    <a:lstStyle/>
                    <a:p>
                      <a:endParaRPr lang="en-AU" dirty="0"/>
                    </a:p>
                  </a:txBody>
                  <a:tcPr/>
                </a:tc>
                <a:tc>
                  <a:txBody>
                    <a:bodyPr/>
                    <a:lstStyle/>
                    <a:p>
                      <a:r>
                        <a:rPr lang="en-AU" dirty="0" smtClean="0"/>
                        <a:t>Command</a:t>
                      </a:r>
                      <a:endParaRPr lang="en-AU" dirty="0"/>
                    </a:p>
                  </a:txBody>
                  <a:tcPr/>
                </a:tc>
                <a:tc>
                  <a:txBody>
                    <a:bodyPr/>
                    <a:lstStyle/>
                    <a:p>
                      <a:r>
                        <a:rPr lang="en-AU" dirty="0" smtClean="0"/>
                        <a:t>Action</a:t>
                      </a:r>
                      <a:endParaRPr lang="en-AU" dirty="0"/>
                    </a:p>
                  </a:txBody>
                  <a:tcPr/>
                </a:tc>
              </a:tr>
              <a:tr h="370840">
                <a:tc>
                  <a:txBody>
                    <a:bodyPr/>
                    <a:lstStyle/>
                    <a:p>
                      <a:r>
                        <a:rPr lang="en-AU" dirty="0" smtClean="0"/>
                        <a:t>1</a:t>
                      </a:r>
                      <a:endParaRPr lang="en-AU" dirty="0"/>
                    </a:p>
                  </a:txBody>
                  <a:tcPr>
                    <a:solidFill>
                      <a:schemeClr val="tx2">
                        <a:lumMod val="20000"/>
                        <a:lumOff val="80000"/>
                      </a:schemeClr>
                    </a:solidFill>
                  </a:tcPr>
                </a:tc>
                <a:tc>
                  <a:txBody>
                    <a:bodyPr/>
                    <a:lstStyle/>
                    <a:p>
                      <a:r>
                        <a:rPr lang="en-AU" dirty="0" smtClean="0"/>
                        <a:t>Scrub the Decks</a:t>
                      </a:r>
                      <a:endParaRPr lang="en-AU" dirty="0"/>
                    </a:p>
                  </a:txBody>
                  <a:tcPr>
                    <a:solidFill>
                      <a:schemeClr val="tx2">
                        <a:lumMod val="20000"/>
                        <a:lumOff val="80000"/>
                      </a:schemeClr>
                    </a:solidFill>
                  </a:tcPr>
                </a:tc>
                <a:tc>
                  <a:txBody>
                    <a:bodyPr/>
                    <a:lstStyle/>
                    <a:p>
                      <a:r>
                        <a:rPr lang="en-AU" dirty="0" smtClean="0"/>
                        <a:t>Act</a:t>
                      </a:r>
                      <a:r>
                        <a:rPr lang="en-AU" baseline="0" dirty="0" smtClean="0"/>
                        <a:t> like you are scrubbing the floor</a:t>
                      </a:r>
                      <a:endParaRPr lang="en-AU" dirty="0"/>
                    </a:p>
                  </a:txBody>
                  <a:tcPr>
                    <a:solidFill>
                      <a:schemeClr val="tx2">
                        <a:lumMod val="20000"/>
                        <a:lumOff val="80000"/>
                      </a:schemeClr>
                    </a:solidFill>
                  </a:tcPr>
                </a:tc>
              </a:tr>
              <a:tr h="370840">
                <a:tc>
                  <a:txBody>
                    <a:bodyPr/>
                    <a:lstStyle/>
                    <a:p>
                      <a:r>
                        <a:rPr lang="en-AU" dirty="0" smtClean="0"/>
                        <a:t>2</a:t>
                      </a:r>
                      <a:endParaRPr lang="en-AU" dirty="0"/>
                    </a:p>
                  </a:txBody>
                  <a:tcPr>
                    <a:solidFill>
                      <a:schemeClr val="tx2">
                        <a:lumMod val="20000"/>
                        <a:lumOff val="80000"/>
                      </a:schemeClr>
                    </a:solidFill>
                  </a:tcPr>
                </a:tc>
                <a:tc>
                  <a:txBody>
                    <a:bodyPr/>
                    <a:lstStyle/>
                    <a:p>
                      <a:r>
                        <a:rPr lang="en-AU" dirty="0" smtClean="0"/>
                        <a:t>Fire the Cannon</a:t>
                      </a:r>
                      <a:endParaRPr lang="en-AU" dirty="0"/>
                    </a:p>
                  </a:txBody>
                  <a:tcPr>
                    <a:solidFill>
                      <a:schemeClr val="tx2">
                        <a:lumMod val="20000"/>
                        <a:lumOff val="80000"/>
                      </a:schemeClr>
                    </a:solidFill>
                  </a:tcPr>
                </a:tc>
                <a:tc>
                  <a:txBody>
                    <a:bodyPr/>
                    <a:lstStyle/>
                    <a:p>
                      <a:r>
                        <a:rPr lang="en-AU" dirty="0" smtClean="0"/>
                        <a:t>Light</a:t>
                      </a:r>
                      <a:r>
                        <a:rPr lang="en-AU" baseline="0" dirty="0" smtClean="0"/>
                        <a:t> a cannon and make an explosion noise.</a:t>
                      </a:r>
                      <a:endParaRPr lang="en-AU" dirty="0"/>
                    </a:p>
                  </a:txBody>
                  <a:tcPr>
                    <a:solidFill>
                      <a:schemeClr val="tx2">
                        <a:lumMod val="20000"/>
                        <a:lumOff val="80000"/>
                      </a:schemeClr>
                    </a:solidFill>
                  </a:tcPr>
                </a:tc>
              </a:tr>
              <a:tr h="370840">
                <a:tc>
                  <a:txBody>
                    <a:bodyPr/>
                    <a:lstStyle/>
                    <a:p>
                      <a:r>
                        <a:rPr lang="en-AU" dirty="0" smtClean="0"/>
                        <a:t>3</a:t>
                      </a:r>
                      <a:endParaRPr lang="en-AU" dirty="0"/>
                    </a:p>
                  </a:txBody>
                  <a:tcPr>
                    <a:solidFill>
                      <a:schemeClr val="tx2">
                        <a:lumMod val="20000"/>
                        <a:lumOff val="80000"/>
                      </a:schemeClr>
                    </a:solidFill>
                  </a:tcPr>
                </a:tc>
                <a:tc>
                  <a:txBody>
                    <a:bodyPr/>
                    <a:lstStyle/>
                    <a:p>
                      <a:r>
                        <a:rPr lang="en-AU" dirty="0" smtClean="0"/>
                        <a:t>Up on Deck</a:t>
                      </a:r>
                      <a:endParaRPr lang="en-AU" dirty="0"/>
                    </a:p>
                  </a:txBody>
                  <a:tcPr>
                    <a:solidFill>
                      <a:schemeClr val="tx2">
                        <a:lumMod val="20000"/>
                        <a:lumOff val="80000"/>
                      </a:schemeClr>
                    </a:solidFill>
                  </a:tcPr>
                </a:tc>
                <a:tc>
                  <a:txBody>
                    <a:bodyPr/>
                    <a:lstStyle/>
                    <a:p>
                      <a:r>
                        <a:rPr lang="en-AU" dirty="0" smtClean="0"/>
                        <a:t>Jump</a:t>
                      </a:r>
                      <a:r>
                        <a:rPr lang="en-AU" baseline="0" dirty="0" smtClean="0"/>
                        <a:t> up onto a chair (</a:t>
                      </a:r>
                      <a:r>
                        <a:rPr lang="en-AU" baseline="0" dirty="0" smtClean="0">
                          <a:solidFill>
                            <a:srgbClr val="FF0000"/>
                          </a:solidFill>
                        </a:rPr>
                        <a:t>last one up is out</a:t>
                      </a:r>
                      <a:r>
                        <a:rPr lang="en-AU" baseline="0" dirty="0" smtClean="0"/>
                        <a:t>)</a:t>
                      </a:r>
                      <a:endParaRPr lang="en-AU" dirty="0"/>
                    </a:p>
                  </a:txBody>
                  <a:tcPr>
                    <a:solidFill>
                      <a:schemeClr val="tx2">
                        <a:lumMod val="20000"/>
                        <a:lumOff val="8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4</a:t>
                      </a:r>
                      <a:endParaRPr lang="en-AU" dirty="0"/>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Man the Lifeboats</a:t>
                      </a:r>
                      <a:endParaRPr lang="en-AU" dirty="0"/>
                    </a:p>
                  </a:txBody>
                  <a:tcPr>
                    <a:solidFill>
                      <a:schemeClr val="tx2">
                        <a:lumMod val="20000"/>
                        <a:lumOff val="80000"/>
                      </a:schemeClr>
                    </a:solidFill>
                  </a:tcPr>
                </a:tc>
                <a:tc>
                  <a:txBody>
                    <a:bodyPr/>
                    <a:lstStyle/>
                    <a:p>
                      <a:r>
                        <a:rPr lang="en-AU" dirty="0" smtClean="0"/>
                        <a:t>Get into groups of 3 and row</a:t>
                      </a:r>
                      <a:endParaRPr lang="en-AU" dirty="0"/>
                    </a:p>
                  </a:txBody>
                  <a:tcPr>
                    <a:solidFill>
                      <a:schemeClr val="tx2">
                        <a:lumMod val="20000"/>
                        <a:lumOff val="80000"/>
                      </a:schemeClr>
                    </a:solidFill>
                  </a:tcPr>
                </a:tc>
              </a:tr>
              <a:tr h="370840">
                <a:tc>
                  <a:txBody>
                    <a:bodyPr/>
                    <a:lstStyle/>
                    <a:p>
                      <a:r>
                        <a:rPr lang="en-AU" dirty="0" smtClean="0"/>
                        <a:t>5</a:t>
                      </a:r>
                      <a:endParaRPr lang="en-AU" dirty="0"/>
                    </a:p>
                  </a:txBody>
                  <a:tcPr>
                    <a:solidFill>
                      <a:schemeClr val="tx2">
                        <a:lumMod val="20000"/>
                        <a:lumOff val="80000"/>
                      </a:schemeClr>
                    </a:solidFill>
                  </a:tcPr>
                </a:tc>
                <a:tc>
                  <a:txBody>
                    <a:bodyPr/>
                    <a:lstStyle/>
                    <a:p>
                      <a:r>
                        <a:rPr lang="en-AU" dirty="0" smtClean="0"/>
                        <a:t>Captain’s Coming</a:t>
                      </a:r>
                      <a:endParaRPr lang="en-AU" dirty="0"/>
                    </a:p>
                  </a:txBody>
                  <a:tcPr>
                    <a:solidFill>
                      <a:schemeClr val="tx2">
                        <a:lumMod val="20000"/>
                        <a:lumOff val="80000"/>
                      </a:schemeClr>
                    </a:solidFill>
                  </a:tcPr>
                </a:tc>
                <a:tc>
                  <a:txBody>
                    <a:bodyPr/>
                    <a:lstStyle/>
                    <a:p>
                      <a:r>
                        <a:rPr lang="en-AU" dirty="0" smtClean="0"/>
                        <a:t>Salute and say ‘Aye</a:t>
                      </a:r>
                      <a:r>
                        <a:rPr lang="en-AU" baseline="0" dirty="0" smtClean="0"/>
                        <a:t> </a:t>
                      </a:r>
                      <a:r>
                        <a:rPr lang="en-AU" baseline="0" dirty="0" err="1" smtClean="0"/>
                        <a:t>Aye</a:t>
                      </a:r>
                      <a:r>
                        <a:rPr lang="en-AU" baseline="0" dirty="0" smtClean="0"/>
                        <a:t> Captain’</a:t>
                      </a:r>
                      <a:endParaRPr lang="en-AU" dirty="0"/>
                    </a:p>
                  </a:txBody>
                  <a:tcPr>
                    <a:solidFill>
                      <a:schemeClr val="tx2">
                        <a:lumMod val="20000"/>
                        <a:lumOff val="80000"/>
                      </a:schemeClr>
                    </a:solidFill>
                  </a:tcPr>
                </a:tc>
              </a:tr>
              <a:tr h="370840">
                <a:tc>
                  <a:txBody>
                    <a:bodyPr/>
                    <a:lstStyle/>
                    <a:p>
                      <a:r>
                        <a:rPr lang="en-AU" dirty="0" smtClean="0"/>
                        <a:t>6</a:t>
                      </a:r>
                      <a:endParaRPr lang="en-AU" dirty="0"/>
                    </a:p>
                  </a:txBody>
                  <a:tcPr>
                    <a:solidFill>
                      <a:schemeClr val="accent2">
                        <a:lumMod val="20000"/>
                        <a:lumOff val="80000"/>
                      </a:schemeClr>
                    </a:solidFill>
                  </a:tcPr>
                </a:tc>
                <a:tc>
                  <a:txBody>
                    <a:bodyPr/>
                    <a:lstStyle/>
                    <a:p>
                      <a:r>
                        <a:rPr lang="en-AU" dirty="0" smtClean="0"/>
                        <a:t>Hit the Deck</a:t>
                      </a:r>
                      <a:endParaRPr lang="en-AU" dirty="0"/>
                    </a:p>
                  </a:txBody>
                  <a:tcPr>
                    <a:solidFill>
                      <a:schemeClr val="accent2">
                        <a:lumMod val="20000"/>
                        <a:lumOff val="80000"/>
                      </a:schemeClr>
                    </a:solidFill>
                  </a:tcPr>
                </a:tc>
                <a:tc>
                  <a:txBody>
                    <a:bodyPr/>
                    <a:lstStyle/>
                    <a:p>
                      <a:r>
                        <a:rPr lang="en-AU" dirty="0" smtClean="0"/>
                        <a:t>‘Matrix style’ dodging a cannonball</a:t>
                      </a:r>
                      <a:endParaRPr lang="en-AU" dirty="0"/>
                    </a:p>
                  </a:txBody>
                  <a:tcPr>
                    <a:solidFill>
                      <a:schemeClr val="accent2">
                        <a:lumMod val="20000"/>
                        <a:lumOff val="80000"/>
                      </a:schemeClr>
                    </a:solidFill>
                  </a:tcPr>
                </a:tc>
              </a:tr>
              <a:tr h="370840">
                <a:tc>
                  <a:txBody>
                    <a:bodyPr/>
                    <a:lstStyle/>
                    <a:p>
                      <a:r>
                        <a:rPr lang="en-AU" dirty="0" smtClean="0"/>
                        <a:t>7</a:t>
                      </a:r>
                      <a:endParaRPr lang="en-AU" dirty="0"/>
                    </a:p>
                  </a:txBody>
                  <a:tcPr>
                    <a:solidFill>
                      <a:schemeClr val="accent2">
                        <a:lumMod val="20000"/>
                        <a:lumOff val="80000"/>
                      </a:schemeClr>
                    </a:solidFill>
                  </a:tcPr>
                </a:tc>
                <a:tc>
                  <a:txBody>
                    <a:bodyPr/>
                    <a:lstStyle/>
                    <a:p>
                      <a:r>
                        <a:rPr lang="en-AU" dirty="0" smtClean="0"/>
                        <a:t>Captain’s Daughter</a:t>
                      </a:r>
                      <a:endParaRPr lang="en-AU" dirty="0"/>
                    </a:p>
                  </a:txBody>
                  <a:tcPr>
                    <a:solidFill>
                      <a:schemeClr val="accent2">
                        <a:lumMod val="20000"/>
                        <a:lumOff val="80000"/>
                      </a:schemeClr>
                    </a:solidFill>
                  </a:tcPr>
                </a:tc>
                <a:tc>
                  <a:txBody>
                    <a:bodyPr/>
                    <a:lstStyle/>
                    <a:p>
                      <a:r>
                        <a:rPr lang="en-AU" dirty="0" smtClean="0"/>
                        <a:t>Everyone</a:t>
                      </a:r>
                      <a:r>
                        <a:rPr lang="en-AU" baseline="0" dirty="0" smtClean="0"/>
                        <a:t> curtseys</a:t>
                      </a:r>
                      <a:endParaRPr lang="en-AU" dirty="0"/>
                    </a:p>
                  </a:txBody>
                  <a:tcPr>
                    <a:solidFill>
                      <a:schemeClr val="accent2">
                        <a:lumMod val="20000"/>
                        <a:lumOff val="80000"/>
                      </a:schemeClr>
                    </a:solidFill>
                  </a:tcPr>
                </a:tc>
              </a:tr>
              <a:tr h="370840">
                <a:tc>
                  <a:txBody>
                    <a:bodyPr/>
                    <a:lstStyle/>
                    <a:p>
                      <a:r>
                        <a:rPr lang="en-AU" dirty="0" smtClean="0"/>
                        <a:t>8</a:t>
                      </a:r>
                      <a:endParaRPr lang="en-AU" dirty="0"/>
                    </a:p>
                  </a:txBody>
                  <a:tcPr>
                    <a:solidFill>
                      <a:schemeClr val="accent2">
                        <a:lumMod val="20000"/>
                        <a:lumOff val="80000"/>
                      </a:schemeClr>
                    </a:solidFill>
                  </a:tcPr>
                </a:tc>
                <a:tc>
                  <a:txBody>
                    <a:bodyPr/>
                    <a:lstStyle/>
                    <a:p>
                      <a:r>
                        <a:rPr lang="en-AU" dirty="0" smtClean="0"/>
                        <a:t>Monkey </a:t>
                      </a:r>
                      <a:r>
                        <a:rPr lang="en-AU" dirty="0" err="1" smtClean="0"/>
                        <a:t>Onboard</a:t>
                      </a:r>
                      <a:endParaRPr lang="en-AU" dirty="0"/>
                    </a:p>
                  </a:txBody>
                  <a:tcPr>
                    <a:solidFill>
                      <a:schemeClr val="accent2">
                        <a:lumMod val="20000"/>
                        <a:lumOff val="80000"/>
                      </a:schemeClr>
                    </a:solidFill>
                  </a:tcPr>
                </a:tc>
                <a:tc>
                  <a:txBody>
                    <a:bodyPr/>
                    <a:lstStyle/>
                    <a:p>
                      <a:r>
                        <a:rPr lang="en-AU" dirty="0" smtClean="0"/>
                        <a:t>Jump</a:t>
                      </a:r>
                      <a:r>
                        <a:rPr lang="en-AU" baseline="0" dirty="0" smtClean="0"/>
                        <a:t> on chair like a monkey </a:t>
                      </a:r>
                      <a:r>
                        <a:rPr lang="en-AU" dirty="0" smtClean="0"/>
                        <a:t>(</a:t>
                      </a:r>
                      <a:r>
                        <a:rPr lang="en-AU" dirty="0" smtClean="0">
                          <a:solidFill>
                            <a:srgbClr val="FF0000"/>
                          </a:solidFill>
                        </a:rPr>
                        <a:t>last one up is out</a:t>
                      </a:r>
                      <a:r>
                        <a:rPr lang="en-AU" baseline="0" dirty="0" smtClean="0"/>
                        <a:t>)</a:t>
                      </a:r>
                      <a:endParaRPr lang="en-AU" dirty="0"/>
                    </a:p>
                  </a:txBody>
                  <a:tcPr>
                    <a:solidFill>
                      <a:schemeClr val="accent2">
                        <a:lumMod val="20000"/>
                        <a:lumOff val="80000"/>
                      </a:schemeClr>
                    </a:solidFill>
                  </a:tcPr>
                </a:tc>
              </a:tr>
              <a:tr h="370840">
                <a:tc>
                  <a:txBody>
                    <a:bodyPr/>
                    <a:lstStyle/>
                    <a:p>
                      <a:r>
                        <a:rPr lang="en-AU" dirty="0" smtClean="0"/>
                        <a:t>9</a:t>
                      </a:r>
                      <a:endParaRPr lang="en-AU" dirty="0"/>
                    </a:p>
                  </a:txBody>
                  <a:tcPr>
                    <a:solidFill>
                      <a:schemeClr val="accent2">
                        <a:lumMod val="20000"/>
                        <a:lumOff val="80000"/>
                      </a:schemeClr>
                    </a:solidFill>
                  </a:tcPr>
                </a:tc>
                <a:tc>
                  <a:txBody>
                    <a:bodyPr/>
                    <a:lstStyle/>
                    <a:p>
                      <a:r>
                        <a:rPr lang="en-AU" dirty="0" smtClean="0"/>
                        <a:t>To Port</a:t>
                      </a:r>
                      <a:endParaRPr lang="en-AU" dirty="0"/>
                    </a:p>
                  </a:txBody>
                  <a:tcPr>
                    <a:solidFill>
                      <a:schemeClr val="accent2">
                        <a:lumMod val="20000"/>
                        <a:lumOff val="80000"/>
                      </a:schemeClr>
                    </a:solidFill>
                  </a:tcPr>
                </a:tc>
                <a:tc>
                  <a:txBody>
                    <a:bodyPr/>
                    <a:lstStyle/>
                    <a:p>
                      <a:r>
                        <a:rPr lang="en-AU" dirty="0" smtClean="0"/>
                        <a:t>Move to the left side of the ship</a:t>
                      </a:r>
                      <a:endParaRPr lang="en-AU" dirty="0"/>
                    </a:p>
                  </a:txBody>
                  <a:tcPr>
                    <a:solidFill>
                      <a:schemeClr val="accent2">
                        <a:lumMod val="20000"/>
                        <a:lumOff val="80000"/>
                      </a:schemeClr>
                    </a:solidFill>
                  </a:tcPr>
                </a:tc>
              </a:tr>
              <a:tr h="370840">
                <a:tc>
                  <a:txBody>
                    <a:bodyPr/>
                    <a:lstStyle/>
                    <a:p>
                      <a:r>
                        <a:rPr lang="en-AU" dirty="0" smtClean="0"/>
                        <a:t>10</a:t>
                      </a:r>
                      <a:endParaRPr lang="en-AU" dirty="0"/>
                    </a:p>
                  </a:txBody>
                  <a:tcPr>
                    <a:solidFill>
                      <a:schemeClr val="accent2">
                        <a:lumMod val="20000"/>
                        <a:lumOff val="80000"/>
                      </a:schemeClr>
                    </a:solidFill>
                  </a:tcPr>
                </a:tc>
                <a:tc>
                  <a:txBody>
                    <a:bodyPr/>
                    <a:lstStyle/>
                    <a:p>
                      <a:r>
                        <a:rPr lang="en-AU" dirty="0" smtClean="0"/>
                        <a:t>To Starboard</a:t>
                      </a:r>
                      <a:endParaRPr lang="en-AU" dirty="0"/>
                    </a:p>
                  </a:txBody>
                  <a:tcPr>
                    <a:solidFill>
                      <a:schemeClr val="accent2">
                        <a:lumMod val="20000"/>
                        <a:lumOff val="80000"/>
                      </a:schemeClr>
                    </a:solidFill>
                  </a:tcPr>
                </a:tc>
                <a:tc>
                  <a:txBody>
                    <a:bodyPr/>
                    <a:lstStyle/>
                    <a:p>
                      <a:r>
                        <a:rPr lang="en-AU" dirty="0" smtClean="0"/>
                        <a:t>Move to the right side of the ship</a:t>
                      </a:r>
                      <a:endParaRPr lang="en-AU" dirty="0"/>
                    </a:p>
                  </a:txBody>
                  <a:tcPr>
                    <a:solidFill>
                      <a:schemeClr val="accent2">
                        <a:lumMod val="20000"/>
                        <a:lumOff val="80000"/>
                      </a:schemeClr>
                    </a:solidFill>
                  </a:tcPr>
                </a:tc>
              </a:tr>
              <a:tr h="370840">
                <a:tc>
                  <a:txBody>
                    <a:bodyPr/>
                    <a:lstStyle/>
                    <a:p>
                      <a:r>
                        <a:rPr lang="en-AU" dirty="0" smtClean="0"/>
                        <a:t>11</a:t>
                      </a:r>
                      <a:endParaRPr lang="en-AU" dirty="0"/>
                    </a:p>
                  </a:txBody>
                  <a:tcPr>
                    <a:solidFill>
                      <a:schemeClr val="accent6">
                        <a:lumMod val="40000"/>
                        <a:lumOff val="60000"/>
                      </a:schemeClr>
                    </a:solidFill>
                  </a:tcPr>
                </a:tc>
                <a:tc>
                  <a:txBody>
                    <a:bodyPr/>
                    <a:lstStyle/>
                    <a:p>
                      <a:r>
                        <a:rPr lang="en-AU" dirty="0" smtClean="0"/>
                        <a:t>Pieces of Eight</a:t>
                      </a:r>
                      <a:endParaRPr lang="en-AU" dirty="0"/>
                    </a:p>
                  </a:txBody>
                  <a:tcPr>
                    <a:solidFill>
                      <a:schemeClr val="accent6">
                        <a:lumMod val="40000"/>
                        <a:lumOff val="60000"/>
                      </a:schemeClr>
                    </a:solidFill>
                  </a:tcPr>
                </a:tc>
                <a:tc>
                  <a:txBody>
                    <a:bodyPr/>
                    <a:lstStyle/>
                    <a:p>
                      <a:r>
                        <a:rPr lang="en-AU" dirty="0" smtClean="0"/>
                        <a:t>Flap like</a:t>
                      </a:r>
                      <a:r>
                        <a:rPr lang="en-AU" baseline="0" dirty="0" smtClean="0"/>
                        <a:t> a parrot and squawk “Pieces of Eight”</a:t>
                      </a:r>
                      <a:endParaRPr lang="en-AU" dirty="0"/>
                    </a:p>
                  </a:txBody>
                  <a:tcPr>
                    <a:solidFill>
                      <a:schemeClr val="accent6">
                        <a:lumMod val="40000"/>
                        <a:lumOff val="60000"/>
                      </a:schemeClr>
                    </a:solidFill>
                  </a:tcPr>
                </a:tc>
              </a:tr>
              <a:tr h="370840">
                <a:tc>
                  <a:txBody>
                    <a:bodyPr/>
                    <a:lstStyle/>
                    <a:p>
                      <a:r>
                        <a:rPr lang="en-AU" dirty="0" smtClean="0"/>
                        <a:t>12</a:t>
                      </a:r>
                      <a:endParaRPr lang="en-AU" dirty="0"/>
                    </a:p>
                  </a:txBody>
                  <a:tcPr>
                    <a:solidFill>
                      <a:schemeClr val="accent6">
                        <a:lumMod val="40000"/>
                        <a:lumOff val="60000"/>
                      </a:schemeClr>
                    </a:solidFill>
                  </a:tcPr>
                </a:tc>
                <a:tc>
                  <a:txBody>
                    <a:bodyPr/>
                    <a:lstStyle/>
                    <a:p>
                      <a:r>
                        <a:rPr lang="en-AU" dirty="0" smtClean="0"/>
                        <a:t>Last one</a:t>
                      </a:r>
                      <a:r>
                        <a:rPr lang="en-AU" baseline="0" dirty="0" smtClean="0"/>
                        <a:t> to Dinner</a:t>
                      </a:r>
                      <a:endParaRPr lang="en-AU" dirty="0"/>
                    </a:p>
                  </a:txBody>
                  <a:tcPr>
                    <a:solidFill>
                      <a:schemeClr val="accent6">
                        <a:lumMod val="40000"/>
                        <a:lumOff val="60000"/>
                      </a:schemeClr>
                    </a:solidFill>
                  </a:tcPr>
                </a:tc>
                <a:tc>
                  <a:txBody>
                    <a:bodyPr/>
                    <a:lstStyle/>
                    <a:p>
                      <a:r>
                        <a:rPr lang="en-AU" dirty="0" smtClean="0"/>
                        <a:t>Sit down on a chair backwards </a:t>
                      </a:r>
                      <a:r>
                        <a:rPr lang="en-AU" baseline="0" dirty="0" smtClean="0"/>
                        <a:t>(</a:t>
                      </a:r>
                      <a:r>
                        <a:rPr lang="en-AU" baseline="0" dirty="0" smtClean="0">
                          <a:solidFill>
                            <a:srgbClr val="FF0000"/>
                          </a:solidFill>
                        </a:rPr>
                        <a:t>last to sit is out</a:t>
                      </a:r>
                      <a:r>
                        <a:rPr lang="en-AU" baseline="0" dirty="0" smtClean="0">
                          <a:solidFill>
                            <a:schemeClr val="tx1"/>
                          </a:solidFill>
                        </a:rPr>
                        <a:t>)</a:t>
                      </a:r>
                      <a:endParaRPr lang="en-AU" dirty="0">
                        <a:solidFill>
                          <a:schemeClr val="tx1"/>
                        </a:solidFill>
                      </a:endParaRPr>
                    </a:p>
                  </a:txBody>
                  <a:tcPr>
                    <a:solidFill>
                      <a:schemeClr val="accent6">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13</a:t>
                      </a:r>
                      <a:endParaRPr lang="en-AU" dirty="0"/>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Climb</a:t>
                      </a:r>
                      <a:r>
                        <a:rPr lang="en-AU" baseline="0" dirty="0" smtClean="0"/>
                        <a:t> the Rigging</a:t>
                      </a:r>
                      <a:endParaRPr lang="en-AU" dirty="0"/>
                    </a:p>
                  </a:txBody>
                  <a:tcPr>
                    <a:solidFill>
                      <a:schemeClr val="accent6">
                        <a:lumMod val="40000"/>
                        <a:lumOff val="60000"/>
                      </a:schemeClr>
                    </a:solidFill>
                  </a:tcPr>
                </a:tc>
                <a:tc>
                  <a:txBody>
                    <a:bodyPr/>
                    <a:lstStyle/>
                    <a:p>
                      <a:r>
                        <a:rPr lang="en-AU" dirty="0" smtClean="0"/>
                        <a:t>Act like you are climbing the rigging</a:t>
                      </a:r>
                      <a:endParaRPr lang="en-AU" dirty="0"/>
                    </a:p>
                  </a:txBody>
                  <a:tcPr>
                    <a:solidFill>
                      <a:schemeClr val="accent6">
                        <a:lumMod val="40000"/>
                        <a:lumOff val="60000"/>
                      </a:schemeClr>
                    </a:solidFill>
                  </a:tcPr>
                </a:tc>
              </a:tr>
              <a:tr h="370840">
                <a:tc>
                  <a:txBody>
                    <a:bodyPr/>
                    <a:lstStyle/>
                    <a:p>
                      <a:r>
                        <a:rPr lang="en-AU" dirty="0" smtClean="0"/>
                        <a:t>14</a:t>
                      </a:r>
                      <a:endParaRPr lang="en-AU" dirty="0"/>
                    </a:p>
                  </a:txBody>
                  <a:tcPr>
                    <a:solidFill>
                      <a:schemeClr val="accent6">
                        <a:lumMod val="40000"/>
                        <a:lumOff val="60000"/>
                      </a:schemeClr>
                    </a:solidFill>
                  </a:tcPr>
                </a:tc>
                <a:tc>
                  <a:txBody>
                    <a:bodyPr/>
                    <a:lstStyle/>
                    <a:p>
                      <a:r>
                        <a:rPr lang="en-AU" dirty="0" smtClean="0"/>
                        <a:t>Peg Leg Jim</a:t>
                      </a:r>
                      <a:endParaRPr lang="en-AU" dirty="0"/>
                    </a:p>
                  </a:txBody>
                  <a:tcPr>
                    <a:solidFill>
                      <a:schemeClr val="accent6">
                        <a:lumMod val="40000"/>
                        <a:lumOff val="60000"/>
                      </a:schemeClr>
                    </a:solidFill>
                  </a:tcPr>
                </a:tc>
                <a:tc>
                  <a:txBody>
                    <a:bodyPr/>
                    <a:lstStyle/>
                    <a:p>
                      <a:r>
                        <a:rPr lang="en-AU" dirty="0" smtClean="0"/>
                        <a:t>Walk around with one leg stiff</a:t>
                      </a:r>
                      <a:endParaRPr lang="en-AU" dirty="0"/>
                    </a:p>
                  </a:txBody>
                  <a:tcPr>
                    <a:solidFill>
                      <a:schemeClr val="accent6">
                        <a:lumMod val="40000"/>
                        <a:lumOff val="60000"/>
                      </a:schemeClr>
                    </a:solidFill>
                  </a:tcPr>
                </a:tc>
              </a:tr>
              <a:tr h="370840">
                <a:tc>
                  <a:txBody>
                    <a:bodyPr/>
                    <a:lstStyle/>
                    <a:p>
                      <a:r>
                        <a:rPr lang="en-AU" dirty="0" smtClean="0"/>
                        <a:t>15</a:t>
                      </a:r>
                      <a:endParaRPr lang="en-AU" dirty="0"/>
                    </a:p>
                  </a:txBody>
                  <a:tcPr>
                    <a:solidFill>
                      <a:schemeClr val="accent6">
                        <a:lumMod val="40000"/>
                        <a:lumOff val="60000"/>
                      </a:schemeClr>
                    </a:solidFill>
                  </a:tcPr>
                </a:tc>
                <a:tc>
                  <a:txBody>
                    <a:bodyPr/>
                    <a:lstStyle/>
                    <a:p>
                      <a:r>
                        <a:rPr lang="en-AU" dirty="0" smtClean="0"/>
                        <a:t>Mutiny</a:t>
                      </a:r>
                      <a:endParaRPr lang="en-AU" dirty="0"/>
                    </a:p>
                  </a:txBody>
                  <a:tcPr>
                    <a:solidFill>
                      <a:schemeClr val="accent6">
                        <a:lumMod val="40000"/>
                        <a:lumOff val="60000"/>
                      </a:schemeClr>
                    </a:solidFill>
                  </a:tcPr>
                </a:tc>
                <a:tc>
                  <a:txBody>
                    <a:bodyPr/>
                    <a:lstStyle/>
                    <a:p>
                      <a:r>
                        <a:rPr lang="en-AU" dirty="0" smtClean="0"/>
                        <a:t>Find a partner and ‘sword fight’</a:t>
                      </a:r>
                      <a:endParaRPr lang="en-AU" dirty="0"/>
                    </a:p>
                  </a:txBody>
                  <a:tcPr>
                    <a:solidFill>
                      <a:schemeClr val="accent6">
                        <a:lumMod val="40000"/>
                        <a:lumOff val="60000"/>
                      </a:schemeClr>
                    </a:solidFill>
                  </a:tcPr>
                </a:tc>
              </a:tr>
            </a:tbl>
          </a:graphicData>
        </a:graphic>
      </p:graphicFrame>
    </p:spTree>
    <p:extLst>
      <p:ext uri="{BB962C8B-B14F-4D97-AF65-F5344CB8AC3E}">
        <p14:creationId xmlns:p14="http://schemas.microsoft.com/office/powerpoint/2010/main" val="36808258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99FF">
            <a:alpha val="51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AU" dirty="0" smtClean="0"/>
              <a:t>Paul gets shipwrecked</a:t>
            </a:r>
            <a:endParaRPr lang="en-AU" dirty="0"/>
          </a:p>
        </p:txBody>
      </p:sp>
      <p:sp>
        <p:nvSpPr>
          <p:cNvPr id="3" name="Content Placeholder 2"/>
          <p:cNvSpPr>
            <a:spLocks noGrp="1"/>
          </p:cNvSpPr>
          <p:nvPr>
            <p:ph idx="1"/>
          </p:nvPr>
        </p:nvSpPr>
        <p:spPr>
          <a:xfrm>
            <a:off x="0" y="683418"/>
            <a:ext cx="6843559" cy="3355181"/>
          </a:xfrm>
        </p:spPr>
        <p:txBody>
          <a:bodyPr>
            <a:noAutofit/>
          </a:bodyPr>
          <a:lstStyle/>
          <a:p>
            <a:pPr marL="0" indent="0">
              <a:lnSpc>
                <a:spcPct val="170000"/>
              </a:lnSpc>
              <a:buNone/>
            </a:pPr>
            <a:r>
              <a:rPr lang="en-AU" sz="1400" dirty="0" smtClean="0"/>
              <a:t>On </a:t>
            </a:r>
            <a:r>
              <a:rPr lang="en-AU" sz="1400" dirty="0"/>
              <a:t>the fourteenth night we were still being blown around in the Adriatic Sea. The sailors thought we were close to land. </a:t>
            </a:r>
            <a:r>
              <a:rPr lang="en-AU" sz="1400" dirty="0" smtClean="0"/>
              <a:t>They </a:t>
            </a:r>
            <a:r>
              <a:rPr lang="en-AU" sz="1400" dirty="0"/>
              <a:t>threw a rope into the water with a weight on the end of it. They found that the water was 120 </a:t>
            </a:r>
            <a:r>
              <a:rPr lang="en-AU" sz="1400" dirty="0" smtClean="0"/>
              <a:t>feet</a:t>
            </a:r>
            <a:r>
              <a:rPr lang="en-AU" sz="1400" baseline="30000" dirty="0"/>
              <a:t> </a:t>
            </a:r>
            <a:r>
              <a:rPr lang="en-AU" sz="1400" dirty="0" smtClean="0"/>
              <a:t>deep</a:t>
            </a:r>
            <a:r>
              <a:rPr lang="en-AU" sz="1400" dirty="0"/>
              <a:t>. They went a little farther and threw the rope in again. It was 90 </a:t>
            </a:r>
            <a:r>
              <a:rPr lang="en-AU" sz="1400" dirty="0" smtClean="0"/>
              <a:t>feet</a:t>
            </a:r>
            <a:r>
              <a:rPr lang="en-AU" sz="1400" baseline="30000" dirty="0"/>
              <a:t> </a:t>
            </a:r>
            <a:r>
              <a:rPr lang="en-AU" sz="1400" dirty="0" smtClean="0"/>
              <a:t>deep</a:t>
            </a:r>
            <a:r>
              <a:rPr lang="en-AU" sz="1400" dirty="0"/>
              <a:t>. </a:t>
            </a:r>
            <a:r>
              <a:rPr lang="en-AU" sz="1400" dirty="0" smtClean="0"/>
              <a:t>The </a:t>
            </a:r>
            <a:r>
              <a:rPr lang="en-AU" sz="1400" dirty="0"/>
              <a:t>sailors were afraid that we would hit the rocks, so they threw four anchors into the water. Then they prayed for daylight to come. </a:t>
            </a:r>
            <a:r>
              <a:rPr lang="en-AU" sz="1400" dirty="0" smtClean="0"/>
              <a:t>Some </a:t>
            </a:r>
            <a:r>
              <a:rPr lang="en-AU" sz="1400" dirty="0"/>
              <a:t>of the sailors wanted to leave the ship, and they lowered the lifeboat to the water. They wanted the other men to think that they were throwing more anchors from the front of the ship. </a:t>
            </a:r>
            <a:r>
              <a:rPr lang="en-AU" sz="1400" b="1" baseline="30000" dirty="0"/>
              <a:t> </a:t>
            </a:r>
            <a:r>
              <a:rPr lang="en-AU" sz="1400" dirty="0"/>
              <a:t>But Paul told the army officer and the other soldiers, “If these men do not stay in the ship, you will lose all hope of survival.” </a:t>
            </a:r>
            <a:r>
              <a:rPr lang="en-AU" sz="1400" dirty="0" smtClean="0"/>
              <a:t>So </a:t>
            </a:r>
            <a:r>
              <a:rPr lang="en-AU" sz="1400" dirty="0"/>
              <a:t>the soldiers cut the ropes and let the lifeboat fall into the water</a:t>
            </a:r>
            <a:r>
              <a:rPr lang="en-AU" sz="1400" dirty="0" smtClean="0"/>
              <a:t>.</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3559" y="912019"/>
            <a:ext cx="2191290" cy="28979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0" y="4309565"/>
            <a:ext cx="9015799" cy="2603790"/>
          </a:xfrm>
          <a:prstGeom prst="rect">
            <a:avLst/>
          </a:prstGeom>
        </p:spPr>
        <p:txBody>
          <a:bodyPr wrap="square">
            <a:spAutoFit/>
          </a:bodyPr>
          <a:lstStyle/>
          <a:p>
            <a:pPr>
              <a:lnSpc>
                <a:spcPct val="170000"/>
              </a:lnSpc>
            </a:pPr>
            <a:r>
              <a:rPr lang="en-AU" sz="1600" dirty="0" smtClean="0">
                <a:solidFill>
                  <a:prstClr val="black"/>
                </a:solidFill>
              </a:rPr>
              <a:t>Just </a:t>
            </a:r>
            <a:r>
              <a:rPr lang="en-AU" sz="1600" dirty="0">
                <a:solidFill>
                  <a:prstClr val="black"/>
                </a:solidFill>
              </a:rPr>
              <a:t>before dawn Paul began persuading all the people to eat something. He said, “For the past two weeks you have been waiting and watching. You have not eaten for 14 days. Now I beg you to eat something. You need it to stay alive. None of you will lose even one hair off your heads.”</a:t>
            </a:r>
            <a:r>
              <a:rPr lang="en-AU" sz="1600" b="1" baseline="30000" dirty="0">
                <a:solidFill>
                  <a:prstClr val="black"/>
                </a:solidFill>
              </a:rPr>
              <a:t> </a:t>
            </a:r>
            <a:r>
              <a:rPr lang="en-AU" sz="1600" dirty="0">
                <a:solidFill>
                  <a:prstClr val="black"/>
                </a:solidFill>
              </a:rPr>
              <a:t>After he said this, Paul took some bread and thanked God for it before all of them. He broke off a piece and began eating. All the men felt better and started eating too. (There were 276 people on the ship.) We ate all we wanted. Then we began making the ship lighter by throwing the grain into the sea</a:t>
            </a:r>
            <a:r>
              <a:rPr lang="en-AU" sz="1600" dirty="0" smtClean="0">
                <a:solidFill>
                  <a:prstClr val="black"/>
                </a:solidFill>
              </a:rPr>
              <a:t>.</a:t>
            </a:r>
            <a:endParaRPr lang="en-AU" sz="1600" dirty="0">
              <a:solidFill>
                <a:prstClr val="black"/>
              </a:solidFill>
            </a:endParaRPr>
          </a:p>
        </p:txBody>
      </p:sp>
    </p:spTree>
    <p:extLst>
      <p:ext uri="{BB962C8B-B14F-4D97-AF65-F5344CB8AC3E}">
        <p14:creationId xmlns:p14="http://schemas.microsoft.com/office/powerpoint/2010/main" val="11481682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99FF">
            <a:alpha val="51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AU" dirty="0" smtClean="0"/>
              <a:t>Davey Jones Locker</a:t>
            </a:r>
            <a:endParaRPr lang="en-AU" dirty="0"/>
          </a:p>
        </p:txBody>
      </p:sp>
      <p:sp>
        <p:nvSpPr>
          <p:cNvPr id="3" name="Content Placeholder 2"/>
          <p:cNvSpPr>
            <a:spLocks noGrp="1"/>
          </p:cNvSpPr>
          <p:nvPr>
            <p:ph idx="1"/>
          </p:nvPr>
        </p:nvSpPr>
        <p:spPr>
          <a:xfrm>
            <a:off x="57150" y="4724401"/>
            <a:ext cx="8763000" cy="2133599"/>
          </a:xfrm>
        </p:spPr>
        <p:txBody>
          <a:bodyPr>
            <a:normAutofit fontScale="47500" lnSpcReduction="20000"/>
          </a:bodyPr>
          <a:lstStyle/>
          <a:p>
            <a:pPr marL="0" indent="0">
              <a:lnSpc>
                <a:spcPct val="170000"/>
              </a:lnSpc>
              <a:buNone/>
            </a:pPr>
            <a:r>
              <a:rPr lang="en-AU" sz="3400" dirty="0" smtClean="0"/>
              <a:t>The </a:t>
            </a:r>
            <a:r>
              <a:rPr lang="en-AU" sz="3400" dirty="0"/>
              <a:t>soldiers decided to kill the prisoners so that none of the prisoners could swim away and escape. </a:t>
            </a:r>
            <a:r>
              <a:rPr lang="en-AU" sz="3400" dirty="0" smtClean="0"/>
              <a:t>But </a:t>
            </a:r>
            <a:r>
              <a:rPr lang="en-AU" sz="3400" dirty="0"/>
              <a:t>Julius the army officer wanted to let Paul live. So he did not allow the soldiers to kill the prisoners. He told the people who could swim to jump into the water and swim to land. </a:t>
            </a:r>
            <a:r>
              <a:rPr lang="en-AU" sz="3400" dirty="0" smtClean="0"/>
              <a:t>The </a:t>
            </a:r>
            <a:r>
              <a:rPr lang="en-AU" sz="3400" dirty="0"/>
              <a:t>others used wooden boards or pieces of the ship. And this is how all the people went safely to land.</a:t>
            </a:r>
          </a:p>
          <a:p>
            <a:endParaRPr lang="en-AU" dirty="0"/>
          </a:p>
          <a:p>
            <a:endParaRPr lang="en-A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56300" y="1066800"/>
            <a:ext cx="3149600" cy="236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57150" y="857250"/>
            <a:ext cx="5791200" cy="3911840"/>
          </a:xfrm>
          <a:prstGeom prst="rect">
            <a:avLst/>
          </a:prstGeom>
        </p:spPr>
        <p:txBody>
          <a:bodyPr wrap="square">
            <a:spAutoFit/>
          </a:bodyPr>
          <a:lstStyle/>
          <a:p>
            <a:pPr>
              <a:lnSpc>
                <a:spcPct val="170000"/>
              </a:lnSpc>
            </a:pPr>
            <a:r>
              <a:rPr lang="en-AU" sz="1600" dirty="0">
                <a:solidFill>
                  <a:prstClr val="black"/>
                </a:solidFill>
              </a:rPr>
              <a:t>When daylight came, the sailors saw land, but they did not know what land it was. They saw a bay with a beach and wanted to sail the ship to the beach if they could. So they cut the ropes to the anchors and left the anchors in the sea. At the same time, they untied the ropes that were holding the rudders. Then they raised the front sail into the wind and sailed toward the beach. But the ship hit a sandbank. The front of the ship stuck there and could not move. Then the big waves began to break the back of the ship to pieces</a:t>
            </a:r>
            <a:r>
              <a:rPr lang="en-AU" dirty="0">
                <a:solidFill>
                  <a:prstClr val="black"/>
                </a:solidFill>
              </a:rPr>
              <a:t>.</a:t>
            </a:r>
          </a:p>
        </p:txBody>
      </p:sp>
    </p:spTree>
    <p:extLst>
      <p:ext uri="{BB962C8B-B14F-4D97-AF65-F5344CB8AC3E}">
        <p14:creationId xmlns:p14="http://schemas.microsoft.com/office/powerpoint/2010/main" val="8123632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99FF">
            <a:alpha val="51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r>
              <a:rPr lang="en-AU" dirty="0" smtClean="0"/>
              <a:t>The snake was hungry</a:t>
            </a:r>
            <a:endParaRPr lang="en-AU" dirty="0"/>
          </a:p>
        </p:txBody>
      </p:sp>
      <p:sp>
        <p:nvSpPr>
          <p:cNvPr id="3" name="Content Placeholder 2"/>
          <p:cNvSpPr>
            <a:spLocks noGrp="1"/>
          </p:cNvSpPr>
          <p:nvPr>
            <p:ph idx="1"/>
          </p:nvPr>
        </p:nvSpPr>
        <p:spPr>
          <a:xfrm>
            <a:off x="152400" y="762000"/>
            <a:ext cx="6324600" cy="5791200"/>
          </a:xfrm>
        </p:spPr>
        <p:txBody>
          <a:bodyPr>
            <a:normAutofit fontScale="85000" lnSpcReduction="20000"/>
          </a:bodyPr>
          <a:lstStyle/>
          <a:p>
            <a:pPr marL="0" indent="0">
              <a:lnSpc>
                <a:spcPct val="170000"/>
              </a:lnSpc>
              <a:buNone/>
            </a:pPr>
            <a:r>
              <a:rPr lang="en-AU" sz="1600" dirty="0" smtClean="0"/>
              <a:t>When </a:t>
            </a:r>
            <a:r>
              <a:rPr lang="en-AU" sz="1600" dirty="0"/>
              <a:t>we were safe on land, we learned that the island was called Malta. </a:t>
            </a:r>
            <a:r>
              <a:rPr lang="en-AU" sz="1600" b="1" baseline="30000" dirty="0"/>
              <a:t> </a:t>
            </a:r>
            <a:r>
              <a:rPr lang="en-AU" sz="1600" dirty="0"/>
              <a:t>The people who lived there were very good to us. It was raining and very cold, so they built a fire and welcomed all of us. </a:t>
            </a:r>
            <a:r>
              <a:rPr lang="en-AU" sz="1600" dirty="0" smtClean="0"/>
              <a:t>Paul </a:t>
            </a:r>
            <a:r>
              <a:rPr lang="en-AU" sz="1600" dirty="0"/>
              <a:t>gathered a pile of sticks for the fire. He was putting the sticks on the fire, and a poisonous snake came out because of the heat and bit him on the </a:t>
            </a:r>
            <a:r>
              <a:rPr lang="en-AU" sz="1600" dirty="0" smtClean="0"/>
              <a:t>hand. When </a:t>
            </a:r>
            <a:r>
              <a:rPr lang="en-AU" sz="1600" dirty="0"/>
              <a:t>the people living on the island saw the snake hanging from his hand, they said, “This man must be a murderer! He did not die in the sea, but </a:t>
            </a:r>
            <a:r>
              <a:rPr lang="en-AU" sz="1600" dirty="0" smtClean="0"/>
              <a:t>Justice</a:t>
            </a:r>
            <a:r>
              <a:rPr lang="en-AU" sz="1600" baseline="30000" dirty="0"/>
              <a:t> </a:t>
            </a:r>
            <a:r>
              <a:rPr lang="en-AU" sz="1600" dirty="0" smtClean="0"/>
              <a:t>does </a:t>
            </a:r>
            <a:r>
              <a:rPr lang="en-AU" sz="1600" dirty="0"/>
              <a:t>not want him to live.”</a:t>
            </a:r>
          </a:p>
          <a:p>
            <a:pPr marL="0" indent="0">
              <a:lnSpc>
                <a:spcPct val="170000"/>
              </a:lnSpc>
              <a:buNone/>
            </a:pPr>
            <a:r>
              <a:rPr lang="en-AU" sz="1600" dirty="0" smtClean="0"/>
              <a:t>But </a:t>
            </a:r>
            <a:r>
              <a:rPr lang="en-AU" sz="1600" dirty="0"/>
              <a:t>Paul shook the snake off into the fire and was not hurt.  </a:t>
            </a:r>
            <a:r>
              <a:rPr lang="en-AU" sz="1600" dirty="0" smtClean="0"/>
              <a:t>The </a:t>
            </a:r>
            <a:r>
              <a:rPr lang="en-AU" sz="1600" dirty="0"/>
              <a:t>people thought he would swell up or fall down dead. They waited and watched him for a long time, but nothing bad happened to him. So they changed their opinion. They said, “He is a god</a:t>
            </a:r>
            <a:r>
              <a:rPr lang="en-AU" sz="1600" dirty="0" smtClean="0"/>
              <a:t>!”</a:t>
            </a:r>
            <a:endParaRPr lang="en-AU" sz="1600" dirty="0"/>
          </a:p>
          <a:p>
            <a:pPr marL="0" indent="0">
              <a:lnSpc>
                <a:spcPct val="170000"/>
              </a:lnSpc>
              <a:buNone/>
            </a:pPr>
            <a:r>
              <a:rPr lang="en-AU" sz="1600" dirty="0" smtClean="0"/>
              <a:t>There </a:t>
            </a:r>
            <a:r>
              <a:rPr lang="en-AU" sz="1600" dirty="0"/>
              <a:t>were some fields around that same area. They were owned by a man named </a:t>
            </a:r>
            <a:r>
              <a:rPr lang="en-AU" sz="1600" dirty="0" err="1"/>
              <a:t>Publius</a:t>
            </a:r>
            <a:r>
              <a:rPr lang="en-AU" sz="1600" dirty="0"/>
              <a:t>, the most important Roman official on the island. He welcomed us into his home and was very good to us. We stayed in his house for three days. </a:t>
            </a:r>
            <a:r>
              <a:rPr lang="en-AU" sz="1600" dirty="0" err="1" smtClean="0"/>
              <a:t>Publius</a:t>
            </a:r>
            <a:r>
              <a:rPr lang="en-AU" sz="1600" dirty="0"/>
              <a:t>’ father was very sick. He had a fever and dysentery, but Paul went to him and prayed for him. He laid his hands on the man and healed him</a:t>
            </a:r>
            <a:r>
              <a:rPr lang="en-AU" sz="1600" dirty="0" smtClean="0"/>
              <a:t>. </a:t>
            </a:r>
            <a:r>
              <a:rPr lang="en-AU" sz="1600" b="1" baseline="30000" dirty="0"/>
              <a:t> </a:t>
            </a:r>
            <a:r>
              <a:rPr lang="en-AU" sz="1600" dirty="0"/>
              <a:t>After this happened, all the other sick people on the island came to Paul, and he healed them too</a:t>
            </a:r>
            <a:r>
              <a:rPr lang="en-AU" sz="1600" dirty="0" smtClean="0"/>
              <a:t>.</a:t>
            </a:r>
            <a:endParaRPr lang="en-AU" sz="16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1066800"/>
            <a:ext cx="2481453" cy="2971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755808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99FF">
            <a:alpha val="51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r>
              <a:rPr lang="en-AU" dirty="0" smtClean="0"/>
              <a:t>Questions</a:t>
            </a:r>
            <a:endParaRPr lang="en-AU" dirty="0"/>
          </a:p>
        </p:txBody>
      </p:sp>
      <p:sp>
        <p:nvSpPr>
          <p:cNvPr id="3" name="Content Placeholder 2"/>
          <p:cNvSpPr>
            <a:spLocks noGrp="1"/>
          </p:cNvSpPr>
          <p:nvPr>
            <p:ph idx="1"/>
          </p:nvPr>
        </p:nvSpPr>
        <p:spPr>
          <a:xfrm>
            <a:off x="152400" y="762000"/>
            <a:ext cx="8839200" cy="6096000"/>
          </a:xfrm>
        </p:spPr>
        <p:txBody>
          <a:bodyPr>
            <a:normAutofit/>
          </a:bodyPr>
          <a:lstStyle/>
          <a:p>
            <a:pPr>
              <a:lnSpc>
                <a:spcPct val="170000"/>
              </a:lnSpc>
              <a:buAutoNum type="arabicPeriod"/>
            </a:pPr>
            <a:r>
              <a:rPr lang="en-AU" sz="1600" dirty="0" smtClean="0"/>
              <a:t>What was the sea that they were shipwrecked in? </a:t>
            </a:r>
          </a:p>
          <a:p>
            <a:pPr>
              <a:lnSpc>
                <a:spcPct val="170000"/>
              </a:lnSpc>
              <a:buAutoNum type="arabicPeriod"/>
            </a:pPr>
            <a:r>
              <a:rPr lang="en-AU" sz="1600" dirty="0" smtClean="0"/>
              <a:t>What were the sailors specifically afraid of?</a:t>
            </a:r>
          </a:p>
          <a:p>
            <a:pPr>
              <a:lnSpc>
                <a:spcPct val="170000"/>
              </a:lnSpc>
              <a:buAutoNum type="arabicPeriod"/>
            </a:pPr>
            <a:r>
              <a:rPr lang="en-AU" sz="1600" dirty="0" smtClean="0"/>
              <a:t>When the sailors were going to try and leave the ship in a rowboat, what did they act like they were doing? </a:t>
            </a:r>
          </a:p>
          <a:p>
            <a:pPr>
              <a:lnSpc>
                <a:spcPct val="170000"/>
              </a:lnSpc>
              <a:buAutoNum type="arabicPeriod"/>
            </a:pPr>
            <a:r>
              <a:rPr lang="en-AU" sz="1600" dirty="0" smtClean="0"/>
              <a:t>Paul made a promise to the people on the boat. What was it?</a:t>
            </a:r>
          </a:p>
          <a:p>
            <a:pPr>
              <a:lnSpc>
                <a:spcPct val="170000"/>
              </a:lnSpc>
              <a:buAutoNum type="arabicPeriod"/>
            </a:pPr>
            <a:r>
              <a:rPr lang="en-AU" sz="1600" dirty="0" smtClean="0"/>
              <a:t>Why did the soldiers want to kill the prisoners? </a:t>
            </a:r>
          </a:p>
          <a:p>
            <a:pPr>
              <a:lnSpc>
                <a:spcPct val="170000"/>
              </a:lnSpc>
              <a:buAutoNum type="arabicPeriod"/>
            </a:pPr>
            <a:r>
              <a:rPr lang="en-AU" sz="1600" dirty="0" smtClean="0"/>
              <a:t>What was the name of the army officer that told them not to? </a:t>
            </a:r>
          </a:p>
          <a:p>
            <a:pPr>
              <a:lnSpc>
                <a:spcPct val="170000"/>
              </a:lnSpc>
              <a:buAutoNum type="arabicPeriod"/>
            </a:pPr>
            <a:r>
              <a:rPr lang="en-AU" sz="1600" dirty="0" smtClean="0"/>
              <a:t>How many people died in the shipwreck.</a:t>
            </a:r>
          </a:p>
          <a:p>
            <a:pPr>
              <a:lnSpc>
                <a:spcPct val="170000"/>
              </a:lnSpc>
              <a:buAutoNum type="arabicPeriod"/>
            </a:pPr>
            <a:r>
              <a:rPr lang="en-AU" sz="1600" dirty="0" smtClean="0"/>
              <a:t> What bit Paul when he was collecting firewood?</a:t>
            </a:r>
          </a:p>
          <a:p>
            <a:pPr>
              <a:lnSpc>
                <a:spcPct val="170000"/>
              </a:lnSpc>
              <a:buAutoNum type="arabicPeriod"/>
            </a:pPr>
            <a:r>
              <a:rPr lang="en-AU" sz="1600" dirty="0" smtClean="0"/>
              <a:t>What did the people think he was after that happened.</a:t>
            </a:r>
          </a:p>
          <a:p>
            <a:pPr>
              <a:lnSpc>
                <a:spcPct val="170000"/>
              </a:lnSpc>
              <a:buAutoNum type="arabicPeriod"/>
            </a:pPr>
            <a:r>
              <a:rPr lang="en-AU" sz="1600" dirty="0" smtClean="0"/>
              <a:t>When he didn’t die what did they think he was? </a:t>
            </a:r>
          </a:p>
          <a:p>
            <a:pPr>
              <a:lnSpc>
                <a:spcPct val="170000"/>
              </a:lnSpc>
              <a:buAutoNum type="arabicPeriod"/>
            </a:pPr>
            <a:r>
              <a:rPr lang="en-AU" sz="1600" dirty="0" smtClean="0"/>
              <a:t>What was Paul doing on the island for the three months they were there</a:t>
            </a:r>
            <a:r>
              <a:rPr lang="en-AU" sz="1600" smtClean="0"/>
              <a:t>? </a:t>
            </a:r>
            <a:endParaRPr lang="en-AU" sz="1600" dirty="0"/>
          </a:p>
        </p:txBody>
      </p:sp>
    </p:spTree>
    <p:extLst>
      <p:ext uri="{BB962C8B-B14F-4D97-AF65-F5344CB8AC3E}">
        <p14:creationId xmlns:p14="http://schemas.microsoft.com/office/powerpoint/2010/main" val="1911254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99FF">
            <a:alpha val="5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900953"/>
          </a:xfrm>
        </p:spPr>
        <p:txBody>
          <a:bodyPr/>
          <a:lstStyle/>
          <a:p>
            <a:r>
              <a:rPr lang="en-AU" dirty="0" smtClean="0"/>
              <a:t>The End</a:t>
            </a:r>
            <a:endParaRPr lang="en-AU" dirty="0"/>
          </a:p>
        </p:txBody>
      </p:sp>
    </p:spTree>
    <p:extLst>
      <p:ext uri="{BB962C8B-B14F-4D97-AF65-F5344CB8AC3E}">
        <p14:creationId xmlns:p14="http://schemas.microsoft.com/office/powerpoint/2010/main" val="22986420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516</Words>
  <Application>Microsoft Office PowerPoint</Application>
  <PresentationFormat>On-screen Show (4:3)</PresentationFormat>
  <Paragraphs>80</Paragraphs>
  <Slides>8</Slides>
  <Notes>1</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Office Theme</vt:lpstr>
      <vt:lpstr>1_Office Theme</vt:lpstr>
      <vt:lpstr>Lesson 5: Paul gets wrecked</vt:lpstr>
      <vt:lpstr>Introduction Activity</vt:lpstr>
      <vt:lpstr>PowerPoint Presentation</vt:lpstr>
      <vt:lpstr>Paul gets shipwrecked</vt:lpstr>
      <vt:lpstr>Davey Jones Locker</vt:lpstr>
      <vt:lpstr>The snake was hungry</vt:lpstr>
      <vt:lpstr>Questions</vt:lpstr>
      <vt:lpstr>The End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5: Paul gets wrecked</dc:title>
  <dc:creator>Nathan Schepemaker</dc:creator>
  <cp:lastModifiedBy>Nathan Schepemaker</cp:lastModifiedBy>
  <cp:revision>2</cp:revision>
  <dcterms:created xsi:type="dcterms:W3CDTF">2006-08-16T00:00:00Z</dcterms:created>
  <dcterms:modified xsi:type="dcterms:W3CDTF">2016-10-09T10:33:16Z</dcterms:modified>
</cp:coreProperties>
</file>