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321" r:id="rId14"/>
    <p:sldId id="322" r:id="rId15"/>
    <p:sldId id="308" r:id="rId16"/>
    <p:sldId id="307" r:id="rId17"/>
    <p:sldId id="275" r:id="rId18"/>
    <p:sldId id="324" r:id="rId19"/>
    <p:sldId id="276" r:id="rId20"/>
    <p:sldId id="277" r:id="rId21"/>
    <p:sldId id="279" r:id="rId22"/>
    <p:sldId id="310" r:id="rId23"/>
    <p:sldId id="306" r:id="rId24"/>
    <p:sldId id="309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38EA6D-A9EF-4161-B7EC-B05FE2DB4F86}" type="datetimeFigureOut">
              <a:rPr lang="en-AU" smtClean="0"/>
              <a:t>10/10/2016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BC2564-9EFD-4426-9AEB-F87C82CE33B5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620689"/>
            <a:ext cx="4104456" cy="3384375"/>
          </a:xfrm>
        </p:spPr>
        <p:txBody>
          <a:bodyPr/>
          <a:lstStyle/>
          <a:p>
            <a:r>
              <a:rPr lang="en-AU" dirty="0" smtClean="0"/>
              <a:t>Current, Voltage and Resistance Calculations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42818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9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Measured using a </a:t>
            </a:r>
            <a:r>
              <a:rPr lang="en-AU" dirty="0" smtClean="0">
                <a:solidFill>
                  <a:srgbClr val="FF0000"/>
                </a:solidFill>
              </a:rPr>
              <a:t>voltmeter </a:t>
            </a:r>
            <a:r>
              <a:rPr lang="en-AU" dirty="0" smtClean="0"/>
              <a:t>(units are volts, or </a:t>
            </a:r>
            <a:r>
              <a:rPr lang="en-AU" dirty="0" smtClean="0">
                <a:solidFill>
                  <a:srgbClr val="FF0000"/>
                </a:solidFill>
              </a:rPr>
              <a:t>V</a:t>
            </a:r>
            <a:r>
              <a:rPr lang="en-AU" dirty="0" smtClean="0"/>
              <a:t>)</a:t>
            </a:r>
          </a:p>
          <a:p>
            <a:r>
              <a:rPr lang="en-AU" dirty="0" smtClean="0"/>
              <a:t>The voltage is </a:t>
            </a:r>
            <a:r>
              <a:rPr lang="en-AU" dirty="0" smtClean="0">
                <a:solidFill>
                  <a:srgbClr val="FF0000"/>
                </a:solidFill>
              </a:rPr>
              <a:t>high</a:t>
            </a:r>
            <a:r>
              <a:rPr lang="en-AU" dirty="0" smtClean="0"/>
              <a:t> if </a:t>
            </a:r>
          </a:p>
          <a:p>
            <a:pPr lvl="1"/>
            <a:r>
              <a:rPr lang="en-AU" dirty="0" smtClean="0"/>
              <a:t>the electrons are </a:t>
            </a:r>
            <a:r>
              <a:rPr lang="en-AU" dirty="0" smtClean="0">
                <a:solidFill>
                  <a:srgbClr val="FF0000"/>
                </a:solidFill>
              </a:rPr>
              <a:t>losing</a:t>
            </a:r>
            <a:r>
              <a:rPr lang="en-AU" dirty="0" smtClean="0"/>
              <a:t> a lot of energy or </a:t>
            </a:r>
          </a:p>
          <a:p>
            <a:pPr lvl="1"/>
            <a:r>
              <a:rPr lang="en-AU" dirty="0" smtClean="0"/>
              <a:t>are </a:t>
            </a:r>
            <a:r>
              <a:rPr lang="en-AU" dirty="0" smtClean="0">
                <a:solidFill>
                  <a:srgbClr val="FF0000"/>
                </a:solidFill>
              </a:rPr>
              <a:t>supplied</a:t>
            </a:r>
            <a:r>
              <a:rPr lang="en-AU" dirty="0" smtClean="0"/>
              <a:t> with a lot of energy by a power source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603803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62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Voltmeters</a:t>
            </a:r>
            <a:r>
              <a:rPr lang="en-AU" dirty="0" smtClean="0"/>
              <a:t> are </a:t>
            </a:r>
            <a:r>
              <a:rPr lang="en-AU" dirty="0" smtClean="0"/>
              <a:t>connected to either side of a component, </a:t>
            </a:r>
            <a:r>
              <a:rPr lang="en-AU" dirty="0" smtClean="0">
                <a:solidFill>
                  <a:srgbClr val="FF0000"/>
                </a:solidFill>
              </a:rPr>
              <a:t>not</a:t>
            </a:r>
            <a:r>
              <a:rPr lang="en-AU" dirty="0" smtClean="0"/>
              <a:t> in </a:t>
            </a:r>
            <a:r>
              <a:rPr lang="en-AU" dirty="0" smtClean="0"/>
              <a:t>line with the circuit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Voltmeters</a:t>
            </a:r>
            <a:endParaRPr lang="en-AU" dirty="0"/>
          </a:p>
        </p:txBody>
      </p:sp>
      <p:pic>
        <p:nvPicPr>
          <p:cNvPr id="6146" name="Picture 2" descr="http://www.gcsescience.com/Volt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25" y="3140968"/>
            <a:ext cx="45053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Complete Question 6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Turn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59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5688632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Electrons are supplied with energy from a power source which has its own </a:t>
            </a:r>
            <a:r>
              <a:rPr lang="en-AU" dirty="0" smtClean="0">
                <a:solidFill>
                  <a:srgbClr val="FF0000"/>
                </a:solidFill>
              </a:rPr>
              <a:t>voltage.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Higher</a:t>
            </a:r>
            <a:r>
              <a:rPr lang="en-AU" dirty="0" smtClean="0"/>
              <a:t> supply voltages give electrons a </a:t>
            </a:r>
            <a:r>
              <a:rPr lang="en-AU" dirty="0" smtClean="0">
                <a:solidFill>
                  <a:srgbClr val="FF0000"/>
                </a:solidFill>
              </a:rPr>
              <a:t>bigger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push</a:t>
            </a:r>
            <a:r>
              <a:rPr lang="en-AU" dirty="0" smtClean="0"/>
              <a:t> to get around the </a:t>
            </a:r>
            <a:r>
              <a:rPr lang="en-AU" dirty="0" smtClean="0"/>
              <a:t>circuit.</a:t>
            </a:r>
          </a:p>
          <a:p>
            <a:endParaRPr lang="en-AU" dirty="0" smtClean="0"/>
          </a:p>
          <a:p>
            <a:r>
              <a:rPr lang="en-AU" dirty="0" smtClean="0"/>
              <a:t>Sometimes a </a:t>
            </a:r>
            <a:r>
              <a:rPr lang="en-AU" dirty="0" smtClean="0">
                <a:solidFill>
                  <a:srgbClr val="FF0000"/>
                </a:solidFill>
              </a:rPr>
              <a:t>transformer</a:t>
            </a:r>
            <a:r>
              <a:rPr lang="en-AU" dirty="0" smtClean="0"/>
              <a:t> is used to </a:t>
            </a:r>
            <a:r>
              <a:rPr lang="en-AU" dirty="0" smtClean="0">
                <a:solidFill>
                  <a:srgbClr val="FF0000"/>
                </a:solidFill>
              </a:rPr>
              <a:t>reduce</a:t>
            </a:r>
            <a:r>
              <a:rPr lang="en-AU" dirty="0" smtClean="0"/>
              <a:t> the voltage from 240V in Australia to a lower voltage (like 19V for laptops)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 voltage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13" y="1929914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Because components use </a:t>
            </a:r>
            <a:r>
              <a:rPr lang="en-AU" dirty="0" smtClean="0">
                <a:solidFill>
                  <a:srgbClr val="FF0000"/>
                </a:solidFill>
              </a:rPr>
              <a:t>energy</a:t>
            </a:r>
            <a:r>
              <a:rPr lang="en-AU" dirty="0" smtClean="0"/>
              <a:t> (e.g. a light), there is a </a:t>
            </a:r>
            <a:r>
              <a:rPr lang="en-AU" dirty="0" smtClean="0">
                <a:solidFill>
                  <a:srgbClr val="FF0000"/>
                </a:solidFill>
              </a:rPr>
              <a:t>drop</a:t>
            </a:r>
            <a:r>
              <a:rPr lang="en-AU" dirty="0" smtClean="0"/>
              <a:t> in voltage, as some of the electrons energy is used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 drop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716" y="3160471"/>
            <a:ext cx="5017766" cy="33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Resistance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12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226760" cy="405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602037">
            <a:off x="1656248" y="1489738"/>
            <a:ext cx="2808312" cy="93610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Resistance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310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Electrons moving around a circuit are </a:t>
            </a:r>
            <a:r>
              <a:rPr lang="en-AU" dirty="0" smtClean="0">
                <a:solidFill>
                  <a:srgbClr val="FF0000"/>
                </a:solidFill>
              </a:rPr>
              <a:t>slowed down </a:t>
            </a:r>
            <a:r>
              <a:rPr lang="en-AU" dirty="0" smtClean="0"/>
              <a:t>by </a:t>
            </a:r>
            <a:r>
              <a:rPr lang="en-AU" dirty="0" smtClean="0">
                <a:solidFill>
                  <a:srgbClr val="FF0000"/>
                </a:solidFill>
              </a:rPr>
              <a:t>atoms</a:t>
            </a:r>
            <a:r>
              <a:rPr lang="en-AU" dirty="0" smtClean="0"/>
              <a:t> that make up the wires</a:t>
            </a:r>
          </a:p>
          <a:p>
            <a:r>
              <a:rPr lang="en-AU" dirty="0" smtClean="0"/>
              <a:t>Resistance measures how </a:t>
            </a:r>
            <a:r>
              <a:rPr lang="en-AU" dirty="0" smtClean="0">
                <a:solidFill>
                  <a:srgbClr val="FF0000"/>
                </a:solidFill>
              </a:rPr>
              <a:t>difficult</a:t>
            </a:r>
            <a:r>
              <a:rPr lang="en-AU" dirty="0" smtClean="0"/>
              <a:t> it is for an electric current to </a:t>
            </a:r>
            <a:r>
              <a:rPr lang="en-AU" dirty="0" smtClean="0">
                <a:solidFill>
                  <a:srgbClr val="FF0000"/>
                </a:solidFill>
              </a:rPr>
              <a:t>flow</a:t>
            </a:r>
            <a:r>
              <a:rPr lang="en-AU" dirty="0" smtClean="0"/>
              <a:t> through wires</a:t>
            </a:r>
          </a:p>
          <a:p>
            <a:r>
              <a:rPr lang="en-AU" dirty="0" smtClean="0"/>
              <a:t>A </a:t>
            </a:r>
            <a:r>
              <a:rPr lang="en-AU" dirty="0" smtClean="0">
                <a:solidFill>
                  <a:srgbClr val="FF0000"/>
                </a:solidFill>
              </a:rPr>
              <a:t>high resistance </a:t>
            </a:r>
            <a:r>
              <a:rPr lang="en-AU" dirty="0" smtClean="0"/>
              <a:t>means that electrons find it </a:t>
            </a:r>
            <a:r>
              <a:rPr lang="en-AU" dirty="0" smtClean="0">
                <a:solidFill>
                  <a:srgbClr val="FF0000"/>
                </a:solidFill>
              </a:rPr>
              <a:t>hard</a:t>
            </a:r>
            <a:r>
              <a:rPr lang="en-AU" dirty="0" smtClean="0"/>
              <a:t> to pass through the material</a:t>
            </a:r>
          </a:p>
          <a:p>
            <a:r>
              <a:rPr lang="en-AU" dirty="0" smtClean="0"/>
              <a:t>Resistance is measured using</a:t>
            </a:r>
          </a:p>
          <a:p>
            <a:pPr marL="109728" indent="0">
              <a:buNone/>
            </a:pPr>
            <a:r>
              <a:rPr lang="en-AU" dirty="0"/>
              <a:t> </a:t>
            </a:r>
            <a:r>
              <a:rPr lang="en-AU" dirty="0" smtClean="0"/>
              <a:t> the unit </a:t>
            </a:r>
            <a:r>
              <a:rPr lang="en-AU" dirty="0" smtClean="0">
                <a:solidFill>
                  <a:srgbClr val="FF0000"/>
                </a:solidFill>
              </a:rPr>
              <a:t>ohm</a:t>
            </a:r>
            <a:r>
              <a:rPr lang="en-AU" dirty="0" smtClean="0"/>
              <a:t> (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r>
              <a:rPr lang="en-AU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Resistance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97261"/>
            <a:ext cx="2257691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Resistance and Voltage Rely on Each Other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45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Electrons don’t bump into much if they pass through materials with low resistance, so there is little drop in energy (or voltage)</a:t>
            </a:r>
          </a:p>
          <a:p>
            <a:r>
              <a:rPr lang="en-AU" dirty="0" smtClean="0"/>
              <a:t>In high resistance materials, a lot of energy is lost when the electrons bump into things, so there is a large drop in voltage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Resistance and voltage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99746"/>
            <a:ext cx="2848194" cy="256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5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171808"/>
          </a:xfrm>
        </p:spPr>
        <p:txBody>
          <a:bodyPr/>
          <a:lstStyle/>
          <a:p>
            <a:pPr lvl="0"/>
            <a:r>
              <a:rPr lang="en-AU" dirty="0" smtClean="0">
                <a:solidFill>
                  <a:srgbClr val="FF0000"/>
                </a:solidFill>
              </a:rPr>
              <a:t>Electrons </a:t>
            </a:r>
            <a:r>
              <a:rPr lang="en-AU" dirty="0">
                <a:solidFill>
                  <a:srgbClr val="FF0000"/>
                </a:solidFill>
              </a:rPr>
              <a:t>carry energy</a:t>
            </a:r>
            <a:r>
              <a:rPr lang="en-AU" dirty="0"/>
              <a:t>, and they can have different amounts of it</a:t>
            </a:r>
          </a:p>
          <a:p>
            <a:pPr lvl="0"/>
            <a:r>
              <a:rPr lang="en-AU" dirty="0">
                <a:solidFill>
                  <a:srgbClr val="FF0000"/>
                </a:solidFill>
              </a:rPr>
              <a:t>Different amounts of electrons can move past a point in a circuit</a:t>
            </a:r>
            <a:r>
              <a:rPr lang="en-AU" dirty="0"/>
              <a:t> (if they are going faster, more can travel past a point)</a:t>
            </a:r>
          </a:p>
          <a:p>
            <a:pPr lvl="0"/>
            <a:r>
              <a:rPr lang="en-AU" dirty="0">
                <a:solidFill>
                  <a:srgbClr val="FF0000"/>
                </a:solidFill>
              </a:rPr>
              <a:t>Obstacles can slow electrons down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When </a:t>
            </a:r>
            <a:r>
              <a:rPr lang="en-AU" dirty="0"/>
              <a:t>electrons flow through a circuit, a few things are happening with them:</a:t>
            </a:r>
            <a:br>
              <a:rPr lang="en-AU" dirty="0"/>
            </a:b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237234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 the resistance of a component increases, fewer electrons can get through it every second, which reduces the current</a:t>
            </a:r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Resistance and current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5657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371528" cy="33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type of material (e.g. metals are low, rubber is high)</a:t>
            </a:r>
          </a:p>
          <a:p>
            <a:r>
              <a:rPr lang="en-AU" dirty="0" smtClean="0"/>
              <a:t>Length of the wire (longer wire means more obstacles, which means more resistance)</a:t>
            </a:r>
          </a:p>
          <a:p>
            <a:r>
              <a:rPr lang="en-AU" dirty="0" smtClean="0"/>
              <a:t>Thickness of wire (electrons can pass more easily through thick wires)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Resistance depends on: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3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Practical uses of Resistance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9" y="1144587"/>
            <a:ext cx="8842375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5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https://www.twig-world.com/film/resistance-1556/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movie: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70984" cy="4827992"/>
          </a:xfrm>
        </p:spPr>
        <p:txBody>
          <a:bodyPr/>
          <a:lstStyle/>
          <a:p>
            <a:r>
              <a:rPr lang="en-AU" dirty="0" smtClean="0"/>
              <a:t>The reason we use the symbol </a:t>
            </a:r>
            <a:r>
              <a:rPr lang="en-AU" i="1" dirty="0" smtClean="0"/>
              <a:t>‘I’ </a:t>
            </a:r>
            <a:r>
              <a:rPr lang="en-AU" dirty="0" smtClean="0"/>
              <a:t>instead of a </a:t>
            </a:r>
            <a:r>
              <a:rPr lang="en-AU" i="1" dirty="0" smtClean="0"/>
              <a:t>‘C’ </a:t>
            </a:r>
            <a:r>
              <a:rPr lang="en-AU" dirty="0" smtClean="0"/>
              <a:t>for current in the equation is because it stands for </a:t>
            </a:r>
            <a:r>
              <a:rPr lang="en-AU" b="1" i="1" dirty="0" smtClean="0"/>
              <a:t>“</a:t>
            </a:r>
            <a:r>
              <a:rPr lang="en-AU" b="1" i="1" dirty="0" err="1" smtClean="0"/>
              <a:t>intensite</a:t>
            </a:r>
            <a:r>
              <a:rPr lang="en-AU" b="1" i="1" dirty="0" smtClean="0"/>
              <a:t> du courant”</a:t>
            </a:r>
            <a:r>
              <a:rPr lang="en-AU" dirty="0" smtClean="0"/>
              <a:t> in French (intensity of flow).</a:t>
            </a:r>
          </a:p>
          <a:p>
            <a:endParaRPr lang="en-AU" dirty="0" smtClean="0"/>
          </a:p>
          <a:p>
            <a:r>
              <a:rPr lang="en-AU" dirty="0" smtClean="0"/>
              <a:t>This originated from the writings of Andre Ampere the French mathematician and physicist.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Andre Ampere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2095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4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oltage= current x resistance</a:t>
            </a:r>
          </a:p>
          <a:p>
            <a:pPr marL="1371600" lvl="5" indent="0">
              <a:buNone/>
            </a:pPr>
            <a:r>
              <a:rPr lang="en-US" sz="2700" i="1" dirty="0" smtClean="0"/>
              <a:t>V=I x R</a:t>
            </a:r>
          </a:p>
          <a:p>
            <a:pPr marL="1371600" lvl="5" indent="0">
              <a:buNone/>
            </a:pPr>
            <a:endParaRPr lang="en-US" sz="2700" dirty="0"/>
          </a:p>
          <a:p>
            <a:pPr marL="1371600" lvl="5" indent="0" algn="ctr">
              <a:buNone/>
            </a:pPr>
            <a:endParaRPr lang="en-US" sz="2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oltage-current-resistance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982" r="46713" b="17028"/>
          <a:stretch/>
        </p:blipFill>
        <p:spPr>
          <a:xfrm>
            <a:off x="2555776" y="2996952"/>
            <a:ext cx="4378830" cy="31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1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Voltage equation practice problems on your worksheet.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3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55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3" y="456904"/>
            <a:ext cx="4224337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7268639">
            <a:off x="2799965" y="5008344"/>
            <a:ext cx="2448272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Current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670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Amperes</a:t>
            </a:r>
            <a:r>
              <a:rPr lang="en-AU" dirty="0" smtClean="0"/>
              <a:t> or </a:t>
            </a:r>
            <a:r>
              <a:rPr lang="en-AU" dirty="0" smtClean="0">
                <a:solidFill>
                  <a:srgbClr val="FF0000"/>
                </a:solidFill>
              </a:rPr>
              <a:t>amps</a:t>
            </a:r>
            <a:r>
              <a:rPr lang="en-AU" dirty="0" smtClean="0"/>
              <a:t> (</a:t>
            </a:r>
            <a:r>
              <a:rPr lang="en-AU" dirty="0" smtClean="0">
                <a:solidFill>
                  <a:srgbClr val="FF0000"/>
                </a:solidFill>
              </a:rPr>
              <a:t>A</a:t>
            </a:r>
            <a:r>
              <a:rPr lang="en-AU" dirty="0" smtClean="0"/>
              <a:t>) is a measure of current</a:t>
            </a:r>
          </a:p>
          <a:p>
            <a:r>
              <a:rPr lang="en-AU" dirty="0"/>
              <a:t>It is a measure of the </a:t>
            </a:r>
            <a:r>
              <a:rPr lang="en-AU" dirty="0">
                <a:solidFill>
                  <a:srgbClr val="FF0000"/>
                </a:solidFill>
              </a:rPr>
              <a:t>amount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of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charge</a:t>
            </a:r>
            <a:r>
              <a:rPr lang="en-AU" dirty="0"/>
              <a:t> that flows past a point in a circuit in </a:t>
            </a:r>
            <a:r>
              <a:rPr lang="en-AU" dirty="0">
                <a:solidFill>
                  <a:srgbClr val="FF0000"/>
                </a:solidFill>
              </a:rPr>
              <a:t>one</a:t>
            </a:r>
            <a:r>
              <a:rPr lang="en-AU" dirty="0"/>
              <a:t> </a:t>
            </a:r>
            <a:r>
              <a:rPr lang="en-AU" dirty="0" smtClean="0">
                <a:solidFill>
                  <a:srgbClr val="FF0000"/>
                </a:solidFill>
              </a:rPr>
              <a:t>second</a:t>
            </a:r>
          </a:p>
          <a:p>
            <a:r>
              <a:rPr lang="en-AU" dirty="0" smtClean="0"/>
              <a:t>It is measured by a device called an </a:t>
            </a:r>
            <a:r>
              <a:rPr lang="en-AU" dirty="0" smtClean="0">
                <a:solidFill>
                  <a:srgbClr val="FF0000"/>
                </a:solidFill>
              </a:rPr>
              <a:t>ammeter</a:t>
            </a:r>
          </a:p>
          <a:p>
            <a:r>
              <a:rPr lang="en-AU" dirty="0" smtClean="0"/>
              <a:t>An ammeter needs to be </a:t>
            </a:r>
            <a:r>
              <a:rPr lang="en-AU" dirty="0" smtClean="0">
                <a:solidFill>
                  <a:srgbClr val="FF0000"/>
                </a:solidFill>
              </a:rPr>
              <a:t>in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line</a:t>
            </a:r>
            <a:r>
              <a:rPr lang="en-AU" dirty="0" smtClean="0"/>
              <a:t> with the rest of the circuit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381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Current is </a:t>
            </a:r>
            <a:r>
              <a:rPr lang="en-AU" dirty="0" smtClean="0">
                <a:solidFill>
                  <a:srgbClr val="FF0000"/>
                </a:solidFill>
              </a:rPr>
              <a:t>high</a:t>
            </a:r>
            <a:r>
              <a:rPr lang="en-AU" dirty="0" smtClean="0"/>
              <a:t> if </a:t>
            </a:r>
            <a:r>
              <a:rPr lang="en-AU" dirty="0" smtClean="0">
                <a:solidFill>
                  <a:srgbClr val="FF0000"/>
                </a:solidFill>
              </a:rPr>
              <a:t>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lot</a:t>
            </a:r>
            <a:r>
              <a:rPr lang="en-AU" dirty="0" smtClean="0"/>
              <a:t> of charge flows past a point in </a:t>
            </a:r>
            <a:r>
              <a:rPr lang="en-AU" dirty="0" smtClean="0">
                <a:solidFill>
                  <a:srgbClr val="FF0000"/>
                </a:solidFill>
              </a:rPr>
              <a:t>one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second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989463" cy="34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15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4896544" cy="47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05526">
            <a:off x="683568" y="3065279"/>
            <a:ext cx="3240360" cy="7920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Voltage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768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Is a measure of the </a:t>
            </a:r>
            <a:r>
              <a:rPr lang="en-AU" dirty="0" smtClean="0">
                <a:solidFill>
                  <a:srgbClr val="FF0000"/>
                </a:solidFill>
              </a:rPr>
              <a:t>amount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of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energy</a:t>
            </a:r>
            <a:r>
              <a:rPr lang="en-AU" dirty="0" smtClean="0"/>
              <a:t> supplied </a:t>
            </a:r>
            <a:r>
              <a:rPr lang="en-AU" dirty="0" smtClean="0"/>
              <a:t>to the </a:t>
            </a:r>
            <a:r>
              <a:rPr lang="en-AU" dirty="0" smtClean="0">
                <a:solidFill>
                  <a:srgbClr val="FF0000"/>
                </a:solidFill>
              </a:rPr>
              <a:t>electron</a:t>
            </a:r>
            <a:r>
              <a:rPr lang="en-AU" dirty="0" smtClean="0"/>
              <a:t> source (the supply voltage)</a:t>
            </a:r>
          </a:p>
          <a:p>
            <a:r>
              <a:rPr lang="en-AU" dirty="0" smtClean="0"/>
              <a:t>Also a measure of the amount of energy </a:t>
            </a:r>
            <a:r>
              <a:rPr lang="en-AU" dirty="0" smtClean="0">
                <a:solidFill>
                  <a:srgbClr val="FF0000"/>
                </a:solidFill>
              </a:rPr>
              <a:t>used</a:t>
            </a:r>
            <a:r>
              <a:rPr lang="en-AU" dirty="0" smtClean="0"/>
              <a:t> by the charges as they pass through a </a:t>
            </a:r>
            <a:r>
              <a:rPr lang="en-AU" dirty="0" smtClean="0">
                <a:solidFill>
                  <a:srgbClr val="FF0000"/>
                </a:solidFill>
              </a:rPr>
              <a:t>component</a:t>
            </a:r>
            <a:r>
              <a:rPr lang="en-AU" dirty="0" smtClean="0"/>
              <a:t> such as a light globe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19" y="3933056"/>
            <a:ext cx="2035109" cy="270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1009</TotalTime>
  <Words>598</Words>
  <Application>Microsoft Office PowerPoint</Application>
  <PresentationFormat>On-screen Show (4:3)</PresentationFormat>
  <Paragraphs>66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Current, Voltage and Resistance Calculations</vt:lpstr>
      <vt:lpstr>When electrons flow through a circuit, a few things are happening with them: </vt:lpstr>
      <vt:lpstr>Current</vt:lpstr>
      <vt:lpstr>PowerPoint Presentation</vt:lpstr>
      <vt:lpstr>Current</vt:lpstr>
      <vt:lpstr>Current</vt:lpstr>
      <vt:lpstr>Voltage</vt:lpstr>
      <vt:lpstr>PowerPoint Presentation</vt:lpstr>
      <vt:lpstr>Voltage</vt:lpstr>
      <vt:lpstr>Voltage</vt:lpstr>
      <vt:lpstr>Voltmeters</vt:lpstr>
      <vt:lpstr>Your Turn</vt:lpstr>
      <vt:lpstr>Supply voltage</vt:lpstr>
      <vt:lpstr>Voltage drop</vt:lpstr>
      <vt:lpstr>Resistance</vt:lpstr>
      <vt:lpstr>PowerPoint Presentation</vt:lpstr>
      <vt:lpstr>Resistance</vt:lpstr>
      <vt:lpstr>Resistance and Voltage Rely on Each Other</vt:lpstr>
      <vt:lpstr>Resistance and voltage</vt:lpstr>
      <vt:lpstr>Resistance and current</vt:lpstr>
      <vt:lpstr>Resistance depends on:</vt:lpstr>
      <vt:lpstr>Practical uses of Resistance</vt:lpstr>
      <vt:lpstr>Twig movie: Resistance</vt:lpstr>
      <vt:lpstr>Andre Ampere</vt:lpstr>
      <vt:lpstr>voltage-current-resistance</vt:lpstr>
      <vt:lpstr>Your turn…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Ashley Moseley</dc:creator>
  <cp:lastModifiedBy>Nathan Schepemaker</cp:lastModifiedBy>
  <cp:revision>52</cp:revision>
  <dcterms:created xsi:type="dcterms:W3CDTF">2014-05-30T00:19:30Z</dcterms:created>
  <dcterms:modified xsi:type="dcterms:W3CDTF">2016-10-10T14:34:44Z</dcterms:modified>
</cp:coreProperties>
</file>