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1954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7256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4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1894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36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6711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608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781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692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62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94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0045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Acts%2013&amp;version=ERV#fen-ERV-27022a"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Lesson 3</a:t>
            </a:r>
            <a:endParaRPr lang="en-AU" dirty="0"/>
          </a:p>
        </p:txBody>
      </p:sp>
      <p:sp>
        <p:nvSpPr>
          <p:cNvPr id="3" name="Subtitle 2"/>
          <p:cNvSpPr>
            <a:spLocks noGrp="1"/>
          </p:cNvSpPr>
          <p:nvPr>
            <p:ph type="subTitle" idx="1"/>
          </p:nvPr>
        </p:nvSpPr>
        <p:spPr/>
        <p:txBody>
          <a:bodyPr/>
          <a:lstStyle/>
          <a:p>
            <a:r>
              <a:rPr lang="en-AU" b="1" dirty="0" smtClean="0">
                <a:solidFill>
                  <a:schemeClr val="tx1"/>
                </a:solidFill>
              </a:rPr>
              <a:t>Abracadabra?</a:t>
            </a:r>
          </a:p>
          <a:p>
            <a:r>
              <a:rPr lang="en-AU" b="1" dirty="0" smtClean="0">
                <a:solidFill>
                  <a:schemeClr val="tx1"/>
                </a:solidFill>
              </a:rPr>
              <a:t>Acts 13:1 - 39</a:t>
            </a:r>
            <a:endParaRPr lang="en-AU" b="1" dirty="0">
              <a:solidFill>
                <a:schemeClr val="tx1"/>
              </a:solidFill>
            </a:endParaRPr>
          </a:p>
        </p:txBody>
      </p:sp>
    </p:spTree>
    <p:extLst>
      <p:ext uri="{BB962C8B-B14F-4D97-AF65-F5344CB8AC3E}">
        <p14:creationId xmlns:p14="http://schemas.microsoft.com/office/powerpoint/2010/main" val="3185436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Introduction Activity: Sneaky Magician</a:t>
            </a:r>
            <a:endParaRPr lang="en-AU" dirty="0"/>
          </a:p>
        </p:txBody>
      </p:sp>
      <p:sp>
        <p:nvSpPr>
          <p:cNvPr id="3" name="Content Placeholder 2"/>
          <p:cNvSpPr>
            <a:spLocks noGrp="1"/>
          </p:cNvSpPr>
          <p:nvPr>
            <p:ph idx="1"/>
          </p:nvPr>
        </p:nvSpPr>
        <p:spPr>
          <a:xfrm>
            <a:off x="304800" y="2133600"/>
            <a:ext cx="3200400" cy="4191000"/>
          </a:xfrm>
        </p:spPr>
        <p:txBody>
          <a:bodyPr>
            <a:normAutofit/>
          </a:bodyPr>
          <a:lstStyle/>
          <a:p>
            <a:r>
              <a:rPr lang="en-AU" dirty="0" smtClean="0"/>
              <a:t>Magic item</a:t>
            </a:r>
          </a:p>
          <a:p>
            <a:r>
              <a:rPr lang="en-AU" dirty="0"/>
              <a:t>Blindfold</a:t>
            </a:r>
          </a:p>
          <a:p>
            <a:r>
              <a:rPr lang="en-AU" dirty="0" smtClean="0"/>
              <a:t>Chair (preferably one without a back or arms.</a:t>
            </a:r>
          </a:p>
        </p:txBody>
      </p:sp>
      <p:sp>
        <p:nvSpPr>
          <p:cNvPr id="4" name="Content Placeholder 2"/>
          <p:cNvSpPr txBox="1">
            <a:spLocks/>
          </p:cNvSpPr>
          <p:nvPr/>
        </p:nvSpPr>
        <p:spPr>
          <a:xfrm>
            <a:off x="3657600" y="1828800"/>
            <a:ext cx="5334000" cy="46482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AU" dirty="0" smtClean="0">
              <a:solidFill>
                <a:prstClr val="black"/>
              </a:solidFill>
            </a:endParaRPr>
          </a:p>
          <a:p>
            <a:pPr marL="0" indent="0">
              <a:buFont typeface="Arial" pitchFamily="34" charset="0"/>
              <a:buNone/>
            </a:pPr>
            <a:r>
              <a:rPr lang="en-AU" dirty="0">
                <a:solidFill>
                  <a:prstClr val="black"/>
                </a:solidFill>
              </a:rPr>
              <a:t>In this </a:t>
            </a:r>
            <a:r>
              <a:rPr lang="en-AU" dirty="0" smtClean="0">
                <a:solidFill>
                  <a:prstClr val="black"/>
                </a:solidFill>
              </a:rPr>
              <a:t>activity</a:t>
            </a:r>
            <a:r>
              <a:rPr lang="en-AU" dirty="0">
                <a:solidFill>
                  <a:prstClr val="black"/>
                </a:solidFill>
              </a:rPr>
              <a:t>, you'll need to choose a </a:t>
            </a:r>
            <a:r>
              <a:rPr lang="en-AU" dirty="0" smtClean="0">
                <a:solidFill>
                  <a:prstClr val="black"/>
                </a:solidFill>
              </a:rPr>
              <a:t>student to </a:t>
            </a:r>
            <a:r>
              <a:rPr lang="en-AU" dirty="0">
                <a:solidFill>
                  <a:prstClr val="black"/>
                </a:solidFill>
              </a:rPr>
              <a:t>be the Sneaky Magician and let him/her sit in a chair blindfolded. Then place a special magical item beneath the chair (deck of cards, top hat, wand, magic eight ball, etc.) which the Sneaky Magician must protect from the thieves. Only one thief may try to steal from the Magician at any given time. Since the Magician is blindfolded he/she must use their sense of hearing and must listen closely for the thief. When they sense that the thief is around the Magician tries to touch the thief with their hands or feet before they steal the magical item. A thief who is caught then becomes the next Sneaky Magician. If the Magician does not catch the thief, then another thief can try and steal.</a:t>
            </a:r>
          </a:p>
        </p:txBody>
      </p:sp>
      <p:sp>
        <p:nvSpPr>
          <p:cNvPr id="5" name="Rectangle 4"/>
          <p:cNvSpPr/>
          <p:nvPr/>
        </p:nvSpPr>
        <p:spPr>
          <a:xfrm>
            <a:off x="4648200" y="1459468"/>
            <a:ext cx="2057400" cy="523220"/>
          </a:xfrm>
          <a:prstGeom prst="rect">
            <a:avLst/>
          </a:prstGeom>
        </p:spPr>
        <p:txBody>
          <a:bodyPr wrap="square">
            <a:spAutoFit/>
          </a:bodyPr>
          <a:lstStyle/>
          <a:p>
            <a:r>
              <a:rPr lang="en-AU" sz="2800" b="1" dirty="0">
                <a:solidFill>
                  <a:prstClr val="black"/>
                </a:solidFill>
              </a:rPr>
              <a:t>Instructions: </a:t>
            </a:r>
          </a:p>
        </p:txBody>
      </p:sp>
      <p:sp>
        <p:nvSpPr>
          <p:cNvPr id="6" name="Rectangle 5"/>
          <p:cNvSpPr/>
          <p:nvPr/>
        </p:nvSpPr>
        <p:spPr>
          <a:xfrm>
            <a:off x="914400" y="1536412"/>
            <a:ext cx="1868845" cy="523220"/>
          </a:xfrm>
          <a:prstGeom prst="rect">
            <a:avLst/>
          </a:prstGeom>
        </p:spPr>
        <p:txBody>
          <a:bodyPr wrap="none">
            <a:spAutoFit/>
          </a:bodyPr>
          <a:lstStyle/>
          <a:p>
            <a:r>
              <a:rPr lang="en-AU" sz="2800" b="1" dirty="0">
                <a:solidFill>
                  <a:prstClr val="black"/>
                </a:solidFill>
              </a:rPr>
              <a:t>Equipment</a:t>
            </a:r>
            <a:r>
              <a:rPr lang="en-AU" dirty="0">
                <a:solidFill>
                  <a:prstClr val="black"/>
                </a:solidFill>
              </a:rPr>
              <a:t>:</a:t>
            </a:r>
          </a:p>
        </p:txBody>
      </p:sp>
    </p:spTree>
    <p:extLst>
      <p:ext uri="{BB962C8B-B14F-4D97-AF65-F5344CB8AC3E}">
        <p14:creationId xmlns:p14="http://schemas.microsoft.com/office/powerpoint/2010/main" val="2605663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Saul gets </a:t>
            </a:r>
            <a:r>
              <a:rPr lang="en-AU" dirty="0"/>
              <a:t>c</a:t>
            </a:r>
            <a:r>
              <a:rPr lang="en-AU" dirty="0" smtClean="0"/>
              <a:t>alled in to work</a:t>
            </a:r>
            <a:endParaRPr lang="en-AU" dirty="0"/>
          </a:p>
        </p:txBody>
      </p:sp>
      <p:sp>
        <p:nvSpPr>
          <p:cNvPr id="3" name="Content Placeholder 2"/>
          <p:cNvSpPr>
            <a:spLocks noGrp="1"/>
          </p:cNvSpPr>
          <p:nvPr>
            <p:ph idx="1"/>
          </p:nvPr>
        </p:nvSpPr>
        <p:spPr>
          <a:xfrm>
            <a:off x="152400" y="1600200"/>
            <a:ext cx="8839200" cy="4953000"/>
          </a:xfrm>
        </p:spPr>
        <p:txBody>
          <a:bodyPr>
            <a:normAutofit fontScale="70000" lnSpcReduction="20000"/>
          </a:bodyPr>
          <a:lstStyle/>
          <a:p>
            <a:pPr marL="0" indent="0">
              <a:lnSpc>
                <a:spcPct val="120000"/>
              </a:lnSpc>
              <a:buNone/>
            </a:pPr>
            <a:r>
              <a:rPr lang="en-AU" i="1" dirty="0"/>
              <a:t>In the church at Antioch there were some prophets and teachers. They were Barnabas, Simeon (also called Niger), Lucius (from the city of Cyrene), </a:t>
            </a:r>
            <a:r>
              <a:rPr lang="en-AU" i="1" dirty="0" err="1"/>
              <a:t>Manaen</a:t>
            </a:r>
            <a:r>
              <a:rPr lang="en-AU" i="1" dirty="0"/>
              <a:t> (who had grown up with King Herod</a:t>
            </a:r>
            <a:r>
              <a:rPr lang="en-AU" i="1" baseline="30000" dirty="0"/>
              <a:t>[</a:t>
            </a:r>
            <a:r>
              <a:rPr lang="en-AU" i="1" baseline="30000" dirty="0">
                <a:hlinkClick r:id="rId2" tooltip="See footnote a"/>
              </a:rPr>
              <a:t>a</a:t>
            </a:r>
            <a:r>
              <a:rPr lang="en-AU" i="1" baseline="30000" dirty="0"/>
              <a:t>]</a:t>
            </a:r>
            <a:r>
              <a:rPr lang="en-AU" i="1" dirty="0"/>
              <a:t>), and Saul. </a:t>
            </a:r>
            <a:r>
              <a:rPr lang="en-AU" b="1" i="1" baseline="30000" dirty="0"/>
              <a:t>2 </a:t>
            </a:r>
            <a:r>
              <a:rPr lang="en-AU" i="1" dirty="0"/>
              <a:t>These men were all serving the Lord and fasting when the Holy Spirit said to them, “Appoint Barnabas and Saul to do a special work for me. They are the ones I have chosen to do it.”</a:t>
            </a:r>
          </a:p>
          <a:p>
            <a:pPr marL="0" indent="0">
              <a:lnSpc>
                <a:spcPct val="120000"/>
              </a:lnSpc>
              <a:buNone/>
            </a:pPr>
            <a:r>
              <a:rPr lang="en-AU" b="1" i="1" baseline="30000" dirty="0"/>
              <a:t>3 </a:t>
            </a:r>
            <a:r>
              <a:rPr lang="en-AU" i="1" dirty="0"/>
              <a:t>So the church fasted and prayed. They laid their hands on Barnabas and Saul and sent them out.</a:t>
            </a:r>
          </a:p>
          <a:p>
            <a:pPr marL="0" indent="0">
              <a:lnSpc>
                <a:spcPct val="120000"/>
              </a:lnSpc>
              <a:buNone/>
            </a:pPr>
            <a:r>
              <a:rPr lang="en-AU" i="1" dirty="0"/>
              <a:t>Barnabas and Saul in Cyprus</a:t>
            </a:r>
          </a:p>
          <a:p>
            <a:pPr marL="0" indent="0">
              <a:lnSpc>
                <a:spcPct val="120000"/>
              </a:lnSpc>
              <a:buNone/>
            </a:pPr>
            <a:r>
              <a:rPr lang="en-AU" b="1" i="1" baseline="30000" dirty="0"/>
              <a:t>4 </a:t>
            </a:r>
            <a:r>
              <a:rPr lang="en-AU" i="1" dirty="0"/>
              <a:t>Barnabas and Saul were sent out by the Holy Spirit. They went to the city of Seleucia. Then they sailed from there to the island of Cyprus. </a:t>
            </a:r>
            <a:r>
              <a:rPr lang="en-AU" b="1" i="1" baseline="30000" dirty="0"/>
              <a:t>5 </a:t>
            </a:r>
            <a:r>
              <a:rPr lang="en-AU" i="1" dirty="0"/>
              <a:t>When Barnabas and Saul came to the city of Salamis, they told the message of God in the Jewish synagogues. John Mark was with them to help.</a:t>
            </a:r>
          </a:p>
        </p:txBody>
      </p:sp>
    </p:spTree>
    <p:extLst>
      <p:ext uri="{BB962C8B-B14F-4D97-AF65-F5344CB8AC3E}">
        <p14:creationId xmlns:p14="http://schemas.microsoft.com/office/powerpoint/2010/main" val="2747679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tricksy magician…</a:t>
            </a:r>
            <a:endParaRPr lang="en-AU" dirty="0"/>
          </a:p>
        </p:txBody>
      </p:sp>
      <p:sp>
        <p:nvSpPr>
          <p:cNvPr id="3" name="Content Placeholder 2"/>
          <p:cNvSpPr>
            <a:spLocks noGrp="1"/>
          </p:cNvSpPr>
          <p:nvPr>
            <p:ph idx="1"/>
          </p:nvPr>
        </p:nvSpPr>
        <p:spPr>
          <a:xfrm>
            <a:off x="152400" y="1371600"/>
            <a:ext cx="8686800" cy="5105400"/>
          </a:xfrm>
        </p:spPr>
        <p:txBody>
          <a:bodyPr>
            <a:normAutofit fontScale="85000" lnSpcReduction="20000"/>
          </a:bodyPr>
          <a:lstStyle/>
          <a:p>
            <a:pPr marL="0" indent="0">
              <a:buNone/>
            </a:pPr>
            <a:r>
              <a:rPr lang="en-AU" i="1" dirty="0"/>
              <a:t>They went across the whole island to the city of </a:t>
            </a:r>
            <a:r>
              <a:rPr lang="en-AU" i="1" dirty="0" err="1"/>
              <a:t>Paphos</a:t>
            </a:r>
            <a:r>
              <a:rPr lang="en-AU" i="1" dirty="0"/>
              <a:t>. There they met a Jewish man named </a:t>
            </a:r>
            <a:r>
              <a:rPr lang="en-AU" i="1" dirty="0" err="1"/>
              <a:t>Barjesus</a:t>
            </a:r>
            <a:r>
              <a:rPr lang="en-AU" i="1" dirty="0"/>
              <a:t> who did magic. He was a false prophet. </a:t>
            </a:r>
            <a:r>
              <a:rPr lang="en-AU" b="1" i="1" baseline="30000" dirty="0"/>
              <a:t>7 </a:t>
            </a:r>
            <a:r>
              <a:rPr lang="en-AU" i="1" dirty="0"/>
              <a:t>He always stayed close to </a:t>
            </a:r>
            <a:r>
              <a:rPr lang="en-AU" i="1" dirty="0" err="1"/>
              <a:t>Sergius</a:t>
            </a:r>
            <a:r>
              <a:rPr lang="en-AU" i="1" dirty="0"/>
              <a:t> Paulus, who was the governor and a very smart man. He invited Barnabas and Saul to come visit him, because he wanted to hear the message of God. </a:t>
            </a:r>
            <a:r>
              <a:rPr lang="en-AU" b="1" i="1" baseline="30000" dirty="0"/>
              <a:t>8 </a:t>
            </a:r>
            <a:r>
              <a:rPr lang="en-AU" i="1" dirty="0"/>
              <a:t>But the magician </a:t>
            </a:r>
            <a:r>
              <a:rPr lang="en-AU" i="1" dirty="0" err="1"/>
              <a:t>Elymas</a:t>
            </a:r>
            <a:r>
              <a:rPr lang="en-AU" i="1" dirty="0"/>
              <a:t> (as </a:t>
            </a:r>
            <a:r>
              <a:rPr lang="en-AU" i="1" dirty="0" err="1"/>
              <a:t>Barjesus</a:t>
            </a:r>
            <a:r>
              <a:rPr lang="en-AU" i="1" dirty="0"/>
              <a:t> was called in Greek) spoke against them, trying to stop the governor from believing in Jesus. </a:t>
            </a:r>
            <a:r>
              <a:rPr lang="en-AU" b="1" i="1" baseline="30000" dirty="0"/>
              <a:t>9 </a:t>
            </a:r>
            <a:r>
              <a:rPr lang="en-AU" i="1" dirty="0"/>
              <a:t>But Saul (also known as Paul), filled with the Holy Spirit, looked hard at </a:t>
            </a:r>
            <a:r>
              <a:rPr lang="en-AU" i="1" dirty="0" err="1"/>
              <a:t>Elymas</a:t>
            </a:r>
            <a:r>
              <a:rPr lang="en-AU" i="1" dirty="0"/>
              <a:t> </a:t>
            </a:r>
            <a:r>
              <a:rPr lang="en-AU" b="1" i="1" baseline="30000" dirty="0"/>
              <a:t>10 </a:t>
            </a:r>
            <a:r>
              <a:rPr lang="en-AU" i="1" dirty="0"/>
              <a:t>and said, “You son of the devil, full of lies and all kinds of evil tricks! You are an enemy of everything that is right. Will you never stop trying to change the Lord’s truths into lies? </a:t>
            </a:r>
            <a:r>
              <a:rPr lang="en-AU" b="1" i="1" baseline="30000" dirty="0"/>
              <a:t>11 </a:t>
            </a:r>
            <a:r>
              <a:rPr lang="en-AU" i="1" dirty="0"/>
              <a:t>Now the Lord will touch you and you will be blind. For a time you will not be able to see anything—not even the light from the sun.”</a:t>
            </a:r>
          </a:p>
        </p:txBody>
      </p:sp>
    </p:spTree>
    <p:extLst>
      <p:ext uri="{BB962C8B-B14F-4D97-AF65-F5344CB8AC3E}">
        <p14:creationId xmlns:p14="http://schemas.microsoft.com/office/powerpoint/2010/main" val="3719913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…but Saul/Paul owns him</a:t>
            </a:r>
            <a:endParaRPr lang="en-AU" dirty="0"/>
          </a:p>
        </p:txBody>
      </p:sp>
      <p:sp>
        <p:nvSpPr>
          <p:cNvPr id="3" name="Content Placeholder 2"/>
          <p:cNvSpPr>
            <a:spLocks noGrp="1"/>
          </p:cNvSpPr>
          <p:nvPr>
            <p:ph idx="1"/>
          </p:nvPr>
        </p:nvSpPr>
        <p:spPr/>
        <p:txBody>
          <a:bodyPr/>
          <a:lstStyle/>
          <a:p>
            <a:pPr marL="0" indent="0">
              <a:buNone/>
            </a:pPr>
            <a:r>
              <a:rPr lang="en-AU" dirty="0"/>
              <a:t>At once </a:t>
            </a:r>
            <a:r>
              <a:rPr lang="en-AU" dirty="0" err="1"/>
              <a:t>Elymas</a:t>
            </a:r>
            <a:r>
              <a:rPr lang="en-AU" dirty="0"/>
              <a:t> felt a dark mist cover his eyes, and he walked around trying to find someone to lead him by the hand. </a:t>
            </a:r>
            <a:r>
              <a:rPr lang="en-AU" dirty="0" smtClean="0"/>
              <a:t>When </a:t>
            </a:r>
            <a:r>
              <a:rPr lang="en-AU" dirty="0"/>
              <a:t>the governor saw what had happened, he believed; for he was greatly amazed at the teaching about the Lord.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148163"/>
            <a:ext cx="2763044" cy="267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9572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Saul repeats Stephen’s message</a:t>
            </a:r>
            <a:endParaRPr lang="en-AU" dirty="0"/>
          </a:p>
        </p:txBody>
      </p:sp>
      <p:sp>
        <p:nvSpPr>
          <p:cNvPr id="3" name="Content Placeholder 2"/>
          <p:cNvSpPr>
            <a:spLocks noGrp="1"/>
          </p:cNvSpPr>
          <p:nvPr>
            <p:ph idx="1"/>
          </p:nvPr>
        </p:nvSpPr>
        <p:spPr>
          <a:xfrm>
            <a:off x="228600" y="1295400"/>
            <a:ext cx="8686800" cy="5105400"/>
          </a:xfrm>
        </p:spPr>
        <p:txBody>
          <a:bodyPr>
            <a:normAutofit/>
          </a:bodyPr>
          <a:lstStyle/>
          <a:p>
            <a:pPr marL="0" indent="0">
              <a:buNone/>
            </a:pPr>
            <a:r>
              <a:rPr lang="en-AU" i="1" dirty="0"/>
              <a:t>On the Sabbath day they went into the Jewish synagogue and sat down. </a:t>
            </a:r>
            <a:r>
              <a:rPr lang="en-AU" b="1" i="1" baseline="30000" dirty="0"/>
              <a:t>15 </a:t>
            </a:r>
            <a:r>
              <a:rPr lang="en-AU" i="1" dirty="0"/>
              <a:t>The Law of Moses and the writings of the prophets were read. Then the leaders of the synagogue sent a message to Paul and Barnabas: “Brothers, if you have something to say that will help the people here, please speak.”</a:t>
            </a:r>
          </a:p>
          <a:p>
            <a:pPr marL="0" indent="0">
              <a:buNone/>
            </a:pPr>
            <a:r>
              <a:rPr lang="en-AU" b="1" i="1" baseline="30000" dirty="0"/>
              <a:t>16 </a:t>
            </a:r>
            <a:r>
              <a:rPr lang="en-AU" i="1" dirty="0"/>
              <a:t>Paul stood up, raised his hand to get their attention, and said, “People of Israel and all you others who worship the true God, please listen to me!</a:t>
            </a:r>
          </a:p>
          <a:p>
            <a:endParaRPr lang="en-AU" dirty="0"/>
          </a:p>
        </p:txBody>
      </p:sp>
    </p:spTree>
    <p:extLst>
      <p:ext uri="{BB962C8B-B14F-4D97-AF65-F5344CB8AC3E}">
        <p14:creationId xmlns:p14="http://schemas.microsoft.com/office/powerpoint/2010/main" val="1990672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AU" dirty="0" smtClean="0"/>
              <a:t>Excerpts from Saul’s Speech vs 17-39</a:t>
            </a:r>
            <a:endParaRPr lang="en-AU" dirty="0"/>
          </a:p>
        </p:txBody>
      </p:sp>
      <p:sp>
        <p:nvSpPr>
          <p:cNvPr id="3" name="Content Placeholder 2"/>
          <p:cNvSpPr>
            <a:spLocks noGrp="1"/>
          </p:cNvSpPr>
          <p:nvPr>
            <p:ph idx="1"/>
          </p:nvPr>
        </p:nvSpPr>
        <p:spPr>
          <a:xfrm>
            <a:off x="228600" y="1295400"/>
            <a:ext cx="8610600" cy="5334000"/>
          </a:xfrm>
        </p:spPr>
        <p:txBody>
          <a:bodyPr>
            <a:normAutofit fontScale="77500" lnSpcReduction="20000"/>
          </a:bodyPr>
          <a:lstStyle/>
          <a:p>
            <a:r>
              <a:rPr lang="en-AU" dirty="0"/>
              <a:t>The God of the people of Israel chose our ancestors and made the people a great </a:t>
            </a:r>
            <a:r>
              <a:rPr lang="en-AU" dirty="0" smtClean="0"/>
              <a:t>nation.</a:t>
            </a:r>
          </a:p>
          <a:p>
            <a:r>
              <a:rPr lang="en-AU" dirty="0"/>
              <a:t>H</a:t>
            </a:r>
            <a:r>
              <a:rPr lang="en-AU" dirty="0" smtClean="0"/>
              <a:t>e </a:t>
            </a:r>
            <a:r>
              <a:rPr lang="en-AU" dirty="0"/>
              <a:t>gave them judges until the time of the prophet Samuel. </a:t>
            </a:r>
            <a:r>
              <a:rPr lang="en-AU" dirty="0" smtClean="0"/>
              <a:t>And </a:t>
            </a:r>
            <a:r>
              <a:rPr lang="en-AU" dirty="0"/>
              <a:t>when they asked for a king, God gave them Saul son of </a:t>
            </a:r>
            <a:r>
              <a:rPr lang="en-AU" dirty="0" smtClean="0"/>
              <a:t>Kish.</a:t>
            </a:r>
          </a:p>
          <a:p>
            <a:r>
              <a:rPr lang="en-AU" dirty="0"/>
              <a:t>After removing him, God made David their king. This is what God said about him: ‘I have found that David </a:t>
            </a:r>
            <a:r>
              <a:rPr lang="en-AU" dirty="0" smtClean="0"/>
              <a:t>the son </a:t>
            </a:r>
            <a:r>
              <a:rPr lang="en-AU" dirty="0"/>
              <a:t>of Jesse is the kind of man I like, a man who will do all I want him to do</a:t>
            </a:r>
            <a:r>
              <a:rPr lang="en-AU" dirty="0" smtClean="0"/>
              <a:t>.</a:t>
            </a:r>
          </a:p>
          <a:p>
            <a:r>
              <a:rPr lang="en-AU" b="1" dirty="0"/>
              <a:t>It was Jesus, a descendant of David, whom God made the </a:t>
            </a:r>
            <a:r>
              <a:rPr lang="en-AU" b="1" dirty="0" smtClean="0"/>
              <a:t>Saviour </a:t>
            </a:r>
            <a:r>
              <a:rPr lang="en-AU" b="1" dirty="0"/>
              <a:t>of the people of Israel, as he had promised</a:t>
            </a:r>
            <a:r>
              <a:rPr lang="en-AU" b="1" dirty="0" smtClean="0"/>
              <a:t>.</a:t>
            </a:r>
          </a:p>
          <a:p>
            <a:r>
              <a:rPr lang="en-AU" b="1" dirty="0"/>
              <a:t>Brothers, understand what we are telling you. You can have forgiveness of your sins through this Jesus. The Law of Moses could not free you from your sins. But you can be made right with God if you believe in Jesus.</a:t>
            </a:r>
          </a:p>
        </p:txBody>
      </p:sp>
    </p:spTree>
    <p:extLst>
      <p:ext uri="{BB962C8B-B14F-4D97-AF65-F5344CB8AC3E}">
        <p14:creationId xmlns:p14="http://schemas.microsoft.com/office/powerpoint/2010/main" val="1238480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447"/>
            <a:ext cx="8229600" cy="900953"/>
          </a:xfrm>
        </p:spPr>
        <p:txBody>
          <a:bodyPr/>
          <a:lstStyle/>
          <a:p>
            <a:r>
              <a:rPr lang="en-AU" dirty="0" smtClean="0"/>
              <a:t>Questions to Discuss</a:t>
            </a:r>
            <a:endParaRPr lang="en-AU" dirty="0"/>
          </a:p>
        </p:txBody>
      </p:sp>
      <p:sp>
        <p:nvSpPr>
          <p:cNvPr id="3" name="Content Placeholder 2"/>
          <p:cNvSpPr>
            <a:spLocks noGrp="1"/>
          </p:cNvSpPr>
          <p:nvPr>
            <p:ph idx="1"/>
          </p:nvPr>
        </p:nvSpPr>
        <p:spPr>
          <a:xfrm>
            <a:off x="152400" y="914400"/>
            <a:ext cx="8839200" cy="5791200"/>
          </a:xfrm>
        </p:spPr>
        <p:txBody>
          <a:bodyPr>
            <a:normAutofit fontScale="77500" lnSpcReduction="20000"/>
          </a:bodyPr>
          <a:lstStyle/>
          <a:p>
            <a:pPr marL="514350" indent="-514350">
              <a:buFont typeface="+mj-lt"/>
              <a:buAutoNum type="arabicPeriod"/>
            </a:pPr>
            <a:r>
              <a:rPr lang="en-AU" dirty="0"/>
              <a:t>Why do you think there is so much detail when it comes to peoples names and locations</a:t>
            </a:r>
            <a:r>
              <a:rPr lang="en-AU" dirty="0" smtClean="0"/>
              <a:t>? </a:t>
            </a:r>
            <a:endParaRPr lang="en-AU" dirty="0" smtClean="0"/>
          </a:p>
          <a:p>
            <a:pPr marL="514350" indent="-514350">
              <a:buFont typeface="+mj-lt"/>
              <a:buAutoNum type="arabicPeriod"/>
            </a:pPr>
            <a:endParaRPr lang="en-AU" dirty="0"/>
          </a:p>
          <a:p>
            <a:pPr marL="514350" indent="-514350">
              <a:buFont typeface="+mj-lt"/>
              <a:buAutoNum type="arabicPeriod"/>
            </a:pPr>
            <a:r>
              <a:rPr lang="en-AU" dirty="0" smtClean="0"/>
              <a:t>What </a:t>
            </a:r>
            <a:r>
              <a:rPr lang="en-AU" dirty="0"/>
              <a:t>was the magician </a:t>
            </a:r>
            <a:r>
              <a:rPr lang="en-AU" dirty="0" err="1"/>
              <a:t>Elymas</a:t>
            </a:r>
            <a:r>
              <a:rPr lang="en-AU" dirty="0"/>
              <a:t> doing when Saul was speaking to the intelligent governor </a:t>
            </a:r>
            <a:r>
              <a:rPr lang="en-AU" dirty="0" err="1"/>
              <a:t>Sergius</a:t>
            </a:r>
            <a:r>
              <a:rPr lang="en-AU" dirty="0"/>
              <a:t> Paulus?</a:t>
            </a:r>
          </a:p>
          <a:p>
            <a:pPr marL="514350" indent="-514350">
              <a:buFont typeface="+mj-lt"/>
              <a:buAutoNum type="arabicPeriod"/>
            </a:pPr>
            <a:endParaRPr lang="en-AU" dirty="0"/>
          </a:p>
          <a:p>
            <a:pPr marL="514350" indent="-514350">
              <a:buFont typeface="+mj-lt"/>
              <a:buAutoNum type="arabicPeriod"/>
            </a:pPr>
            <a:r>
              <a:rPr lang="en-AU" dirty="0"/>
              <a:t>On whom did Saul/Paul call on to deal with the magician</a:t>
            </a:r>
            <a:r>
              <a:rPr lang="en-AU" dirty="0" smtClean="0"/>
              <a:t>? </a:t>
            </a:r>
            <a:endParaRPr lang="en-AU" dirty="0" smtClean="0"/>
          </a:p>
          <a:p>
            <a:pPr marL="514350" indent="-514350">
              <a:buFont typeface="+mj-lt"/>
              <a:buAutoNum type="arabicPeriod"/>
            </a:pPr>
            <a:endParaRPr lang="en-AU" dirty="0"/>
          </a:p>
          <a:p>
            <a:pPr marL="514350" indent="-514350">
              <a:buFont typeface="+mj-lt"/>
              <a:buAutoNum type="arabicPeriod"/>
            </a:pPr>
            <a:r>
              <a:rPr lang="en-AU" dirty="0"/>
              <a:t>While the governor was surprised by the blinding of </a:t>
            </a:r>
            <a:r>
              <a:rPr lang="en-AU" dirty="0" err="1"/>
              <a:t>Elymas</a:t>
            </a:r>
            <a:r>
              <a:rPr lang="en-AU" dirty="0"/>
              <a:t>, what was he greatly amazed at</a:t>
            </a:r>
            <a:r>
              <a:rPr lang="en-AU" dirty="0" smtClean="0"/>
              <a:t>? </a:t>
            </a:r>
            <a:endParaRPr lang="en-AU" dirty="0" smtClean="0"/>
          </a:p>
          <a:p>
            <a:pPr marL="514350" indent="-514350">
              <a:buFont typeface="+mj-lt"/>
              <a:buAutoNum type="arabicPeriod"/>
            </a:pPr>
            <a:endParaRPr lang="en-AU" dirty="0"/>
          </a:p>
          <a:p>
            <a:pPr marL="514350" indent="-514350">
              <a:buFont typeface="+mj-lt"/>
              <a:buAutoNum type="arabicPeriod"/>
            </a:pPr>
            <a:r>
              <a:rPr lang="en-AU" dirty="0" smtClean="0"/>
              <a:t>Why did Stephen, the people in the synagogue, and Saul/Paul keep referring back to history?</a:t>
            </a:r>
          </a:p>
          <a:p>
            <a:pPr marL="514350" indent="-514350">
              <a:buFont typeface="+mj-lt"/>
              <a:buAutoNum type="arabicPeriod"/>
            </a:pPr>
            <a:endParaRPr lang="en-AU" dirty="0" smtClean="0"/>
          </a:p>
          <a:p>
            <a:pPr marL="514350" indent="-514350">
              <a:buFont typeface="+mj-lt"/>
              <a:buAutoNum type="arabicPeriod"/>
            </a:pPr>
            <a:r>
              <a:rPr lang="en-AU" dirty="0" smtClean="0"/>
              <a:t>What is the whole point of Saul/Paul’s argument?</a:t>
            </a:r>
          </a:p>
          <a:p>
            <a:endParaRPr lang="en-AU" dirty="0" smtClean="0"/>
          </a:p>
          <a:p>
            <a:endParaRPr lang="en-AU" dirty="0" smtClean="0"/>
          </a:p>
          <a:p>
            <a:endParaRPr lang="en-AU" dirty="0"/>
          </a:p>
        </p:txBody>
      </p:sp>
    </p:spTree>
    <p:extLst>
      <p:ext uri="{BB962C8B-B14F-4D97-AF65-F5344CB8AC3E}">
        <p14:creationId xmlns:p14="http://schemas.microsoft.com/office/powerpoint/2010/main" val="390161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900953"/>
          </a:xfrm>
        </p:spPr>
        <p:txBody>
          <a:bodyPr/>
          <a:lstStyle/>
          <a:p>
            <a:r>
              <a:rPr lang="en-AU" dirty="0" smtClean="0"/>
              <a:t>The End</a:t>
            </a:r>
            <a:endParaRPr lang="en-AU" dirty="0"/>
          </a:p>
        </p:txBody>
      </p:sp>
    </p:spTree>
    <p:extLst>
      <p:ext uri="{BB962C8B-B14F-4D97-AF65-F5344CB8AC3E}">
        <p14:creationId xmlns:p14="http://schemas.microsoft.com/office/powerpoint/2010/main" val="4063706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468</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Lesson 3</vt:lpstr>
      <vt:lpstr>Introduction Activity: Sneaky Magician</vt:lpstr>
      <vt:lpstr>Saul gets called in to work</vt:lpstr>
      <vt:lpstr>A tricksy magician…</vt:lpstr>
      <vt:lpstr>…but Saul/Paul owns him</vt:lpstr>
      <vt:lpstr>Saul repeats Stephen’s message</vt:lpstr>
      <vt:lpstr>Excerpts from Saul’s Speech vs 17-39</vt:lpstr>
      <vt:lpstr>Questions to Discuss</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dc:title>
  <dc:creator>Nathan Schepemaker</dc:creator>
  <cp:lastModifiedBy>Nathan Schepemaker</cp:lastModifiedBy>
  <cp:revision>2</cp:revision>
  <dcterms:created xsi:type="dcterms:W3CDTF">2006-08-16T00:00:00Z</dcterms:created>
  <dcterms:modified xsi:type="dcterms:W3CDTF">2016-10-09T10:30:40Z</dcterms:modified>
</cp:coreProperties>
</file>