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-10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O</a:t>
            </a:r>
            <a:r>
              <a:rPr lang="en-US" dirty="0" err="1" smtClean="0"/>
              <a:t>rganising</a:t>
            </a:r>
            <a:r>
              <a:rPr lang="en-US" dirty="0" smtClean="0"/>
              <a:t> elements in the Periodic Table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5844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17: Halogens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 shows how melting and</a:t>
            </a:r>
            <a:br>
              <a:rPr lang="en-US" dirty="0" smtClean="0"/>
            </a:br>
            <a:r>
              <a:rPr lang="en-US" dirty="0" smtClean="0"/>
              <a:t>boiling points increase </a:t>
            </a:r>
            <a:r>
              <a:rPr lang="en-US" dirty="0" smtClean="0">
                <a:sym typeface="Wingdings" panose="05000000000000000000" pitchFamily="2" charset="2"/>
              </a:rPr>
              <a:t></a:t>
            </a:r>
            <a:endParaRPr lang="en-US" dirty="0" smtClean="0"/>
          </a:p>
          <a:p>
            <a:pPr lvl="1"/>
            <a:r>
              <a:rPr lang="en-US" dirty="0" smtClean="0"/>
              <a:t>F, Cl : gas</a:t>
            </a:r>
          </a:p>
          <a:p>
            <a:pPr lvl="1"/>
            <a:r>
              <a:rPr lang="en-US" dirty="0" smtClean="0"/>
              <a:t>Br : liquid</a:t>
            </a:r>
          </a:p>
          <a:p>
            <a:pPr lvl="1"/>
            <a:r>
              <a:rPr lang="en-US" dirty="0" smtClean="0"/>
              <a:t>I, At : solid (At unstable)</a:t>
            </a:r>
          </a:p>
          <a:p>
            <a:r>
              <a:rPr lang="en-US" dirty="0" smtClean="0"/>
              <a:t>Less reactive </a:t>
            </a:r>
            <a:r>
              <a:rPr lang="en-US" dirty="0" smtClean="0">
                <a:sym typeface="Wingdings" panose="05000000000000000000" pitchFamily="2" charset="2"/>
              </a:rPr>
              <a:t></a:t>
            </a:r>
            <a:endParaRPr lang="en-US" dirty="0" smtClean="0"/>
          </a:p>
          <a:p>
            <a:endParaRPr lang="en-AU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0996" y="2712563"/>
            <a:ext cx="4419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0626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18: Noble gases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Full outer shell:</a:t>
            </a:r>
          </a:p>
          <a:p>
            <a:r>
              <a:rPr lang="en-US" dirty="0" smtClean="0"/>
              <a:t>He has 2 valence electrons</a:t>
            </a:r>
          </a:p>
          <a:p>
            <a:r>
              <a:rPr lang="en-US" dirty="0" smtClean="0"/>
              <a:t>All others 8 valence electrons</a:t>
            </a:r>
          </a:p>
          <a:p>
            <a:r>
              <a:rPr lang="en-US" dirty="0" smtClean="0"/>
              <a:t>Unreactive, inert</a:t>
            </a:r>
          </a:p>
          <a:p>
            <a:r>
              <a:rPr lang="en-US" dirty="0" err="1" smtClean="0"/>
              <a:t>Xe</a:t>
            </a:r>
            <a:r>
              <a:rPr lang="en-US" dirty="0" smtClean="0"/>
              <a:t> and Kr can react with F</a:t>
            </a:r>
          </a:p>
          <a:p>
            <a:r>
              <a:rPr lang="en-US" dirty="0" smtClean="0"/>
              <a:t>Rn : radioactive gas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7511" y="3075432"/>
            <a:ext cx="5731776" cy="3363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532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Metallic trends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metallic: down, left</a:t>
            </a:r>
          </a:p>
          <a:p>
            <a:r>
              <a:rPr lang="en-US" dirty="0" smtClean="0"/>
              <a:t>Less metallic: up, right</a:t>
            </a:r>
          </a:p>
          <a:p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463" y="2500352"/>
            <a:ext cx="6983235" cy="393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799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Reactivity trends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most</a:t>
            </a:r>
            <a:r>
              <a:rPr lang="en-US" dirty="0" smtClean="0"/>
              <a:t> metallic</a:t>
            </a:r>
            <a:br>
              <a:rPr lang="en-US" dirty="0" smtClean="0"/>
            </a:br>
            <a:r>
              <a:rPr lang="en-US" dirty="0" smtClean="0"/>
              <a:t>and the </a:t>
            </a:r>
            <a:r>
              <a:rPr lang="en-US" i="1" dirty="0" smtClean="0"/>
              <a:t>most</a:t>
            </a:r>
            <a:r>
              <a:rPr lang="en-US" dirty="0" smtClean="0"/>
              <a:t> non-metallic</a:t>
            </a:r>
            <a:br>
              <a:rPr lang="en-US" dirty="0" smtClean="0"/>
            </a:br>
            <a:r>
              <a:rPr lang="en-US" dirty="0" smtClean="0"/>
              <a:t>elements are </a:t>
            </a:r>
            <a:r>
              <a:rPr lang="en-US" i="1" dirty="0" smtClean="0"/>
              <a:t>most</a:t>
            </a:r>
            <a:r>
              <a:rPr lang="en-US" dirty="0" smtClean="0"/>
              <a:t> reactive</a:t>
            </a:r>
          </a:p>
          <a:p>
            <a:r>
              <a:rPr lang="en-US" dirty="0" smtClean="0"/>
              <a:t>More reactive going:</a:t>
            </a:r>
          </a:p>
          <a:p>
            <a:pPr lvl="1"/>
            <a:r>
              <a:rPr lang="en-US" dirty="0" smtClean="0"/>
              <a:t>for metals : down</a:t>
            </a:r>
            <a:r>
              <a:rPr lang="en-US" smtClean="0"/>
              <a:t>, left</a:t>
            </a:r>
            <a:endParaRPr lang="en-US" dirty="0" smtClean="0"/>
          </a:p>
          <a:p>
            <a:pPr lvl="1"/>
            <a:r>
              <a:rPr lang="en-US" dirty="0"/>
              <a:t>f</a:t>
            </a:r>
            <a:r>
              <a:rPr lang="en-US" dirty="0" smtClean="0"/>
              <a:t>or non-metals : up, right</a:t>
            </a:r>
          </a:p>
          <a:p>
            <a:r>
              <a:rPr lang="en-US" dirty="0" smtClean="0"/>
              <a:t>Trends for metals and non-metals are </a:t>
            </a:r>
            <a:r>
              <a:rPr lang="en-US" i="1" dirty="0" smtClean="0"/>
              <a:t>opposite</a:t>
            </a:r>
          </a:p>
          <a:p>
            <a:r>
              <a:rPr lang="en-US" dirty="0" smtClean="0"/>
              <a:t>Francium : most reactive metal</a:t>
            </a:r>
          </a:p>
          <a:p>
            <a:r>
              <a:rPr lang="en-US" dirty="0" smtClean="0"/>
              <a:t>Fluorine : most reactive non-metal</a:t>
            </a:r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7462" y="370886"/>
            <a:ext cx="6717442" cy="382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81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Size trends (atomic radius)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52464"/>
          </a:xfrm>
        </p:spPr>
        <p:txBody>
          <a:bodyPr>
            <a:normAutofit/>
          </a:bodyPr>
          <a:lstStyle/>
          <a:p>
            <a:r>
              <a:rPr lang="en-US" dirty="0" smtClean="0"/>
              <a:t>Radius of atoms becomes smaller from</a:t>
            </a:r>
            <a:br>
              <a:rPr lang="en-US" dirty="0" smtClean="0"/>
            </a:br>
            <a:r>
              <a:rPr lang="en-US" dirty="0" smtClean="0"/>
              <a:t>left </a:t>
            </a:r>
            <a:r>
              <a:rPr lang="en-US" dirty="0"/>
              <a:t>to right across a </a:t>
            </a:r>
            <a:r>
              <a:rPr lang="en-US" dirty="0" smtClean="0"/>
              <a:t>period; and</a:t>
            </a:r>
          </a:p>
          <a:p>
            <a:r>
              <a:rPr lang="en-US" dirty="0"/>
              <a:t>a</a:t>
            </a:r>
            <a:r>
              <a:rPr lang="en-US" dirty="0" smtClean="0"/>
              <a:t>toms become larger from</a:t>
            </a:r>
            <a:br>
              <a:rPr lang="en-US" dirty="0" smtClean="0"/>
            </a:br>
            <a:r>
              <a:rPr lang="en-US" dirty="0" smtClean="0"/>
              <a:t>top </a:t>
            </a:r>
            <a:r>
              <a:rPr lang="en-US" dirty="0"/>
              <a:t>to bottom down a </a:t>
            </a:r>
            <a:r>
              <a:rPr lang="en-US" dirty="0" smtClean="0"/>
              <a:t>group: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argest: bottom left</a:t>
            </a:r>
          </a:p>
          <a:p>
            <a:pPr lvl="1"/>
            <a:r>
              <a:rPr lang="en-US" dirty="0" smtClean="0"/>
              <a:t>Smallest: top right</a:t>
            </a:r>
            <a:endParaRPr lang="en-AU" dirty="0" smtClean="0"/>
          </a:p>
          <a:p>
            <a:r>
              <a:rPr lang="en-US" dirty="0" smtClean="0"/>
              <a:t>Going right, more protons means</a:t>
            </a:r>
            <a:br>
              <a:rPr lang="en-US" dirty="0" smtClean="0"/>
            </a:br>
            <a:r>
              <a:rPr lang="en-US" dirty="0" smtClean="0"/>
              <a:t>electrons are attracted more</a:t>
            </a:r>
            <a:br>
              <a:rPr lang="en-US" dirty="0" smtClean="0"/>
            </a:br>
            <a:r>
              <a:rPr lang="en-US" dirty="0" smtClean="0"/>
              <a:t>strongly, making the atom’s</a:t>
            </a:r>
            <a:br>
              <a:rPr lang="en-US" dirty="0" smtClean="0"/>
            </a:br>
            <a:r>
              <a:rPr lang="en-US" dirty="0" smtClean="0"/>
              <a:t>radius smaller.</a:t>
            </a:r>
          </a:p>
          <a:p>
            <a:r>
              <a:rPr lang="en-US" dirty="0" smtClean="0"/>
              <a:t>Going down, periods have more shells, making radius bigger.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8874"/>
          <a:stretch/>
        </p:blipFill>
        <p:spPr>
          <a:xfrm>
            <a:off x="5600373" y="2880221"/>
            <a:ext cx="6474905" cy="2895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529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elements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main groups: Metals, Non-metals</a:t>
            </a:r>
          </a:p>
          <a:p>
            <a:r>
              <a:rPr lang="en-US" dirty="0" smtClean="0"/>
              <a:t>Metals – nearly ¾ of all elements</a:t>
            </a:r>
          </a:p>
          <a:p>
            <a:r>
              <a:rPr lang="en-US" dirty="0" smtClean="0"/>
              <a:t>In-between: Metalloids</a:t>
            </a:r>
          </a:p>
          <a:p>
            <a:endParaRPr lang="en-US" dirty="0" smtClean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0894" y="2800346"/>
            <a:ext cx="53721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Metals have many properties in common</a:t>
            </a:r>
            <a:r>
              <a:rPr lang="en-US" dirty="0" smtClean="0"/>
              <a:t>. Pure </a:t>
            </a:r>
            <a:r>
              <a:rPr lang="en-US" dirty="0"/>
              <a:t>metals are:</a:t>
            </a:r>
          </a:p>
          <a:p>
            <a:pPr lvl="1"/>
            <a:r>
              <a:rPr lang="en-US" dirty="0"/>
              <a:t>lustrous (shiny)</a:t>
            </a:r>
          </a:p>
          <a:p>
            <a:pPr lvl="1"/>
            <a:r>
              <a:rPr lang="en-US" dirty="0"/>
              <a:t>ductile (able to be drawn into a wire)</a:t>
            </a:r>
            <a:endParaRPr lang="en-AU" dirty="0"/>
          </a:p>
          <a:p>
            <a:pPr lvl="1"/>
            <a:r>
              <a:rPr lang="en-US" dirty="0"/>
              <a:t>malleable (able to be beaten into a new shape)</a:t>
            </a:r>
          </a:p>
          <a:p>
            <a:pPr lvl="1"/>
            <a:r>
              <a:rPr lang="en-US" dirty="0" smtClean="0"/>
              <a:t>able </a:t>
            </a:r>
            <a:r>
              <a:rPr lang="en-US" dirty="0"/>
              <a:t>to conduct heat and </a:t>
            </a:r>
            <a:r>
              <a:rPr lang="en-US" dirty="0" smtClean="0"/>
              <a:t>electricity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418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 metals: Alkalis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have 1 valence (outer shell) electron</a:t>
            </a:r>
          </a:p>
          <a:p>
            <a:r>
              <a:rPr lang="en-US" dirty="0" smtClean="0"/>
              <a:t>Low melting points</a:t>
            </a:r>
          </a:p>
          <a:p>
            <a:r>
              <a:rPr lang="en-US" dirty="0" smtClean="0"/>
              <a:t>Soft –freshly cut: shiny surface</a:t>
            </a:r>
          </a:p>
          <a:p>
            <a:r>
              <a:rPr lang="en-US" dirty="0" smtClean="0"/>
              <a:t>Highly reactive (more violent </a:t>
            </a:r>
            <a:r>
              <a:rPr lang="en-US" dirty="0">
                <a:sym typeface="Wingdings" panose="05000000000000000000" pitchFamily="2" charset="2"/>
              </a:rPr>
              <a:t></a:t>
            </a:r>
            <a:r>
              <a:rPr lang="en-US" dirty="0" smtClean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443" y="4467070"/>
            <a:ext cx="4838700" cy="18764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0534" y="3436465"/>
            <a:ext cx="4953953" cy="290703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66061" y="6273046"/>
            <a:ext cx="1288025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Alkaline</a:t>
            </a:r>
            <a:endParaRPr lang="en-AU" dirty="0"/>
          </a:p>
        </p:txBody>
      </p:sp>
      <p:sp>
        <p:nvSpPr>
          <p:cNvPr id="7" name="TextBox 6"/>
          <p:cNvSpPr txBox="1"/>
          <p:nvPr/>
        </p:nvSpPr>
        <p:spPr>
          <a:xfrm>
            <a:off x="5166134" y="5811381"/>
            <a:ext cx="665009" cy="83099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AU" sz="4800" dirty="0" smtClean="0">
                <a:sym typeface="Wingdings" panose="05000000000000000000" pitchFamily="2" charset="2"/>
              </a:rPr>
              <a:t></a:t>
            </a:r>
            <a:endParaRPr lang="en-AU" sz="4800" dirty="0"/>
          </a:p>
        </p:txBody>
      </p:sp>
    </p:spTree>
    <p:extLst>
      <p:ext uri="{BB962C8B-B14F-4D97-AF65-F5344CB8AC3E}">
        <p14:creationId xmlns:p14="http://schemas.microsoft.com/office/powerpoint/2010/main" val="1015824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2 metals: Alkaline earths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have 2 valence electrons</a:t>
            </a:r>
          </a:p>
          <a:p>
            <a:r>
              <a:rPr lang="en-US" dirty="0" smtClean="0"/>
              <a:t>Relatively low melting points</a:t>
            </a:r>
          </a:p>
          <a:p>
            <a:r>
              <a:rPr lang="en-US" dirty="0" smtClean="0"/>
              <a:t>Relatively soft</a:t>
            </a:r>
          </a:p>
          <a:p>
            <a:r>
              <a:rPr lang="en-US" dirty="0" smtClean="0"/>
              <a:t>Very reactive (less than Group 1)</a:t>
            </a:r>
          </a:p>
          <a:p>
            <a:r>
              <a:rPr lang="en-US" dirty="0" smtClean="0"/>
              <a:t>More violent reactions </a:t>
            </a:r>
            <a:r>
              <a:rPr lang="en-US" dirty="0" smtClean="0">
                <a:sym typeface="Wingdings" panose="05000000000000000000" pitchFamily="2" charset="2"/>
              </a:rPr>
              <a:t></a:t>
            </a:r>
            <a:endParaRPr lang="en-US" dirty="0"/>
          </a:p>
          <a:p>
            <a:endParaRPr lang="en-US" dirty="0" smtClean="0"/>
          </a:p>
          <a:p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9155" y="3531866"/>
            <a:ext cx="4953953" cy="290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329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Groups 3-12: Transition metals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block of 10 groups</a:t>
            </a:r>
          </a:p>
          <a:p>
            <a:r>
              <a:rPr lang="en-US" dirty="0" smtClean="0"/>
              <a:t>Some are magnetic (e.g. Fe, Co, Ni)</a:t>
            </a:r>
          </a:p>
          <a:p>
            <a:r>
              <a:rPr lang="en-US" dirty="0" smtClean="0"/>
              <a:t>Only gold (Au) and copper (Cu) not silvery</a:t>
            </a:r>
          </a:p>
          <a:p>
            <a:r>
              <a:rPr lang="en-US" dirty="0" smtClean="0"/>
              <a:t>Many form </a:t>
            </a:r>
            <a:r>
              <a:rPr lang="en-US" dirty="0" err="1" smtClean="0"/>
              <a:t>coloured</a:t>
            </a:r>
            <a:r>
              <a:rPr lang="en-US" dirty="0" smtClean="0"/>
              <a:t> compounds</a:t>
            </a:r>
          </a:p>
          <a:p>
            <a:r>
              <a:rPr lang="en-US" dirty="0" smtClean="0"/>
              <a:t>Many form &gt;1 compound with reactive</a:t>
            </a:r>
            <a:br>
              <a:rPr lang="en-US" dirty="0" smtClean="0"/>
            </a:br>
            <a:r>
              <a:rPr lang="en-US" dirty="0" smtClean="0"/>
              <a:t>non-metals, e.g. </a:t>
            </a:r>
            <a:r>
              <a:rPr lang="en-US" dirty="0" err="1" smtClean="0"/>
              <a:t>FeCl</a:t>
            </a:r>
            <a:r>
              <a:rPr lang="en-US" baseline="-25000" dirty="0" err="1" smtClean="0"/>
              <a:t>2</a:t>
            </a:r>
            <a:r>
              <a:rPr lang="en-US" dirty="0" smtClean="0"/>
              <a:t> and </a:t>
            </a:r>
            <a:r>
              <a:rPr lang="en-US" dirty="0" err="1" smtClean="0"/>
              <a:t>FeCl</a:t>
            </a:r>
            <a:r>
              <a:rPr lang="en-US" baseline="-25000" dirty="0" err="1" smtClean="0"/>
              <a:t>3</a:t>
            </a:r>
            <a:endParaRPr lang="en-AU" baseline="-25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9457" y="3808994"/>
            <a:ext cx="5369996" cy="277738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853" y="916249"/>
            <a:ext cx="4419600" cy="2486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5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Metalloids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“staircase” boundary elements</a:t>
            </a:r>
          </a:p>
          <a:p>
            <a:r>
              <a:rPr lang="en-US" dirty="0" smtClean="0"/>
              <a:t>Most properties un-metallic, but:</a:t>
            </a:r>
          </a:p>
          <a:p>
            <a:r>
              <a:rPr lang="en-US" dirty="0" smtClean="0"/>
              <a:t>Conduct electricity</a:t>
            </a:r>
          </a:p>
          <a:p>
            <a:r>
              <a:rPr lang="en-US" dirty="0" smtClean="0"/>
              <a:t>3 Semiconductors:</a:t>
            </a:r>
          </a:p>
          <a:p>
            <a:pPr lvl="1"/>
            <a:r>
              <a:rPr lang="en-US" dirty="0" smtClean="0"/>
              <a:t>silicon, germanium, (gallium)</a:t>
            </a:r>
          </a:p>
          <a:p>
            <a:pPr lvl="1"/>
            <a:r>
              <a:rPr lang="en-US" dirty="0" smtClean="0"/>
              <a:t>Used in electrical devices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7678" y="3081201"/>
            <a:ext cx="5721944" cy="3357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0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Non-metals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have metallic properties</a:t>
            </a:r>
          </a:p>
          <a:p>
            <a:r>
              <a:rPr lang="en-US" dirty="0" smtClean="0"/>
              <a:t>Not lustrous; not ductile</a:t>
            </a:r>
          </a:p>
          <a:p>
            <a:r>
              <a:rPr lang="en-US" dirty="0" smtClean="0"/>
              <a:t>Some brittle; some </a:t>
            </a:r>
            <a:r>
              <a:rPr lang="en-US" dirty="0" err="1" smtClean="0"/>
              <a:t>coloured</a:t>
            </a:r>
            <a:endParaRPr lang="en-US" dirty="0" smtClean="0"/>
          </a:p>
          <a:p>
            <a:r>
              <a:rPr lang="en-US" dirty="0" smtClean="0"/>
              <a:t>Large range of melting &amp; boiling points</a:t>
            </a:r>
          </a:p>
          <a:p>
            <a:r>
              <a:rPr lang="en-US" dirty="0" smtClean="0"/>
              <a:t>Many are gases</a:t>
            </a:r>
          </a:p>
          <a:p>
            <a:r>
              <a:rPr lang="en-US" dirty="0" smtClean="0"/>
              <a:t>Bulk of Earth’s crust and living tissues</a:t>
            </a:r>
          </a:p>
          <a:p>
            <a:endParaRPr lang="en-US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9530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17: Halogens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have 7 valence electrons</a:t>
            </a:r>
          </a:p>
          <a:p>
            <a:r>
              <a:rPr lang="en-US" dirty="0" smtClean="0"/>
              <a:t>React with metals </a:t>
            </a:r>
            <a:r>
              <a:rPr lang="en-US" dirty="0" smtClean="0">
                <a:sym typeface="Wingdings" panose="05000000000000000000" pitchFamily="2" charset="2"/>
              </a:rPr>
              <a:t> salts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‘halogen’ = ‘salt-forming’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Some have bleaching properties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128" y="3308608"/>
            <a:ext cx="5334413" cy="313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90899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349</TotalTime>
  <Words>345</Words>
  <Application>Microsoft Macintosh PowerPoint</Application>
  <PresentationFormat>Custom</PresentationFormat>
  <Paragraphs>80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Berlin</vt:lpstr>
      <vt:lpstr>Organising elements in the Periodic Table</vt:lpstr>
      <vt:lpstr>Grouping elements</vt:lpstr>
      <vt:lpstr>Metals</vt:lpstr>
      <vt:lpstr>Group 1 metals: Alkalis</vt:lpstr>
      <vt:lpstr>Group 2 metals: Alkaline earths</vt:lpstr>
      <vt:lpstr>Groups 3-12: Transition metals</vt:lpstr>
      <vt:lpstr>Metalloids</vt:lpstr>
      <vt:lpstr>Non-metals</vt:lpstr>
      <vt:lpstr>Group 17: Halogens</vt:lpstr>
      <vt:lpstr>Group 17: Halogens</vt:lpstr>
      <vt:lpstr>Group 18: Noble gases</vt:lpstr>
      <vt:lpstr>Metallic trends</vt:lpstr>
      <vt:lpstr>Reactivity trends</vt:lpstr>
      <vt:lpstr>Size trends (atomic radius)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 How do we organise elements?</dc:title>
  <dc:creator>STEVEN ALAN DENNIS</dc:creator>
  <cp:lastModifiedBy>Steve Dennis</cp:lastModifiedBy>
  <cp:revision>19</cp:revision>
  <dcterms:created xsi:type="dcterms:W3CDTF">2016-02-07T02:39:55Z</dcterms:created>
  <dcterms:modified xsi:type="dcterms:W3CDTF">2017-02-08T06:57:55Z</dcterms:modified>
</cp:coreProperties>
</file>