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8332C3-26ED-4EF4-9E81-783D9FC3DF6B}" type="datetimeFigureOut">
              <a:rPr lang="en-AU" smtClean="0"/>
              <a:t>9/10/2016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36B06-7B51-4C1A-A719-4808A87B4A7E}" type="slidenum">
              <a:rPr lang="en-AU" smtClean="0"/>
              <a:t>‹#›</a:t>
            </a:fld>
            <a:endParaRPr lang="en-AU"/>
          </a:p>
        </p:txBody>
      </p:sp>
    </p:spTree>
    <p:extLst>
      <p:ext uri="{BB962C8B-B14F-4D97-AF65-F5344CB8AC3E}">
        <p14:creationId xmlns:p14="http://schemas.microsoft.com/office/powerpoint/2010/main" val="3010357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AU" dirty="0" smtClean="0"/>
              <a:t>Other Options:</a:t>
            </a:r>
          </a:p>
          <a:p>
            <a:pPr lvl="1"/>
            <a:r>
              <a:rPr lang="en-AU" dirty="0" smtClean="0"/>
              <a:t>Getting a drink (cup and a water tap)</a:t>
            </a:r>
          </a:p>
          <a:p>
            <a:pPr lvl="1"/>
            <a:r>
              <a:rPr lang="en-AU" dirty="0" smtClean="0"/>
              <a:t>Going to bed (blanket, pillowcase, tape to mark bed)</a:t>
            </a:r>
          </a:p>
          <a:p>
            <a:pPr lvl="1"/>
            <a:r>
              <a:rPr lang="en-AU" dirty="0" smtClean="0"/>
              <a:t>Getting dressed (one large shirt, one large pants and jumper.</a:t>
            </a:r>
          </a:p>
          <a:p>
            <a:pPr lvl="1"/>
            <a:r>
              <a:rPr lang="en-AU" dirty="0" smtClean="0"/>
              <a:t>Cleaning the house (broom, dustpan, 1 A4 paper torn into shreds)</a:t>
            </a:r>
          </a:p>
          <a:p>
            <a:endParaRPr lang="en-AU" dirty="0"/>
          </a:p>
        </p:txBody>
      </p:sp>
      <p:sp>
        <p:nvSpPr>
          <p:cNvPr id="4" name="Slide Number Placeholder 3"/>
          <p:cNvSpPr>
            <a:spLocks noGrp="1"/>
          </p:cNvSpPr>
          <p:nvPr>
            <p:ph type="sldNum" sz="quarter" idx="10"/>
          </p:nvPr>
        </p:nvSpPr>
        <p:spPr/>
        <p:txBody>
          <a:bodyPr/>
          <a:lstStyle/>
          <a:p>
            <a:fld id="{B6D72A5F-85E0-48D3-8D16-6624C5285B8F}" type="slidenum">
              <a:rPr lang="en-AU" smtClean="0">
                <a:solidFill>
                  <a:prstClr val="black"/>
                </a:solidFill>
              </a:rPr>
              <a:pPr/>
              <a:t>2</a:t>
            </a:fld>
            <a:endParaRPr lang="en-AU">
              <a:solidFill>
                <a:prstClr val="black"/>
              </a:solidFill>
            </a:endParaRPr>
          </a:p>
        </p:txBody>
      </p:sp>
    </p:spTree>
    <p:extLst>
      <p:ext uri="{BB962C8B-B14F-4D97-AF65-F5344CB8AC3E}">
        <p14:creationId xmlns:p14="http://schemas.microsoft.com/office/powerpoint/2010/main" val="530375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AU" b="1" dirty="0" smtClean="0"/>
              <a:t>Getting a drink </a:t>
            </a:r>
            <a:r>
              <a:rPr lang="en-AU" dirty="0" smtClean="0"/>
              <a:t>(cup and a water tap)</a:t>
            </a:r>
          </a:p>
          <a:p>
            <a:pPr lvl="2"/>
            <a:r>
              <a:rPr lang="en-AU" dirty="0" smtClean="0"/>
              <a:t>Student must take a cup and proceed to the nearest water tap. There they must fill the cup ¾ full of water and return to the starting station where they must drink the water. Spilling any of the water means they must return to the tap to refill.</a:t>
            </a:r>
          </a:p>
          <a:p>
            <a:pPr lvl="1"/>
            <a:r>
              <a:rPr lang="en-AU" b="1" dirty="0" smtClean="0"/>
              <a:t>Going to bed </a:t>
            </a:r>
            <a:r>
              <a:rPr lang="en-AU" dirty="0" smtClean="0"/>
              <a:t>(blanket, pillowcase and tape to mark bed)</a:t>
            </a:r>
          </a:p>
          <a:p>
            <a:pPr lvl="2"/>
            <a:r>
              <a:rPr lang="en-AU" dirty="0" smtClean="0"/>
              <a:t>Student must remove a folded blanket from a pillowcase. They must lay the pillowcase down like a pillow on the taped out bed and then get under the blanket for 10 seconds. They must then make the bed by spreading the blanket to the four corners of the taped out bed. They must then fold the blanket to the original size and place it back into the pillowcase.</a:t>
            </a:r>
          </a:p>
          <a:p>
            <a:pPr lvl="1"/>
            <a:r>
              <a:rPr lang="en-AU" b="1" dirty="0" smtClean="0"/>
              <a:t>Getting dressed </a:t>
            </a:r>
            <a:r>
              <a:rPr lang="en-AU" dirty="0" smtClean="0"/>
              <a:t>(one large shirt, one large pants, one jumper)</a:t>
            </a:r>
          </a:p>
          <a:p>
            <a:pPr lvl="2"/>
            <a:r>
              <a:rPr lang="en-AU" dirty="0" smtClean="0"/>
              <a:t>Student must put on the clothing over their school uniform. They must unbutton the shirt, put it on and button it back up. Put on the pants. And put on the jumper. After all the clothes are put on, they must take them off in the same way then fold them back neatly, making sure they are in the original condition as started.</a:t>
            </a:r>
          </a:p>
          <a:p>
            <a:pPr lvl="1"/>
            <a:r>
              <a:rPr lang="en-AU" b="1" dirty="0" smtClean="0"/>
              <a:t>Cleaning the house </a:t>
            </a:r>
            <a:r>
              <a:rPr lang="en-AU" dirty="0" smtClean="0"/>
              <a:t>(broom, dustpan, 1 A4 paper torn into shreds)</a:t>
            </a:r>
          </a:p>
          <a:p>
            <a:pPr lvl="2"/>
            <a:r>
              <a:rPr lang="en-AU" dirty="0" smtClean="0"/>
              <a:t>Student must take a broom and sweep up the scattered A4 paper into a pile. They must then take the dustpan and sweep it up, then place the scraps into the rubbish bin.  After this they must return to their original starting seat which will indicate the stopping of the timer.</a:t>
            </a:r>
          </a:p>
          <a:p>
            <a:endParaRPr lang="en-AU" dirty="0"/>
          </a:p>
        </p:txBody>
      </p:sp>
      <p:sp>
        <p:nvSpPr>
          <p:cNvPr id="4" name="Slide Number Placeholder 3"/>
          <p:cNvSpPr>
            <a:spLocks noGrp="1"/>
          </p:cNvSpPr>
          <p:nvPr>
            <p:ph type="sldNum" sz="quarter" idx="10"/>
          </p:nvPr>
        </p:nvSpPr>
        <p:spPr/>
        <p:txBody>
          <a:bodyPr/>
          <a:lstStyle/>
          <a:p>
            <a:fld id="{B6D72A5F-85E0-48D3-8D16-6624C5285B8F}" type="slidenum">
              <a:rPr lang="en-AU" smtClean="0">
                <a:solidFill>
                  <a:prstClr val="black"/>
                </a:solidFill>
              </a:rPr>
              <a:pPr/>
              <a:t>3</a:t>
            </a:fld>
            <a:endParaRPr lang="en-AU">
              <a:solidFill>
                <a:prstClr val="black"/>
              </a:solidFill>
            </a:endParaRPr>
          </a:p>
        </p:txBody>
      </p:sp>
    </p:spTree>
    <p:extLst>
      <p:ext uri="{BB962C8B-B14F-4D97-AF65-F5344CB8AC3E}">
        <p14:creationId xmlns:p14="http://schemas.microsoft.com/office/powerpoint/2010/main" val="4254515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Note the ‘contradiction</a:t>
            </a:r>
            <a:r>
              <a:rPr lang="en-AU" baseline="0" dirty="0" smtClean="0"/>
              <a:t> between Acts 9:7 and Acts 22:9 – Essentially, the Acts 9 says that they heard a voice but saw no man. Acts 22 says that they did not hear the voice. The explanation has to do with the word ‘</a:t>
            </a:r>
            <a:r>
              <a:rPr lang="en-AU" baseline="0" dirty="0" err="1" smtClean="0"/>
              <a:t>akouo</a:t>
            </a:r>
            <a:r>
              <a:rPr lang="en-AU" baseline="0" dirty="0" smtClean="0"/>
              <a:t>’ in the one passage using the genitive case and the other the accusative case for the same word. The explanation is that they men heard a voice, but did not UNDERSTAND the voice. The Acts 22 passage makes this point of not understanding when it says they did not hear the voice.</a:t>
            </a:r>
            <a:endParaRPr lang="en-AU" dirty="0"/>
          </a:p>
        </p:txBody>
      </p:sp>
      <p:sp>
        <p:nvSpPr>
          <p:cNvPr id="4" name="Slide Number Placeholder 3"/>
          <p:cNvSpPr>
            <a:spLocks noGrp="1"/>
          </p:cNvSpPr>
          <p:nvPr>
            <p:ph type="sldNum" sz="quarter" idx="10"/>
          </p:nvPr>
        </p:nvSpPr>
        <p:spPr/>
        <p:txBody>
          <a:bodyPr/>
          <a:lstStyle/>
          <a:p>
            <a:fld id="{B6D72A5F-85E0-48D3-8D16-6624C5285B8F}" type="slidenum">
              <a:rPr lang="en-AU" smtClean="0">
                <a:solidFill>
                  <a:prstClr val="black"/>
                </a:solidFill>
              </a:rPr>
              <a:pPr/>
              <a:t>5</a:t>
            </a:fld>
            <a:endParaRPr lang="en-AU">
              <a:solidFill>
                <a:prstClr val="black"/>
              </a:solidFill>
            </a:endParaRPr>
          </a:p>
        </p:txBody>
      </p:sp>
    </p:spTree>
    <p:extLst>
      <p:ext uri="{BB962C8B-B14F-4D97-AF65-F5344CB8AC3E}">
        <p14:creationId xmlns:p14="http://schemas.microsoft.com/office/powerpoint/2010/main" val="1736990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It’s worth</a:t>
            </a:r>
            <a:r>
              <a:rPr lang="en-AU" baseline="0" dirty="0" smtClean="0"/>
              <a:t> noting that when receiving a vision from God, people who are desiring things after their own means have ‘visions’ telling them to do exactly what they want. Ananias vision was what he did not want, it was going out to help a man who was keen on throwing him in jail.</a:t>
            </a:r>
            <a:endParaRPr lang="en-AU" dirty="0"/>
          </a:p>
        </p:txBody>
      </p:sp>
      <p:sp>
        <p:nvSpPr>
          <p:cNvPr id="4" name="Slide Number Placeholder 3"/>
          <p:cNvSpPr>
            <a:spLocks noGrp="1"/>
          </p:cNvSpPr>
          <p:nvPr>
            <p:ph type="sldNum" sz="quarter" idx="10"/>
          </p:nvPr>
        </p:nvSpPr>
        <p:spPr/>
        <p:txBody>
          <a:bodyPr/>
          <a:lstStyle/>
          <a:p>
            <a:fld id="{B6D72A5F-85E0-48D3-8D16-6624C5285B8F}" type="slidenum">
              <a:rPr lang="en-AU" smtClean="0">
                <a:solidFill>
                  <a:prstClr val="black"/>
                </a:solidFill>
              </a:rPr>
              <a:pPr/>
              <a:t>8</a:t>
            </a:fld>
            <a:endParaRPr lang="en-AU">
              <a:solidFill>
                <a:prstClr val="black"/>
              </a:solidFill>
            </a:endParaRPr>
          </a:p>
        </p:txBody>
      </p:sp>
    </p:spTree>
    <p:extLst>
      <p:ext uri="{BB962C8B-B14F-4D97-AF65-F5344CB8AC3E}">
        <p14:creationId xmlns:p14="http://schemas.microsoft.com/office/powerpoint/2010/main" val="1225149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6D72A5F-85E0-48D3-8D16-6624C5285B8F}" type="slidenum">
              <a:rPr lang="en-AU" smtClean="0">
                <a:solidFill>
                  <a:prstClr val="black"/>
                </a:solidFill>
              </a:rPr>
              <a:pPr/>
              <a:t>9</a:t>
            </a:fld>
            <a:endParaRPr lang="en-AU">
              <a:solidFill>
                <a:prstClr val="black"/>
              </a:solidFill>
            </a:endParaRPr>
          </a:p>
        </p:txBody>
      </p:sp>
    </p:spTree>
    <p:extLst>
      <p:ext uri="{BB962C8B-B14F-4D97-AF65-F5344CB8AC3E}">
        <p14:creationId xmlns:p14="http://schemas.microsoft.com/office/powerpoint/2010/main" val="1225149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4644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4521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71968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2814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996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96841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42195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5029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37140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87321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4684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5179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biblegateway.com/passage/?search=Acts%209&amp;version=ERV#fen-ERV-26890b" TargetMode="External"/><Relationship Id="rId2" Type="http://schemas.openxmlformats.org/officeDocument/2006/relationships/hyperlink" Target="https://www.biblegateway.com/passage/?search=Acts%209&amp;version=ERV#fen-ERV-26887a"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Acts%209&amp;version=ERV#fen-ERV-26897c"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alpha val="37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Lesson 2</a:t>
            </a:r>
            <a:endParaRPr lang="en-AU" dirty="0"/>
          </a:p>
        </p:txBody>
      </p:sp>
      <p:sp>
        <p:nvSpPr>
          <p:cNvPr id="3" name="Subtitle 2"/>
          <p:cNvSpPr>
            <a:spLocks noGrp="1"/>
          </p:cNvSpPr>
          <p:nvPr>
            <p:ph type="subTitle" idx="1"/>
          </p:nvPr>
        </p:nvSpPr>
        <p:spPr/>
        <p:txBody>
          <a:bodyPr>
            <a:normAutofit fontScale="85000" lnSpcReduction="20000"/>
          </a:bodyPr>
          <a:lstStyle/>
          <a:p>
            <a:r>
              <a:rPr lang="en-AU" dirty="0" smtClean="0"/>
              <a:t>Nothing like a bit of light</a:t>
            </a:r>
          </a:p>
          <a:p>
            <a:r>
              <a:rPr lang="en-AU" dirty="0" smtClean="0"/>
              <a:t>Acts 8:1-4</a:t>
            </a:r>
          </a:p>
          <a:p>
            <a:r>
              <a:rPr lang="en-AU" dirty="0" smtClean="0"/>
              <a:t>&amp;</a:t>
            </a:r>
          </a:p>
          <a:p>
            <a:r>
              <a:rPr lang="en-AU" dirty="0" smtClean="0"/>
              <a:t>Acts 9:1-30</a:t>
            </a:r>
            <a:endParaRPr lang="en-AU" dirty="0"/>
          </a:p>
        </p:txBody>
      </p:sp>
    </p:spTree>
    <p:extLst>
      <p:ext uri="{BB962C8B-B14F-4D97-AF65-F5344CB8AC3E}">
        <p14:creationId xmlns:p14="http://schemas.microsoft.com/office/powerpoint/2010/main" val="4266938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alpha val="37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 Activity</a:t>
            </a:r>
            <a:endParaRPr lang="en-AU" dirty="0"/>
          </a:p>
        </p:txBody>
      </p:sp>
      <p:sp>
        <p:nvSpPr>
          <p:cNvPr id="3" name="Content Placeholder 2"/>
          <p:cNvSpPr>
            <a:spLocks noGrp="1"/>
          </p:cNvSpPr>
          <p:nvPr>
            <p:ph idx="1"/>
          </p:nvPr>
        </p:nvSpPr>
        <p:spPr>
          <a:xfrm>
            <a:off x="228600" y="1219200"/>
            <a:ext cx="4343400" cy="5181600"/>
          </a:xfrm>
        </p:spPr>
        <p:txBody>
          <a:bodyPr>
            <a:normAutofit/>
          </a:bodyPr>
          <a:lstStyle/>
          <a:p>
            <a:pPr marL="0" indent="0" algn="ctr">
              <a:buNone/>
            </a:pPr>
            <a:r>
              <a:rPr lang="en-AU" b="1" dirty="0" smtClean="0"/>
              <a:t>Equipment</a:t>
            </a:r>
          </a:p>
          <a:p>
            <a:pPr marL="0" indent="0" algn="ctr">
              <a:buNone/>
            </a:pPr>
            <a:endParaRPr lang="en-AU" b="1" dirty="0" smtClean="0"/>
          </a:p>
          <a:p>
            <a:r>
              <a:rPr lang="en-AU" dirty="0" smtClean="0"/>
              <a:t>Blindfolds</a:t>
            </a:r>
          </a:p>
          <a:p>
            <a:r>
              <a:rPr lang="en-AU" dirty="0" smtClean="0"/>
              <a:t>Daily activity supplies</a:t>
            </a:r>
          </a:p>
          <a:p>
            <a:pPr lvl="1"/>
            <a:r>
              <a:rPr lang="en-AU" dirty="0" smtClean="0"/>
              <a:t>Eating (fork, knife, plate and lolly in a wrapper)</a:t>
            </a:r>
          </a:p>
          <a:p>
            <a:endParaRPr lang="en-AU" dirty="0"/>
          </a:p>
        </p:txBody>
      </p:sp>
      <p:sp>
        <p:nvSpPr>
          <p:cNvPr id="4" name="Content Placeholder 2"/>
          <p:cNvSpPr txBox="1">
            <a:spLocks/>
          </p:cNvSpPr>
          <p:nvPr/>
        </p:nvSpPr>
        <p:spPr>
          <a:xfrm>
            <a:off x="4876800" y="1219200"/>
            <a:ext cx="4114800" cy="52578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AU" sz="5100" b="1" dirty="0" smtClean="0">
                <a:solidFill>
                  <a:prstClr val="black"/>
                </a:solidFill>
              </a:rPr>
              <a:t>Set-up</a:t>
            </a:r>
            <a:endParaRPr lang="en-AU" b="1" dirty="0" smtClean="0">
              <a:solidFill>
                <a:prstClr val="black"/>
              </a:solidFill>
            </a:endParaRPr>
          </a:p>
          <a:p>
            <a:pPr marL="0" indent="0" algn="ctr">
              <a:buFont typeface="Arial" pitchFamily="34" charset="0"/>
              <a:buNone/>
            </a:pPr>
            <a:endParaRPr lang="en-AU" b="1" dirty="0" smtClean="0">
              <a:solidFill>
                <a:prstClr val="black"/>
              </a:solidFill>
            </a:endParaRPr>
          </a:p>
          <a:p>
            <a:r>
              <a:rPr lang="en-AU" dirty="0" smtClean="0">
                <a:solidFill>
                  <a:prstClr val="black"/>
                </a:solidFill>
              </a:rPr>
              <a:t>Teacher to choose the activity option and bring supplies.</a:t>
            </a:r>
          </a:p>
          <a:p>
            <a:r>
              <a:rPr lang="en-AU" dirty="0" smtClean="0">
                <a:solidFill>
                  <a:prstClr val="black"/>
                </a:solidFill>
              </a:rPr>
              <a:t>Students are put in pairs.</a:t>
            </a:r>
          </a:p>
          <a:p>
            <a:r>
              <a:rPr lang="en-AU" dirty="0" smtClean="0">
                <a:solidFill>
                  <a:prstClr val="black"/>
                </a:solidFill>
              </a:rPr>
              <a:t>Teacher to pick pairs of students to try and complete the task.</a:t>
            </a:r>
          </a:p>
          <a:p>
            <a:r>
              <a:rPr lang="en-AU" dirty="0" smtClean="0">
                <a:solidFill>
                  <a:prstClr val="black"/>
                </a:solidFill>
              </a:rPr>
              <a:t>1 member wears a blindfold and must attempt to complete the activity by following their teammates verbal instructions.</a:t>
            </a:r>
          </a:p>
        </p:txBody>
      </p:sp>
    </p:spTree>
    <p:extLst>
      <p:ext uri="{BB962C8B-B14F-4D97-AF65-F5344CB8AC3E}">
        <p14:creationId xmlns:p14="http://schemas.microsoft.com/office/powerpoint/2010/main" val="1076673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alpha val="37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AU" dirty="0" smtClean="0"/>
              <a:t>Daily Activity Instructions</a:t>
            </a:r>
            <a:endParaRPr lang="en-AU" dirty="0"/>
          </a:p>
        </p:txBody>
      </p:sp>
      <p:sp>
        <p:nvSpPr>
          <p:cNvPr id="3" name="Content Placeholder 2"/>
          <p:cNvSpPr>
            <a:spLocks noGrp="1"/>
          </p:cNvSpPr>
          <p:nvPr>
            <p:ph idx="1"/>
          </p:nvPr>
        </p:nvSpPr>
        <p:spPr>
          <a:xfrm>
            <a:off x="228600" y="1219200"/>
            <a:ext cx="8229600" cy="5334000"/>
          </a:xfrm>
        </p:spPr>
        <p:txBody>
          <a:bodyPr>
            <a:normAutofit/>
          </a:bodyPr>
          <a:lstStyle/>
          <a:p>
            <a:pPr lvl="1"/>
            <a:r>
              <a:rPr lang="en-AU" b="1" dirty="0"/>
              <a:t>Eating</a:t>
            </a:r>
            <a:r>
              <a:rPr lang="en-AU" dirty="0"/>
              <a:t> (fork, knife, plate and lolly</a:t>
            </a:r>
            <a:r>
              <a:rPr lang="en-AU" dirty="0" smtClean="0"/>
              <a:t>)</a:t>
            </a:r>
          </a:p>
          <a:p>
            <a:pPr lvl="2"/>
            <a:r>
              <a:rPr lang="en-AU" dirty="0" smtClean="0"/>
              <a:t>Student must place lolly on the plate and keep it on there. They must use the knife and fork to cut the lolly wrapper with no use of their hands. Once cutting open the wrapper, they must scoop the lolly up with the fork and eat it.</a:t>
            </a:r>
            <a:endParaRPr lang="en-AU" dirty="0"/>
          </a:p>
          <a:p>
            <a:endParaRPr lang="en-AU" dirty="0"/>
          </a:p>
        </p:txBody>
      </p:sp>
    </p:spTree>
    <p:extLst>
      <p:ext uri="{BB962C8B-B14F-4D97-AF65-F5344CB8AC3E}">
        <p14:creationId xmlns:p14="http://schemas.microsoft.com/office/powerpoint/2010/main" val="2798750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alpha val="37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Saul goes on a rampage</a:t>
            </a:r>
            <a:endParaRPr lang="en-AU" dirty="0"/>
          </a:p>
        </p:txBody>
      </p:sp>
      <p:sp>
        <p:nvSpPr>
          <p:cNvPr id="3" name="Content Placeholder 2"/>
          <p:cNvSpPr>
            <a:spLocks noGrp="1"/>
          </p:cNvSpPr>
          <p:nvPr>
            <p:ph idx="1"/>
          </p:nvPr>
        </p:nvSpPr>
        <p:spPr>
          <a:xfrm>
            <a:off x="228600" y="1524000"/>
            <a:ext cx="8534400" cy="4953000"/>
          </a:xfrm>
        </p:spPr>
        <p:txBody>
          <a:bodyPr>
            <a:normAutofit fontScale="70000" lnSpcReduction="20000"/>
          </a:bodyPr>
          <a:lstStyle/>
          <a:p>
            <a:pPr marL="0" indent="0">
              <a:buNone/>
            </a:pPr>
            <a:r>
              <a:rPr lang="en-AU" i="1" dirty="0"/>
              <a:t>Saul agreed that the killing of Stephen was a good thing. Some godly men buried Stephen and cried loudly for him.</a:t>
            </a:r>
          </a:p>
          <a:p>
            <a:pPr marL="0" indent="0">
              <a:buNone/>
            </a:pPr>
            <a:r>
              <a:rPr lang="en-AU" i="1" dirty="0" smtClean="0"/>
              <a:t>On </a:t>
            </a:r>
            <a:r>
              <a:rPr lang="en-AU" i="1" dirty="0"/>
              <a:t>that day the Jews began to persecute the church in Jerusalem, making them suffer very much. Saul was also trying to destroy the group. He went into their houses, dragged out men and women, and put them in jail. All the believers left Jerusalem. Only the apostles stayed. The believers went to different places in Judea and Samaria. </a:t>
            </a:r>
            <a:r>
              <a:rPr lang="en-AU" b="1" i="1" baseline="30000" dirty="0"/>
              <a:t>4 </a:t>
            </a:r>
            <a:r>
              <a:rPr lang="en-AU" i="1" dirty="0"/>
              <a:t>They were scattered everywhere, and in every place they went, they told people the Good </a:t>
            </a:r>
            <a:r>
              <a:rPr lang="en-AU" i="1" dirty="0" smtClean="0"/>
              <a:t>News…</a:t>
            </a:r>
          </a:p>
          <a:p>
            <a:pPr marL="0" indent="0">
              <a:buNone/>
            </a:pPr>
            <a:r>
              <a:rPr lang="en-AU" i="1" dirty="0"/>
              <a:t>… In Jerusalem Saul was still trying to scare the followers of the Lord, even saying he would kill them. He went to the high priest </a:t>
            </a:r>
            <a:r>
              <a:rPr lang="en-AU" i="1" dirty="0" smtClean="0"/>
              <a:t>and </a:t>
            </a:r>
            <a:r>
              <a:rPr lang="en-AU" i="1" dirty="0"/>
              <a:t>asked him to write letters to the synagogues in the city of Damascus. Saul wanted the high priest to give him the authority to find people in Damascus who were followers of the Way. If he found any believers there, men or women, he would arrest them and bring them back to Jerusalem.</a:t>
            </a:r>
          </a:p>
        </p:txBody>
      </p:sp>
    </p:spTree>
    <p:extLst>
      <p:ext uri="{BB962C8B-B14F-4D97-AF65-F5344CB8AC3E}">
        <p14:creationId xmlns:p14="http://schemas.microsoft.com/office/powerpoint/2010/main" val="3184152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alpha val="37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Saul cops one in the face</a:t>
            </a:r>
            <a:endParaRPr lang="en-AU" dirty="0"/>
          </a:p>
        </p:txBody>
      </p:sp>
      <p:sp>
        <p:nvSpPr>
          <p:cNvPr id="3" name="Content Placeholder 2"/>
          <p:cNvSpPr>
            <a:spLocks noGrp="1"/>
          </p:cNvSpPr>
          <p:nvPr>
            <p:ph idx="1"/>
          </p:nvPr>
        </p:nvSpPr>
        <p:spPr>
          <a:xfrm>
            <a:off x="152400" y="1295400"/>
            <a:ext cx="8763000" cy="5334000"/>
          </a:xfrm>
        </p:spPr>
        <p:txBody>
          <a:bodyPr>
            <a:normAutofit fontScale="85000" lnSpcReduction="20000"/>
          </a:bodyPr>
          <a:lstStyle/>
          <a:p>
            <a:pPr marL="0" indent="0">
              <a:buNone/>
            </a:pPr>
            <a:r>
              <a:rPr lang="en-AU" i="1" dirty="0"/>
              <a:t>So Saul went to Damascus. When he came near the city, a very bright light from heaven suddenly shined around him. </a:t>
            </a:r>
            <a:r>
              <a:rPr lang="en-AU" b="1" i="1" baseline="30000" dirty="0"/>
              <a:t>4 </a:t>
            </a:r>
            <a:r>
              <a:rPr lang="en-AU" i="1" dirty="0"/>
              <a:t>He fell to the ground and heard a voice saying to him, “Saul, Saul! Why are you persecuting me?”</a:t>
            </a:r>
          </a:p>
          <a:p>
            <a:pPr marL="0" indent="0">
              <a:buNone/>
            </a:pPr>
            <a:r>
              <a:rPr lang="en-AU" b="1" i="1" baseline="30000" dirty="0"/>
              <a:t>5 </a:t>
            </a:r>
            <a:r>
              <a:rPr lang="en-AU" i="1" dirty="0"/>
              <a:t>Saul said, “Who are you, Lord?”</a:t>
            </a:r>
          </a:p>
          <a:p>
            <a:pPr marL="0" indent="0">
              <a:buNone/>
            </a:pPr>
            <a:r>
              <a:rPr lang="en-AU" i="1" dirty="0"/>
              <a:t>The voice answered, “I am Jesus, the one you are persecuting. </a:t>
            </a:r>
            <a:r>
              <a:rPr lang="en-AU" b="1" i="1" baseline="30000" dirty="0"/>
              <a:t>6 </a:t>
            </a:r>
            <a:r>
              <a:rPr lang="en-AU" i="1" dirty="0"/>
              <a:t>Get up now and go into the city. Someone there will tell you what you must do.”</a:t>
            </a:r>
          </a:p>
          <a:p>
            <a:pPr marL="0" indent="0">
              <a:buNone/>
            </a:pPr>
            <a:r>
              <a:rPr lang="en-AU" b="1" i="1" baseline="30000" dirty="0"/>
              <a:t>7 </a:t>
            </a:r>
            <a:r>
              <a:rPr lang="en-AU" i="1" dirty="0"/>
              <a:t>The men traveling with Saul just stood there, unable to speak. They heard the voice, but they saw no one. </a:t>
            </a:r>
            <a:r>
              <a:rPr lang="en-AU" b="1" i="1" baseline="30000" dirty="0"/>
              <a:t>8 </a:t>
            </a:r>
            <a:r>
              <a:rPr lang="en-AU" i="1" dirty="0"/>
              <a:t>Saul got up from the ground and opened his eyes, but he could not see. So the men with him held his hand and led him into Damascus. </a:t>
            </a:r>
            <a:r>
              <a:rPr lang="en-AU" b="1" i="1" baseline="30000" dirty="0"/>
              <a:t>9 </a:t>
            </a:r>
            <a:r>
              <a:rPr lang="en-AU" i="1" dirty="0"/>
              <a:t>For three days, Saul could not see; he did not eat or drink.</a:t>
            </a:r>
          </a:p>
          <a:p>
            <a:pPr marL="0" indent="0">
              <a:buNone/>
            </a:pPr>
            <a:endParaRPr lang="en-AU" dirty="0"/>
          </a:p>
        </p:txBody>
      </p:sp>
    </p:spTree>
    <p:extLst>
      <p:ext uri="{BB962C8B-B14F-4D97-AF65-F5344CB8AC3E}">
        <p14:creationId xmlns:p14="http://schemas.microsoft.com/office/powerpoint/2010/main" val="380981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000">
            <a:alpha val="37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7929"/>
            <a:ext cx="8229600" cy="896471"/>
          </a:xfrm>
        </p:spPr>
        <p:txBody>
          <a:bodyPr/>
          <a:lstStyle/>
          <a:p>
            <a:r>
              <a:rPr lang="en-AU" dirty="0" smtClean="0"/>
              <a:t>Jesus picks Saul for his team</a:t>
            </a:r>
            <a:endParaRPr lang="en-AU" dirty="0"/>
          </a:p>
        </p:txBody>
      </p:sp>
      <p:sp>
        <p:nvSpPr>
          <p:cNvPr id="3" name="Content Placeholder 2"/>
          <p:cNvSpPr>
            <a:spLocks noGrp="1"/>
          </p:cNvSpPr>
          <p:nvPr>
            <p:ph idx="1"/>
          </p:nvPr>
        </p:nvSpPr>
        <p:spPr>
          <a:xfrm>
            <a:off x="76200" y="990600"/>
            <a:ext cx="8991600" cy="5715000"/>
          </a:xfrm>
        </p:spPr>
        <p:txBody>
          <a:bodyPr>
            <a:noAutofit/>
          </a:bodyPr>
          <a:lstStyle/>
          <a:p>
            <a:pPr marL="0" indent="0">
              <a:buNone/>
            </a:pPr>
            <a:r>
              <a:rPr lang="en-AU" sz="1800" i="1" dirty="0"/>
              <a:t>There was a follower of Jesus in Damascus named Ananias. In a vision the Lord said to him, “Ananias!”</a:t>
            </a:r>
          </a:p>
          <a:p>
            <a:pPr marL="0" indent="0">
              <a:buNone/>
            </a:pPr>
            <a:r>
              <a:rPr lang="en-AU" sz="1800" i="1" dirty="0"/>
              <a:t>Ananias answered, “Here I am, Lord.”</a:t>
            </a:r>
          </a:p>
          <a:p>
            <a:pPr marL="0" indent="0">
              <a:buNone/>
            </a:pPr>
            <a:r>
              <a:rPr lang="en-AU" sz="1800" b="1" i="1" baseline="30000" dirty="0"/>
              <a:t>11 </a:t>
            </a:r>
            <a:r>
              <a:rPr lang="en-AU" sz="1800" i="1" dirty="0"/>
              <a:t>The Lord said to him, “Get up and go to the street called Straight Street. Find the house of Judas</a:t>
            </a:r>
            <a:r>
              <a:rPr lang="en-AU" sz="1800" i="1" baseline="30000" dirty="0"/>
              <a:t>[</a:t>
            </a:r>
            <a:r>
              <a:rPr lang="en-AU" sz="1800" i="1" baseline="30000" dirty="0">
                <a:hlinkClick r:id="rId2" tooltip="See footnote a"/>
              </a:rPr>
              <a:t>a</a:t>
            </a:r>
            <a:r>
              <a:rPr lang="en-AU" sz="1800" i="1" baseline="30000" dirty="0"/>
              <a:t>]</a:t>
            </a:r>
            <a:r>
              <a:rPr lang="en-AU" sz="1800" i="1" dirty="0"/>
              <a:t> and ask for a man named Saul from the city of Tarsus. He is there now, praying. </a:t>
            </a:r>
            <a:r>
              <a:rPr lang="en-AU" sz="1800" b="1" i="1" baseline="30000" dirty="0"/>
              <a:t>12 </a:t>
            </a:r>
            <a:r>
              <a:rPr lang="en-AU" sz="1800" i="1" dirty="0"/>
              <a:t>He has seen a vision in which a man named Ananias came and laid his hands on him so that he could see again.”</a:t>
            </a:r>
          </a:p>
          <a:p>
            <a:pPr marL="0" indent="0">
              <a:buNone/>
            </a:pPr>
            <a:r>
              <a:rPr lang="en-AU" sz="1800" b="1" i="1" baseline="30000" dirty="0"/>
              <a:t>13 </a:t>
            </a:r>
            <a:r>
              <a:rPr lang="en-AU" sz="1800" i="1" dirty="0"/>
              <a:t>But Ananias answered, “Lord, many people have told me about this man. They told me about the many bad things he did to your holy people in Jerusalem. </a:t>
            </a:r>
            <a:r>
              <a:rPr lang="en-AU" sz="1800" b="1" i="1" baseline="30000" dirty="0"/>
              <a:t>14 </a:t>
            </a:r>
            <a:r>
              <a:rPr lang="en-AU" sz="1800" i="1" dirty="0"/>
              <a:t>Now he has come here to Damascus. The leading priests have given him the power to arrest all people who trust in you.</a:t>
            </a:r>
            <a:r>
              <a:rPr lang="en-AU" sz="1800" i="1" baseline="30000" dirty="0"/>
              <a:t>[</a:t>
            </a:r>
            <a:r>
              <a:rPr lang="en-AU" sz="1800" i="1" baseline="30000" dirty="0">
                <a:hlinkClick r:id="rId3" tooltip="See footnote b"/>
              </a:rPr>
              <a:t>b</a:t>
            </a:r>
            <a:r>
              <a:rPr lang="en-AU" sz="1800" i="1" baseline="30000" dirty="0"/>
              <a:t>]</a:t>
            </a:r>
            <a:r>
              <a:rPr lang="en-AU" sz="1800" i="1" dirty="0"/>
              <a:t>”</a:t>
            </a:r>
          </a:p>
          <a:p>
            <a:pPr marL="0" indent="0">
              <a:buNone/>
            </a:pPr>
            <a:r>
              <a:rPr lang="en-AU" sz="1800" b="1" i="1" baseline="30000" dirty="0"/>
              <a:t>15 </a:t>
            </a:r>
            <a:r>
              <a:rPr lang="en-AU" sz="1800" i="1" dirty="0"/>
              <a:t>But the Lord Jesus said to Ananias, “Go! I have chosen Saul for an important work. I want him to tell other nations, their rulers, and the people of Israel about me. </a:t>
            </a:r>
            <a:r>
              <a:rPr lang="en-AU" sz="1800" b="1" i="1" baseline="30000" dirty="0"/>
              <a:t>16 </a:t>
            </a:r>
            <a:r>
              <a:rPr lang="en-AU" sz="1800" i="1" dirty="0"/>
              <a:t>I will show him all that he must suffer for me.”</a:t>
            </a:r>
          </a:p>
          <a:p>
            <a:pPr marL="0" indent="0">
              <a:buNone/>
            </a:pPr>
            <a:r>
              <a:rPr lang="en-AU" sz="1800" b="1" i="1" baseline="30000" dirty="0"/>
              <a:t>17 </a:t>
            </a:r>
            <a:r>
              <a:rPr lang="en-AU" sz="1800" i="1" dirty="0"/>
              <a:t>So Ananias left and went to the house of Judas. He laid his hands on Saul and said, “Saul, my brother, the Lord Jesus sent me. He is the one you saw on the road when you came here. He sent me so that you can see again and also be filled with the Holy Spirit.” </a:t>
            </a:r>
            <a:r>
              <a:rPr lang="en-AU" sz="1800" b="1" i="1" baseline="30000" dirty="0"/>
              <a:t>18 </a:t>
            </a:r>
            <a:r>
              <a:rPr lang="en-AU" sz="1800" i="1" dirty="0"/>
              <a:t>Immediately, something that looked like fish scales fell off Saul’s eyes. He was able to see! Then he got up and was baptized. </a:t>
            </a:r>
            <a:r>
              <a:rPr lang="en-AU" sz="1800" b="1" i="1" baseline="30000" dirty="0"/>
              <a:t>19 </a:t>
            </a:r>
            <a:r>
              <a:rPr lang="en-AU" sz="1800" i="1" dirty="0"/>
              <a:t>After he ate, he began to feel strong again.</a:t>
            </a:r>
          </a:p>
        </p:txBody>
      </p:sp>
    </p:spTree>
    <p:extLst>
      <p:ext uri="{BB962C8B-B14F-4D97-AF65-F5344CB8AC3E}">
        <p14:creationId xmlns:p14="http://schemas.microsoft.com/office/powerpoint/2010/main" val="4280403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alpha val="37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344"/>
            <a:ext cx="8229600" cy="803856"/>
          </a:xfrm>
        </p:spPr>
        <p:txBody>
          <a:bodyPr/>
          <a:lstStyle/>
          <a:p>
            <a:r>
              <a:rPr lang="en-AU" dirty="0" smtClean="0"/>
              <a:t>Saul becomes the target</a:t>
            </a:r>
            <a:endParaRPr lang="en-AU" dirty="0"/>
          </a:p>
        </p:txBody>
      </p:sp>
      <p:sp>
        <p:nvSpPr>
          <p:cNvPr id="3" name="Content Placeholder 2"/>
          <p:cNvSpPr>
            <a:spLocks noGrp="1"/>
          </p:cNvSpPr>
          <p:nvPr>
            <p:ph idx="1"/>
          </p:nvPr>
        </p:nvSpPr>
        <p:spPr>
          <a:xfrm>
            <a:off x="0" y="685800"/>
            <a:ext cx="9144000" cy="6172200"/>
          </a:xfrm>
        </p:spPr>
        <p:txBody>
          <a:bodyPr>
            <a:normAutofit fontScale="47500" lnSpcReduction="20000"/>
          </a:bodyPr>
          <a:lstStyle/>
          <a:p>
            <a:pPr marL="0" indent="0">
              <a:lnSpc>
                <a:spcPct val="170000"/>
              </a:lnSpc>
              <a:buNone/>
            </a:pPr>
            <a:r>
              <a:rPr lang="en-AU" i="1" dirty="0"/>
              <a:t>Saul stayed with the followers of Jesus in Damascus for a few days.</a:t>
            </a:r>
            <a:r>
              <a:rPr lang="en-AU" b="1" i="1" baseline="30000" dirty="0"/>
              <a:t>20 </a:t>
            </a:r>
            <a:r>
              <a:rPr lang="en-AU" i="1" dirty="0"/>
              <a:t>Soon he began to go to the synagogues and tell people about Jesus. He told the people, “Jesus is the Son of God</a:t>
            </a:r>
            <a:r>
              <a:rPr lang="en-AU" i="1" dirty="0" smtClean="0"/>
              <a:t>!” </a:t>
            </a:r>
            <a:r>
              <a:rPr lang="en-AU" b="1" i="1" baseline="30000" dirty="0" smtClean="0"/>
              <a:t>21</a:t>
            </a:r>
            <a:r>
              <a:rPr lang="en-AU" b="1" i="1" baseline="30000" dirty="0"/>
              <a:t> </a:t>
            </a:r>
            <a:r>
              <a:rPr lang="en-AU" i="1" dirty="0"/>
              <a:t>All the people who heard Saul were amazed. They said, “This is the same man who was in Jerusalem trying to destroy the people who trust in Jesus</a:t>
            </a:r>
            <a:r>
              <a:rPr lang="en-AU" i="1" baseline="30000" dirty="0"/>
              <a:t>[</a:t>
            </a:r>
            <a:r>
              <a:rPr lang="en-AU" i="1" baseline="30000" dirty="0">
                <a:hlinkClick r:id="rId2" tooltip="See footnote c"/>
              </a:rPr>
              <a:t>c</a:t>
            </a:r>
            <a:r>
              <a:rPr lang="en-AU" i="1" baseline="30000" dirty="0"/>
              <a:t>]</a:t>
            </a:r>
            <a:r>
              <a:rPr lang="en-AU" i="1" dirty="0"/>
              <a:t>! And that’s why he has come here—to arrest the followers of Jesus and take them back to the leading </a:t>
            </a:r>
            <a:r>
              <a:rPr lang="en-AU" i="1" dirty="0" smtClean="0"/>
              <a:t>priests. "But </a:t>
            </a:r>
            <a:r>
              <a:rPr lang="en-AU" i="1" dirty="0"/>
              <a:t>Saul became more and more powerful in proving that Jesus is the Messiah. His proofs were so strong that the Jews who lived in Damascus could not argue with </a:t>
            </a:r>
            <a:r>
              <a:rPr lang="en-AU" i="1" dirty="0" smtClean="0"/>
              <a:t>him. After </a:t>
            </a:r>
            <a:r>
              <a:rPr lang="en-AU" i="1" dirty="0"/>
              <a:t>many days, some Jews made plans to kill Saul. </a:t>
            </a:r>
            <a:r>
              <a:rPr lang="en-AU" b="1" i="1" baseline="30000" dirty="0"/>
              <a:t>24 </a:t>
            </a:r>
            <a:r>
              <a:rPr lang="en-AU" i="1" dirty="0"/>
              <a:t>They were watching the city gates day and night. They wanted to kill Saul, but he learned about their plan. </a:t>
            </a:r>
            <a:r>
              <a:rPr lang="en-AU" b="1" i="1" baseline="30000" dirty="0"/>
              <a:t>25 </a:t>
            </a:r>
            <a:r>
              <a:rPr lang="en-AU" i="1" dirty="0"/>
              <a:t>One night some followers that Saul had taught helped him leave the city. They put him in a basket and lowered it down through a hole in the city wall</a:t>
            </a:r>
            <a:r>
              <a:rPr lang="en-AU" i="1" dirty="0" smtClean="0"/>
              <a:t>.</a:t>
            </a:r>
          </a:p>
          <a:p>
            <a:pPr marL="0" indent="0">
              <a:lnSpc>
                <a:spcPct val="170000"/>
              </a:lnSpc>
              <a:buNone/>
            </a:pPr>
            <a:endParaRPr lang="en-AU" i="1" dirty="0"/>
          </a:p>
          <a:p>
            <a:pPr marL="0" indent="0">
              <a:lnSpc>
                <a:spcPct val="170000"/>
              </a:lnSpc>
              <a:buNone/>
            </a:pPr>
            <a:r>
              <a:rPr lang="en-AU" i="1" dirty="0" smtClean="0"/>
              <a:t>Then </a:t>
            </a:r>
            <a:r>
              <a:rPr lang="en-AU" i="1" dirty="0"/>
              <a:t>Saul went to Jerusalem. He tried to join the group of followers, but they were all afraid of him. They did not believe that he was really a follower of Jesus. </a:t>
            </a:r>
            <a:r>
              <a:rPr lang="en-AU" b="1" i="1" baseline="30000" dirty="0"/>
              <a:t>27 </a:t>
            </a:r>
            <a:r>
              <a:rPr lang="en-AU" i="1" dirty="0"/>
              <a:t>But Barnabas accepted Saul and took him to the apostles. He told them how Saul had seen the Lord on the road and how the Lord had spoken to Saul. Then he told them how boldly Saul had spoken for the Lord in Damascus.</a:t>
            </a:r>
          </a:p>
          <a:p>
            <a:pPr marL="0" indent="0">
              <a:lnSpc>
                <a:spcPct val="170000"/>
              </a:lnSpc>
              <a:buNone/>
            </a:pPr>
            <a:r>
              <a:rPr lang="en-AU" b="1" i="1" baseline="30000" dirty="0"/>
              <a:t>28 </a:t>
            </a:r>
            <a:r>
              <a:rPr lang="en-AU" i="1" dirty="0"/>
              <a:t>And so Saul stayed with the followers and went all around Jerusalem speaking boldly for the Lord. </a:t>
            </a:r>
            <a:r>
              <a:rPr lang="en-AU" b="1" i="1" baseline="30000" dirty="0"/>
              <a:t>29 </a:t>
            </a:r>
            <a:r>
              <a:rPr lang="en-AU" i="1" dirty="0"/>
              <a:t>He often had arguments with the Greek-speaking Jews, who began making plans to kill him. </a:t>
            </a:r>
            <a:r>
              <a:rPr lang="en-AU" b="1" i="1" baseline="30000" dirty="0"/>
              <a:t>30 </a:t>
            </a:r>
            <a:r>
              <a:rPr lang="en-AU" i="1" dirty="0"/>
              <a:t>When the believers learned about this, they took Saul to Caesarea, and from there they sent him to the city of Tarsus.</a:t>
            </a:r>
          </a:p>
          <a:p>
            <a:pPr marL="0" indent="0">
              <a:buNone/>
            </a:pPr>
            <a:endParaRPr lang="en-AU" dirty="0"/>
          </a:p>
        </p:txBody>
      </p:sp>
    </p:spTree>
    <p:extLst>
      <p:ext uri="{BB962C8B-B14F-4D97-AF65-F5344CB8AC3E}">
        <p14:creationId xmlns:p14="http://schemas.microsoft.com/office/powerpoint/2010/main" val="793968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000">
            <a:alpha val="37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AU" dirty="0" smtClean="0"/>
              <a:t>Questions to Discuss</a:t>
            </a:r>
            <a:endParaRPr lang="en-AU" dirty="0"/>
          </a:p>
        </p:txBody>
      </p:sp>
      <p:sp>
        <p:nvSpPr>
          <p:cNvPr id="3" name="Content Placeholder 2"/>
          <p:cNvSpPr>
            <a:spLocks noGrp="1"/>
          </p:cNvSpPr>
          <p:nvPr>
            <p:ph idx="1"/>
          </p:nvPr>
        </p:nvSpPr>
        <p:spPr>
          <a:xfrm>
            <a:off x="0" y="838200"/>
            <a:ext cx="9067800" cy="6019800"/>
          </a:xfrm>
        </p:spPr>
        <p:txBody>
          <a:bodyPr>
            <a:normAutofit fontScale="62500" lnSpcReduction="20000"/>
          </a:bodyPr>
          <a:lstStyle/>
          <a:p>
            <a:pPr marL="0" indent="0">
              <a:buNone/>
            </a:pPr>
            <a:r>
              <a:rPr lang="en-AU" dirty="0" smtClean="0"/>
              <a:t>1. What </a:t>
            </a:r>
            <a:r>
              <a:rPr lang="en-AU" dirty="0"/>
              <a:t>did Saul do after seeing the stoning of Stephen?</a:t>
            </a:r>
          </a:p>
          <a:p>
            <a:pPr marL="0" indent="0">
              <a:buNone/>
            </a:pPr>
            <a:endParaRPr lang="en-AU" dirty="0"/>
          </a:p>
          <a:p>
            <a:pPr marL="0" indent="0">
              <a:buNone/>
            </a:pPr>
            <a:r>
              <a:rPr lang="en-AU" dirty="0" smtClean="0"/>
              <a:t>2. What </a:t>
            </a:r>
            <a:r>
              <a:rPr lang="en-AU" dirty="0"/>
              <a:t>did all the Christians do to get away from being persecuted?</a:t>
            </a:r>
          </a:p>
          <a:p>
            <a:pPr marL="0" indent="0">
              <a:buNone/>
            </a:pPr>
            <a:endParaRPr lang="en-AU" dirty="0"/>
          </a:p>
          <a:p>
            <a:pPr marL="0" indent="0">
              <a:buNone/>
            </a:pPr>
            <a:r>
              <a:rPr lang="en-AU" dirty="0" smtClean="0"/>
              <a:t>3. What </a:t>
            </a:r>
            <a:r>
              <a:rPr lang="en-AU" dirty="0"/>
              <a:t>specific things happened that made Saul believe it was God speaking to him on the road?</a:t>
            </a:r>
          </a:p>
          <a:p>
            <a:pPr marL="0" indent="0">
              <a:buNone/>
            </a:pPr>
            <a:endParaRPr lang="en-AU" dirty="0"/>
          </a:p>
          <a:p>
            <a:pPr marL="0" indent="0">
              <a:buNone/>
            </a:pPr>
            <a:r>
              <a:rPr lang="en-AU" dirty="0" smtClean="0"/>
              <a:t>4. Why </a:t>
            </a:r>
            <a:r>
              <a:rPr lang="en-AU" dirty="0"/>
              <a:t>did Ananias not want to go help Saul?</a:t>
            </a:r>
          </a:p>
          <a:p>
            <a:pPr marL="0" indent="0">
              <a:buNone/>
            </a:pPr>
            <a:endParaRPr lang="en-AU" dirty="0"/>
          </a:p>
          <a:p>
            <a:pPr marL="0" indent="0">
              <a:buNone/>
            </a:pPr>
            <a:endParaRPr lang="en-AU" dirty="0"/>
          </a:p>
          <a:p>
            <a:pPr marL="0" indent="0">
              <a:buNone/>
            </a:pPr>
            <a:r>
              <a:rPr lang="en-AU" dirty="0" smtClean="0"/>
              <a:t>5. What </a:t>
            </a:r>
            <a:r>
              <a:rPr lang="en-AU" dirty="0"/>
              <a:t>did Jesus say that Saul was chosen to do?</a:t>
            </a:r>
          </a:p>
          <a:p>
            <a:pPr marL="0" indent="0">
              <a:buNone/>
            </a:pPr>
            <a:endParaRPr lang="en-AU" dirty="0"/>
          </a:p>
          <a:p>
            <a:pPr marL="0" indent="0">
              <a:buNone/>
            </a:pPr>
            <a:endParaRPr lang="en-AU" dirty="0"/>
          </a:p>
          <a:p>
            <a:pPr marL="0" indent="0">
              <a:buNone/>
            </a:pPr>
            <a:r>
              <a:rPr lang="en-AU" dirty="0" smtClean="0"/>
              <a:t>6. What </a:t>
            </a:r>
            <a:r>
              <a:rPr lang="en-AU" dirty="0"/>
              <a:t>do think the followers of Jesus were thinking when Saul came up to them saying he was going to join them?</a:t>
            </a:r>
          </a:p>
          <a:p>
            <a:pPr marL="0" indent="0">
              <a:buNone/>
            </a:pPr>
            <a:endParaRPr lang="en-AU" dirty="0"/>
          </a:p>
          <a:p>
            <a:pPr marL="0" indent="0">
              <a:buNone/>
            </a:pPr>
            <a:endParaRPr lang="en-AU" dirty="0"/>
          </a:p>
          <a:p>
            <a:pPr marL="0" indent="0">
              <a:buNone/>
            </a:pPr>
            <a:r>
              <a:rPr lang="en-AU" dirty="0"/>
              <a:t>7</a:t>
            </a:r>
            <a:r>
              <a:rPr lang="en-AU" dirty="0" smtClean="0"/>
              <a:t>. (</a:t>
            </a:r>
            <a:r>
              <a:rPr lang="en-AU" dirty="0"/>
              <a:t>Deep thinking) Can you think of any OTHER possible reason why a person would change their mind like this? </a:t>
            </a:r>
          </a:p>
          <a:p>
            <a:pPr marL="0" indent="0">
              <a:buNone/>
            </a:pPr>
            <a:endParaRPr lang="en-AU" dirty="0" smtClean="0"/>
          </a:p>
          <a:p>
            <a:endParaRPr lang="en-AU" dirty="0" smtClean="0"/>
          </a:p>
          <a:p>
            <a:endParaRPr lang="en-AU" dirty="0" smtClean="0"/>
          </a:p>
          <a:p>
            <a:endParaRPr lang="en-AU" dirty="0"/>
          </a:p>
        </p:txBody>
      </p:sp>
    </p:spTree>
    <p:extLst>
      <p:ext uri="{BB962C8B-B14F-4D97-AF65-F5344CB8AC3E}">
        <p14:creationId xmlns:p14="http://schemas.microsoft.com/office/powerpoint/2010/main" val="2449482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000">
            <a:alpha val="37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514600"/>
            <a:ext cx="8229600" cy="685800"/>
          </a:xfrm>
        </p:spPr>
        <p:txBody>
          <a:bodyPr>
            <a:normAutofit fontScale="90000"/>
          </a:bodyPr>
          <a:lstStyle/>
          <a:p>
            <a:r>
              <a:rPr lang="en-AU" dirty="0" smtClean="0"/>
              <a:t>The End</a:t>
            </a:r>
            <a:endParaRPr lang="en-AU" dirty="0"/>
          </a:p>
        </p:txBody>
      </p:sp>
    </p:spTree>
    <p:extLst>
      <p:ext uri="{BB962C8B-B14F-4D97-AF65-F5344CB8AC3E}">
        <p14:creationId xmlns:p14="http://schemas.microsoft.com/office/powerpoint/2010/main" val="4124075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980</Words>
  <Application>Microsoft Office PowerPoint</Application>
  <PresentationFormat>On-screen Show (4:3)</PresentationFormat>
  <Paragraphs>81</Paragraphs>
  <Slides>9</Slides>
  <Notes>5</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1_Office Theme</vt:lpstr>
      <vt:lpstr>Lesson 2</vt:lpstr>
      <vt:lpstr>Introduction Activity</vt:lpstr>
      <vt:lpstr>Daily Activity Instructions</vt:lpstr>
      <vt:lpstr>Saul goes on a rampage</vt:lpstr>
      <vt:lpstr>Saul cops one in the face</vt:lpstr>
      <vt:lpstr>Jesus picks Saul for his team</vt:lpstr>
      <vt:lpstr>Saul becomes the target</vt:lpstr>
      <vt:lpstr>Questions to Discuss</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dc:title>
  <dc:creator>Nathan Schepemaker</dc:creator>
  <cp:lastModifiedBy>Nathan Schepemaker</cp:lastModifiedBy>
  <cp:revision>1</cp:revision>
  <dcterms:created xsi:type="dcterms:W3CDTF">2006-08-16T00:00:00Z</dcterms:created>
  <dcterms:modified xsi:type="dcterms:W3CDTF">2016-10-09T08:47:36Z</dcterms:modified>
</cp:coreProperties>
</file>