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sldIdLst>
    <p:sldId id="257" r:id="rId2"/>
    <p:sldId id="258" r:id="rId3"/>
    <p:sldId id="299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59" r:id="rId14"/>
    <p:sldId id="260" r:id="rId15"/>
    <p:sldId id="261" r:id="rId16"/>
    <p:sldId id="263" r:id="rId17"/>
    <p:sldId id="264" r:id="rId18"/>
    <p:sldId id="265" r:id="rId19"/>
    <p:sldId id="266" r:id="rId20"/>
    <p:sldId id="273" r:id="rId21"/>
    <p:sldId id="298" r:id="rId22"/>
    <p:sldId id="269" r:id="rId23"/>
    <p:sldId id="270" r:id="rId24"/>
    <p:sldId id="286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444" autoAdjust="0"/>
    <p:restoredTop sz="86387" autoAdjust="0"/>
  </p:normalViewPr>
  <p:slideViewPr>
    <p:cSldViewPr>
      <p:cViewPr varScale="1">
        <p:scale>
          <a:sx n="44" d="100"/>
          <a:sy n="44" d="100"/>
        </p:scale>
        <p:origin x="60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Schepemaker" userId="0f3e5348-db0b-4bba-8360-f9ac668c9210" providerId="ADAL" clId="{8D5C2C0A-8814-4941-A04A-BC8F94B74D47}"/>
    <pc:docChg chg="modSld">
      <pc:chgData name="Nathan Schepemaker" userId="0f3e5348-db0b-4bba-8360-f9ac668c9210" providerId="ADAL" clId="{8D5C2C0A-8814-4941-A04A-BC8F94B74D47}" dt="2017-09-10T09:00:57.070" v="5" actId="6549"/>
      <pc:docMkLst>
        <pc:docMk/>
      </pc:docMkLst>
      <pc:sldChg chg="addSp modSp">
        <pc:chgData name="Nathan Schepemaker" userId="0f3e5348-db0b-4bba-8360-f9ac668c9210" providerId="ADAL" clId="{8D5C2C0A-8814-4941-A04A-BC8F94B74D47}" dt="2017-09-10T09:00:57.070" v="5" actId="6549"/>
        <pc:sldMkLst>
          <pc:docMk/>
          <pc:sldMk cId="0" sldId="296"/>
        </pc:sldMkLst>
        <pc:spChg chg="add">
          <ac:chgData name="Nathan Schepemaker" userId="0f3e5348-db0b-4bba-8360-f9ac668c9210" providerId="ADAL" clId="{8D5C2C0A-8814-4941-A04A-BC8F94B74D47}" dt="2017-09-10T09:00:30.884" v="0"/>
          <ac:spMkLst>
            <pc:docMk/>
            <pc:sldMk cId="0" sldId="296"/>
            <ac:spMk id="4" creationId="{CD9FDAFA-142B-4113-82FC-A313C7910830}"/>
          </ac:spMkLst>
        </pc:spChg>
        <pc:spChg chg="add mod">
          <ac:chgData name="Nathan Schepemaker" userId="0f3e5348-db0b-4bba-8360-f9ac668c9210" providerId="ADAL" clId="{8D5C2C0A-8814-4941-A04A-BC8F94B74D47}" dt="2017-09-10T09:00:57.070" v="5" actId="6549"/>
          <ac:spMkLst>
            <pc:docMk/>
            <pc:sldMk cId="0" sldId="296"/>
            <ac:spMk id="5" creationId="{9C97BF7C-8FEC-4BF3-AA38-4FEAE701DEE1}"/>
          </ac:spMkLst>
        </pc:spChg>
      </pc:sldChg>
    </pc:docChg>
  </pc:docChgLst>
  <pc:docChgLst>
    <pc:chgData name="Nathan Schepemaker" userId="0f3e5348-db0b-4bba-8360-f9ac668c9210" providerId="ADAL" clId="{3EF23C78-12B4-41A8-AB33-CE18CB66951D}"/>
    <pc:docChg chg="undo custSel modSld">
      <pc:chgData name="Nathan Schepemaker" userId="0f3e5348-db0b-4bba-8360-f9ac668c9210" providerId="ADAL" clId="{3EF23C78-12B4-41A8-AB33-CE18CB66951D}" dt="2017-09-10T05:56:30.808" v="344"/>
      <pc:docMkLst>
        <pc:docMk/>
      </pc:docMkLst>
      <pc:sldChg chg="modSp">
        <pc:chgData name="Nathan Schepemaker" userId="0f3e5348-db0b-4bba-8360-f9ac668c9210" providerId="ADAL" clId="{3EF23C78-12B4-41A8-AB33-CE18CB66951D}" dt="2017-09-10T05:50:38.563" v="195" actId="20577"/>
        <pc:sldMkLst>
          <pc:docMk/>
          <pc:sldMk cId="0" sldId="259"/>
        </pc:sldMkLst>
        <pc:spChg chg="mod">
          <ac:chgData name="Nathan Schepemaker" userId="0f3e5348-db0b-4bba-8360-f9ac668c9210" providerId="ADAL" clId="{3EF23C78-12B4-41A8-AB33-CE18CB66951D}" dt="2017-09-10T05:50:38.563" v="195" actId="20577"/>
          <ac:spMkLst>
            <pc:docMk/>
            <pc:sldMk cId="0" sldId="259"/>
            <ac:spMk id="5123" creationId="{00000000-0000-0000-0000-000000000000}"/>
          </ac:spMkLst>
        </pc:spChg>
      </pc:sldChg>
      <pc:sldChg chg="modSp">
        <pc:chgData name="Nathan Schepemaker" userId="0f3e5348-db0b-4bba-8360-f9ac668c9210" providerId="ADAL" clId="{3EF23C78-12B4-41A8-AB33-CE18CB66951D}" dt="2017-09-10T05:53:41.171" v="269" actId="20577"/>
        <pc:sldMkLst>
          <pc:docMk/>
          <pc:sldMk cId="0" sldId="261"/>
        </pc:sldMkLst>
        <pc:spChg chg="mod">
          <ac:chgData name="Nathan Schepemaker" userId="0f3e5348-db0b-4bba-8360-f9ac668c9210" providerId="ADAL" clId="{3EF23C78-12B4-41A8-AB33-CE18CB66951D}" dt="2017-09-10T05:53:41.171" v="269" actId="20577"/>
          <ac:spMkLst>
            <pc:docMk/>
            <pc:sldMk cId="0" sldId="261"/>
            <ac:spMk id="7171" creationId="{00000000-0000-0000-0000-000000000000}"/>
          </ac:spMkLst>
        </pc:spChg>
      </pc:sldChg>
      <pc:sldChg chg="modSp">
        <pc:chgData name="Nathan Schepemaker" userId="0f3e5348-db0b-4bba-8360-f9ac668c9210" providerId="ADAL" clId="{3EF23C78-12B4-41A8-AB33-CE18CB66951D}" dt="2017-09-10T05:56:06.595" v="343" actId="6549"/>
        <pc:sldMkLst>
          <pc:docMk/>
          <pc:sldMk cId="0" sldId="263"/>
        </pc:sldMkLst>
        <pc:spChg chg="mod">
          <ac:chgData name="Nathan Schepemaker" userId="0f3e5348-db0b-4bba-8360-f9ac668c9210" providerId="ADAL" clId="{3EF23C78-12B4-41A8-AB33-CE18CB66951D}" dt="2017-09-10T05:54:50.975" v="306" actId="20577"/>
          <ac:spMkLst>
            <pc:docMk/>
            <pc:sldMk cId="0" sldId="263"/>
            <ac:spMk id="9219" creationId="{00000000-0000-0000-0000-000000000000}"/>
          </ac:spMkLst>
        </pc:spChg>
        <pc:graphicFrameChg chg="modGraphic">
          <ac:chgData name="Nathan Schepemaker" userId="0f3e5348-db0b-4bba-8360-f9ac668c9210" providerId="ADAL" clId="{3EF23C78-12B4-41A8-AB33-CE18CB66951D}" dt="2017-09-10T05:56:06.595" v="343" actId="6549"/>
          <ac:graphicFrameMkLst>
            <pc:docMk/>
            <pc:sldMk cId="0" sldId="263"/>
            <ac:graphicFrameMk id="2" creationId="{00000000-0000-0000-0000-000000000000}"/>
          </ac:graphicFrameMkLst>
        </pc:graphicFrameChg>
      </pc:sldChg>
      <pc:sldChg chg="modSp">
        <pc:chgData name="Nathan Schepemaker" userId="0f3e5348-db0b-4bba-8360-f9ac668c9210" providerId="ADAL" clId="{3EF23C78-12B4-41A8-AB33-CE18CB66951D}" dt="2017-09-10T05:56:30.808" v="344"/>
        <pc:sldMkLst>
          <pc:docMk/>
          <pc:sldMk cId="0" sldId="264"/>
        </pc:sldMkLst>
        <pc:spChg chg="mod">
          <ac:chgData name="Nathan Schepemaker" userId="0f3e5348-db0b-4bba-8360-f9ac668c9210" providerId="ADAL" clId="{3EF23C78-12B4-41A8-AB33-CE18CB66951D}" dt="2017-09-10T05:56:30.808" v="344"/>
          <ac:spMkLst>
            <pc:docMk/>
            <pc:sldMk cId="0" sldId="264"/>
            <ac:spMk id="10242" creationId="{00000000-0000-0000-0000-000000000000}"/>
          </ac:spMkLst>
        </pc:spChg>
      </pc:sldChg>
      <pc:sldChg chg="modSp">
        <pc:chgData name="Nathan Schepemaker" userId="0f3e5348-db0b-4bba-8360-f9ac668c9210" providerId="ADAL" clId="{3EF23C78-12B4-41A8-AB33-CE18CB66951D}" dt="2017-08-24T12:03:55.210" v="3" actId="1076"/>
        <pc:sldMkLst>
          <pc:docMk/>
          <pc:sldMk cId="0" sldId="269"/>
        </pc:sldMkLst>
        <pc:spChg chg="mod">
          <ac:chgData name="Nathan Schepemaker" userId="0f3e5348-db0b-4bba-8360-f9ac668c9210" providerId="ADAL" clId="{3EF23C78-12B4-41A8-AB33-CE18CB66951D}" dt="2017-08-24T12:03:45.598" v="1" actId="14100"/>
          <ac:spMkLst>
            <pc:docMk/>
            <pc:sldMk cId="0" sldId="269"/>
            <ac:spMk id="15363" creationId="{00000000-0000-0000-0000-000000000000}"/>
          </ac:spMkLst>
        </pc:spChg>
        <pc:spChg chg="mod">
          <ac:chgData name="Nathan Schepemaker" userId="0f3e5348-db0b-4bba-8360-f9ac668c9210" providerId="ADAL" clId="{3EF23C78-12B4-41A8-AB33-CE18CB66951D}" dt="2017-08-24T12:03:55.210" v="3" actId="1076"/>
          <ac:spMkLst>
            <pc:docMk/>
            <pc:sldMk cId="0" sldId="269"/>
            <ac:spMk id="26628" creationId="{00000000-0000-0000-0000-000000000000}"/>
          </ac:spMkLst>
        </pc:spChg>
      </pc:sldChg>
      <pc:sldChg chg="modSp">
        <pc:chgData name="Nathan Schepemaker" userId="0f3e5348-db0b-4bba-8360-f9ac668c9210" providerId="ADAL" clId="{3EF23C78-12B4-41A8-AB33-CE18CB66951D}" dt="2017-09-10T05:37:03.315" v="85" actId="403"/>
        <pc:sldMkLst>
          <pc:docMk/>
          <pc:sldMk cId="0" sldId="290"/>
        </pc:sldMkLst>
        <pc:spChg chg="mod">
          <ac:chgData name="Nathan Schepemaker" userId="0f3e5348-db0b-4bba-8360-f9ac668c9210" providerId="ADAL" clId="{3EF23C78-12B4-41A8-AB33-CE18CB66951D}" dt="2017-09-10T05:37:03.315" v="85" actId="403"/>
          <ac:spMkLst>
            <pc:docMk/>
            <pc:sldMk cId="0" sldId="290"/>
            <ac:spMk id="7171" creationId="{00000000-0000-0000-0000-000000000000}"/>
          </ac:spMkLst>
        </pc:spChg>
      </pc:sldChg>
      <pc:sldChg chg="addSp modSp">
        <pc:chgData name="Nathan Schepemaker" userId="0f3e5348-db0b-4bba-8360-f9ac668c9210" providerId="ADAL" clId="{3EF23C78-12B4-41A8-AB33-CE18CB66951D}" dt="2017-09-10T05:45:34.312" v="162" actId="1076"/>
        <pc:sldMkLst>
          <pc:docMk/>
          <pc:sldMk cId="0" sldId="291"/>
        </pc:sldMkLst>
        <pc:spChg chg="add mod">
          <ac:chgData name="Nathan Schepemaker" userId="0f3e5348-db0b-4bba-8360-f9ac668c9210" providerId="ADAL" clId="{3EF23C78-12B4-41A8-AB33-CE18CB66951D}" dt="2017-09-10T05:44:27.810" v="144" actId="122"/>
          <ac:spMkLst>
            <pc:docMk/>
            <pc:sldMk cId="0" sldId="291"/>
            <ac:spMk id="2" creationId="{7A0DD689-EDBD-43EE-B9C1-0DCE71FB5FF4}"/>
          </ac:spMkLst>
        </pc:spChg>
        <pc:spChg chg="add mod">
          <ac:chgData name="Nathan Schepemaker" userId="0f3e5348-db0b-4bba-8360-f9ac668c9210" providerId="ADAL" clId="{3EF23C78-12B4-41A8-AB33-CE18CB66951D}" dt="2017-09-10T05:45:34.312" v="162" actId="1076"/>
          <ac:spMkLst>
            <pc:docMk/>
            <pc:sldMk cId="0" sldId="291"/>
            <ac:spMk id="6" creationId="{36855448-7FFE-4609-B23B-20CF256E414A}"/>
          </ac:spMkLst>
        </pc:spChg>
        <pc:spChg chg="mod">
          <ac:chgData name="Nathan Schepemaker" userId="0f3e5348-db0b-4bba-8360-f9ac668c9210" providerId="ADAL" clId="{3EF23C78-12B4-41A8-AB33-CE18CB66951D}" dt="2017-09-10T05:45:29.873" v="161" actId="20577"/>
          <ac:spMkLst>
            <pc:docMk/>
            <pc:sldMk cId="0" sldId="291"/>
            <ac:spMk id="8195" creationId="{00000000-0000-0000-0000-000000000000}"/>
          </ac:spMkLst>
        </pc:spChg>
      </pc:sldChg>
      <pc:sldChg chg="addSp modSp">
        <pc:chgData name="Nathan Schepemaker" userId="0f3e5348-db0b-4bba-8360-f9ac668c9210" providerId="ADAL" clId="{3EF23C78-12B4-41A8-AB33-CE18CB66951D}" dt="2017-09-10T05:47:46.304" v="191" actId="113"/>
        <pc:sldMkLst>
          <pc:docMk/>
          <pc:sldMk cId="0" sldId="292"/>
        </pc:sldMkLst>
        <pc:spChg chg="add mod">
          <ac:chgData name="Nathan Schepemaker" userId="0f3e5348-db0b-4bba-8360-f9ac668c9210" providerId="ADAL" clId="{3EF23C78-12B4-41A8-AB33-CE18CB66951D}" dt="2017-09-10T05:46:31.553" v="183" actId="1076"/>
          <ac:spMkLst>
            <pc:docMk/>
            <pc:sldMk cId="0" sldId="292"/>
            <ac:spMk id="4" creationId="{BF4848CA-DA3C-4BBD-8730-4DD2FF2EB581}"/>
          </ac:spMkLst>
        </pc:spChg>
        <pc:spChg chg="add mod">
          <ac:chgData name="Nathan Schepemaker" userId="0f3e5348-db0b-4bba-8360-f9ac668c9210" providerId="ADAL" clId="{3EF23C78-12B4-41A8-AB33-CE18CB66951D}" dt="2017-09-10T05:46:55.770" v="189" actId="20577"/>
          <ac:spMkLst>
            <pc:docMk/>
            <pc:sldMk cId="0" sldId="292"/>
            <ac:spMk id="5" creationId="{5B252093-930C-4F2A-90BF-DA297A32D06D}"/>
          </ac:spMkLst>
        </pc:spChg>
        <pc:spChg chg="mod">
          <ac:chgData name="Nathan Schepemaker" userId="0f3e5348-db0b-4bba-8360-f9ac668c9210" providerId="ADAL" clId="{3EF23C78-12B4-41A8-AB33-CE18CB66951D}" dt="2017-09-10T05:47:46.304" v="191" actId="113"/>
          <ac:spMkLst>
            <pc:docMk/>
            <pc:sldMk cId="0" sldId="292"/>
            <ac:spMk id="9219" creationId="{00000000-0000-0000-0000-000000000000}"/>
          </ac:spMkLst>
        </pc:spChg>
      </pc:sldChg>
      <pc:sldChg chg="modSp">
        <pc:chgData name="Nathan Schepemaker" userId="0f3e5348-db0b-4bba-8360-f9ac668c9210" providerId="ADAL" clId="{3EF23C78-12B4-41A8-AB33-CE18CB66951D}" dt="2017-09-10T05:49:31.251" v="192" actId="113"/>
        <pc:sldMkLst>
          <pc:docMk/>
          <pc:sldMk cId="0" sldId="297"/>
        </pc:sldMkLst>
        <pc:spChg chg="mod">
          <ac:chgData name="Nathan Schepemaker" userId="0f3e5348-db0b-4bba-8360-f9ac668c9210" providerId="ADAL" clId="{3EF23C78-12B4-41A8-AB33-CE18CB66951D}" dt="2017-09-10T05:49:31.251" v="192" actId="113"/>
          <ac:spMkLst>
            <pc:docMk/>
            <pc:sldMk cId="0" sldId="297"/>
            <ac:spMk id="1433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DD9B85-3C55-42B3-A04A-D28406436E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890A1-7814-4874-9DB9-21B351A0F1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84BDAF-39EF-493B-AE47-F6C819015A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CDA29-C15A-40F5-A9E7-FEAECFD2A9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07463-95C1-4A6B-8DFC-3F00CCE24F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BC907-0461-4A17-A13D-53F9F2B4A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24AB7-7AE4-4DFA-A8B1-3FDAEA3661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3FEA3-A369-4CFA-8132-97187A084D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E76E1-1807-49A1-B1E5-FFFD238CCD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956D-32D9-4079-8CB8-F5332C8B6C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52412B-C7B3-4F9D-9AC0-D9B3D2FAC7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7A3D766-008B-4AB0-BD41-C8FDB6A878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Conservation of Energy</a:t>
            </a:r>
            <a:endParaRPr lang="en-US" dirty="0"/>
          </a:p>
        </p:txBody>
      </p:sp>
      <p:pic>
        <p:nvPicPr>
          <p:cNvPr id="3075" name="Picture 4" descr="MMAG00334_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15240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733800"/>
            <a:ext cx="2667000" cy="243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Potential Energy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620000" cy="4419600"/>
          </a:xfrm>
        </p:spPr>
        <p:txBody>
          <a:bodyPr/>
          <a:lstStyle/>
          <a:p>
            <a:pPr marL="114300" indent="0" eaLnBrk="1" hangingPunct="1">
              <a:buNone/>
              <a:defRPr/>
            </a:pPr>
            <a:r>
              <a:rPr lang="en-AU" dirty="0"/>
              <a:t>Definition: Energy an object has because of its </a:t>
            </a:r>
            <a:r>
              <a:rPr lang="en-AU" b="1" dirty="0"/>
              <a:t>position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AU" sz="8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AU" dirty="0"/>
              <a:t>1. Examples</a:t>
            </a:r>
          </a:p>
          <a:p>
            <a:pPr marL="114300" indent="0" eaLnBrk="1" hangingPunct="1">
              <a:buNone/>
              <a:defRPr/>
            </a:pPr>
            <a:r>
              <a:rPr lang="en-AU" b="1" dirty="0"/>
              <a:t>	a. Gravitational potential energy</a:t>
            </a:r>
            <a:r>
              <a:rPr lang="en-AU" dirty="0"/>
              <a:t> – potential for an 		object to move (fall) due to gravity</a:t>
            </a:r>
          </a:p>
          <a:p>
            <a:pPr marL="114300" indent="0" eaLnBrk="1" hangingPunct="1">
              <a:buNone/>
              <a:defRPr/>
            </a:pPr>
            <a:r>
              <a:rPr lang="en-AU" dirty="0"/>
              <a:t>		E.g. a rock on the edge of a cliff</a:t>
            </a:r>
          </a:p>
          <a:p>
            <a:pPr marL="114300" indent="0">
              <a:buNone/>
              <a:defRPr/>
            </a:pPr>
            <a:r>
              <a:rPr lang="en-AU" dirty="0"/>
              <a:t>	b. </a:t>
            </a:r>
            <a:r>
              <a:rPr lang="en-AU" b="1" dirty="0"/>
              <a:t>Elastic Potential Energy </a:t>
            </a:r>
            <a:r>
              <a:rPr lang="en-AU" dirty="0"/>
              <a:t>- the potential in a stretched 	elastic band to snap back into position.</a:t>
            </a:r>
          </a:p>
          <a:p>
            <a:pPr marL="114300" indent="0">
              <a:buNone/>
              <a:defRPr/>
            </a:pPr>
            <a:endParaRPr lang="en-AU" dirty="0"/>
          </a:p>
          <a:p>
            <a:pPr marL="114300" indent="0">
              <a:buNone/>
              <a:defRPr/>
            </a:pPr>
            <a:r>
              <a:rPr lang="en-AU" dirty="0"/>
              <a:t>	c. </a:t>
            </a:r>
            <a:r>
              <a:rPr lang="en-AU" b="1" dirty="0"/>
              <a:t>Chemical Potential Energy </a:t>
            </a:r>
            <a:r>
              <a:rPr lang="en-AU" dirty="0"/>
              <a:t>– Energy stored in 	chemicals. Like petrol and batteries.</a:t>
            </a:r>
          </a:p>
          <a:p>
            <a:pPr marL="114300" indent="0" eaLnBrk="1" hangingPunct="1">
              <a:buNone/>
              <a:defRPr/>
            </a:pPr>
            <a:endParaRPr lang="en-AU" dirty="0"/>
          </a:p>
          <a:p>
            <a:pPr eaLnBrk="1" hangingPunct="1">
              <a:buFont typeface="Wingdings" pitchFamily="2" charset="2"/>
              <a:buNone/>
              <a:defRPr/>
            </a:pPr>
            <a:endParaRPr lang="en-AU" dirty="0"/>
          </a:p>
          <a:p>
            <a:pPr eaLnBrk="1" hangingPunct="1">
              <a:defRPr/>
            </a:pPr>
            <a:endParaRPr lang="en-A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Potential Energy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620000" cy="4495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en-AU" dirty="0"/>
          </a:p>
          <a:p>
            <a:pPr marL="114300" indent="0" eaLnBrk="1" hangingPunct="1">
              <a:buNone/>
              <a:defRPr/>
            </a:pPr>
            <a:r>
              <a:rPr lang="en-AU" dirty="0"/>
              <a:t>2. The amount of </a:t>
            </a:r>
            <a:r>
              <a:rPr lang="en-AU" b="1" dirty="0"/>
              <a:t>potential energy</a:t>
            </a:r>
            <a:r>
              <a:rPr lang="en-AU" dirty="0"/>
              <a:t> tends to depend on two factors</a:t>
            </a:r>
          </a:p>
          <a:p>
            <a:pPr lvl="1">
              <a:defRPr/>
            </a:pPr>
            <a:r>
              <a:rPr lang="en-AU" dirty="0"/>
              <a:t>A.  Mass</a:t>
            </a:r>
          </a:p>
          <a:p>
            <a:pPr lvl="1">
              <a:defRPr/>
            </a:pPr>
            <a:r>
              <a:rPr lang="en-AU" dirty="0"/>
              <a:t>B. Tendency to move in a particular direction</a:t>
            </a:r>
          </a:p>
          <a:p>
            <a:pPr lvl="1">
              <a:defRPr/>
            </a:pPr>
            <a:endParaRPr lang="en-AU" dirty="0"/>
          </a:p>
          <a:p>
            <a:pPr marL="411480" lvl="1" indent="0">
              <a:buNone/>
              <a:defRPr/>
            </a:pPr>
            <a:endParaRPr lang="en-AU" dirty="0"/>
          </a:p>
          <a:p>
            <a:pPr marL="411480" lvl="1" indent="0">
              <a:buNone/>
              <a:defRPr/>
            </a:pPr>
            <a:endParaRPr lang="en-AU" dirty="0"/>
          </a:p>
          <a:p>
            <a:pPr marL="411480" lvl="1" indent="0">
              <a:buNone/>
              <a:defRPr/>
            </a:pPr>
            <a:endParaRPr lang="en-AU" sz="2800" b="1" dirty="0"/>
          </a:p>
          <a:p>
            <a:pPr marL="411480" lvl="1" indent="0">
              <a:buNone/>
              <a:defRPr/>
            </a:pPr>
            <a:r>
              <a:rPr lang="en-AU" sz="2800" b="1" dirty="0"/>
              <a:t>Twig Video: Potential Energy</a:t>
            </a:r>
          </a:p>
          <a:p>
            <a:pPr eaLnBrk="1" hangingPunct="1">
              <a:defRPr/>
            </a:pP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97BF7C-8FEC-4BF3-AA38-4FEAE701DEE1}"/>
              </a:ext>
            </a:extLst>
          </p:cNvPr>
          <p:cNvSpPr/>
          <p:nvPr/>
        </p:nvSpPr>
        <p:spPr>
          <a:xfrm>
            <a:off x="1795326" y="3848100"/>
            <a:ext cx="5215074" cy="10287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MS Mincho" panose="02020609040205080304" pitchFamily="49" charset="-128"/>
                <a:cs typeface="Times New Roman" panose="02020603050405020304" pitchFamily="18" charset="0"/>
              </a:rPr>
              <a:t>GPE = mass x gravity x height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4475"/>
            <a:ext cx="8385175" cy="82232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/>
              <a:t>Elastic Potential Energy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54075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AU" dirty="0"/>
              <a:t>E.g. bungee jumper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AU" sz="12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AU" dirty="0"/>
              <a:t>When a person stands at the edge of the bridge he has a lot of Potential Energy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AU" sz="12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AU" dirty="0"/>
              <a:t>When he jumps he has Kinetic Energy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AU" sz="12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AU" dirty="0"/>
              <a:t>When the rope is fully stretched it has the potential to return the person upwards due to  Elastic Potential Energy.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AU" sz="1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Changing forms of Energy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An example of transforming chemical energy is a car engine.  </a:t>
            </a:r>
          </a:p>
          <a:p>
            <a:pPr eaLnBrk="1" hangingPunct="1">
              <a:defRPr/>
            </a:pPr>
            <a:r>
              <a:rPr lang="en-US" dirty="0"/>
              <a:t>Chemical potential energy in gasoline is transformed into kinetic energy of the car as it moves.</a:t>
            </a:r>
          </a:p>
        </p:txBody>
      </p:sp>
      <p:pic>
        <p:nvPicPr>
          <p:cNvPr id="14340" name="Picture 4" descr="MCIN00694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044950"/>
            <a:ext cx="3505200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MCIN00466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76800"/>
            <a:ext cx="2438400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KE and PE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2019300"/>
            <a:ext cx="7620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In many situations, there is a conversion between potential and kinetic energy.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 total amount of potential and kinetic energy in a system is called the mechanical energy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Mechanical energy = PE + KE</a:t>
            </a:r>
          </a:p>
        </p:txBody>
      </p:sp>
      <p:pic>
        <p:nvPicPr>
          <p:cNvPr id="15364" name="Picture 4" descr="MCj028644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419600"/>
            <a:ext cx="17224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MMj0354639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2400"/>
            <a:ext cx="2133600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Mechanical Energy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1371600"/>
            <a:ext cx="7962106" cy="4800600"/>
          </a:xfrm>
        </p:spPr>
        <p:txBody>
          <a:bodyPr>
            <a:normAutofit lnSpcReduction="10000"/>
          </a:bodyPr>
          <a:lstStyle/>
          <a:p>
            <a:pPr marL="114300" indent="0" eaLnBrk="1" hangingPunct="1">
              <a:buNone/>
              <a:defRPr/>
            </a:pPr>
            <a:r>
              <a:rPr lang="en-US" dirty="0"/>
              <a:t>1. Mechanical energy is due to the position </a:t>
            </a:r>
          </a:p>
          <a:p>
            <a:pPr marL="114300" indent="0" eaLnBrk="1" hangingPunct="1">
              <a:buNone/>
              <a:defRPr/>
            </a:pPr>
            <a:r>
              <a:rPr lang="en-US" dirty="0"/>
              <a:t>     and motion of the object.</a:t>
            </a:r>
          </a:p>
          <a:p>
            <a:pPr eaLnBrk="1" hangingPunct="1">
              <a:defRPr/>
            </a:pPr>
            <a:endParaRPr lang="en-US" dirty="0"/>
          </a:p>
          <a:p>
            <a:pPr marL="114300" indent="0" eaLnBrk="1" hangingPunct="1">
              <a:buNone/>
              <a:defRPr/>
            </a:pPr>
            <a:r>
              <a:rPr lang="en-US" dirty="0"/>
              <a:t>2. What happens to the mechanical energy of an apple as it falls from a tree?</a:t>
            </a:r>
          </a:p>
          <a:p>
            <a:pPr marL="411480" lvl="1" indent="0">
              <a:buNone/>
            </a:pPr>
            <a:r>
              <a:rPr lang="en-AU" dirty="0"/>
              <a:t>a. As the apple falls to the ground, its height decreases (position).  </a:t>
            </a:r>
            <a:endParaRPr lang="en-AU" sz="1800" dirty="0"/>
          </a:p>
          <a:p>
            <a:endParaRPr lang="en-AU" sz="2000" dirty="0"/>
          </a:p>
          <a:p>
            <a:pPr marL="411480" lvl="1" indent="0">
              <a:buNone/>
            </a:pPr>
            <a:r>
              <a:rPr lang="en-AU" dirty="0"/>
              <a:t>b. Therefore, its gravitational potential energy decreases. </a:t>
            </a:r>
            <a:endParaRPr lang="en-AU" sz="1800" dirty="0"/>
          </a:p>
          <a:p>
            <a:endParaRPr lang="en-AU" sz="2000" dirty="0"/>
          </a:p>
          <a:p>
            <a:pPr marL="411480" lvl="1" indent="0">
              <a:buNone/>
            </a:pPr>
            <a:r>
              <a:rPr lang="en-AU" dirty="0"/>
              <a:t>c. But, because it is falling (motion), its kinetic energy has increased.</a:t>
            </a:r>
            <a:endParaRPr lang="en-AU" sz="1800" dirty="0"/>
          </a:p>
          <a:p>
            <a:endParaRPr lang="en-AU" sz="2000" dirty="0"/>
          </a:p>
          <a:p>
            <a:pPr marL="411480" lvl="1" indent="0">
              <a:buNone/>
            </a:pPr>
            <a:r>
              <a:rPr lang="en-AU" dirty="0"/>
              <a:t>d. </a:t>
            </a:r>
            <a:r>
              <a:rPr lang="en-AU" b="1" dirty="0"/>
              <a:t>To conclude:</a:t>
            </a:r>
            <a:r>
              <a:rPr lang="en-AU" dirty="0"/>
              <a:t> The potential energy is not lost … it is converted into kinetic energy as the speed of the apple increases.</a:t>
            </a:r>
            <a:endParaRPr lang="en-AU" sz="1800" dirty="0"/>
          </a:p>
          <a:p>
            <a:pPr marL="114300" indent="0" eaLnBrk="1" hangingPunct="1">
              <a:buNone/>
              <a:defRPr/>
            </a:pPr>
            <a:endParaRPr lang="en-US" dirty="0"/>
          </a:p>
        </p:txBody>
      </p:sp>
      <p:pic>
        <p:nvPicPr>
          <p:cNvPr id="16389" name="Picture 5" descr="MCj019817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693" y="0"/>
            <a:ext cx="1903413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94519" y="533400"/>
            <a:ext cx="7620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solidFill>
                  <a:srgbClr val="FF0000"/>
                </a:solidFill>
              </a:rPr>
              <a:t>3. What happens to the mechanical energy (total amount of energy)?</a:t>
            </a:r>
            <a:endParaRPr lang="en-US" dirty="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72688" y="1447800"/>
            <a:ext cx="8007350" cy="5029200"/>
          </a:xfrm>
        </p:spPr>
        <p:txBody>
          <a:bodyPr/>
          <a:lstStyle/>
          <a:p>
            <a:pPr marL="114300" indent="0" eaLnBrk="1" hangingPunct="1">
              <a:buNone/>
              <a:defRPr/>
            </a:pPr>
            <a:r>
              <a:rPr lang="en-US" dirty="0"/>
              <a:t>      a. The mechanical energy does not change because the loss in potential energy is simply changed into kinetic energy.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The energy in the system remains constant!!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298656"/>
              </p:ext>
            </p:extLst>
          </p:nvPr>
        </p:nvGraphicFramePr>
        <p:xfrm>
          <a:off x="609602" y="2449512"/>
          <a:ext cx="7162798" cy="4256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0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0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0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5367">
                <a:tc gridSpan="4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Example showing how total mechanical energy remains the same.</a:t>
                      </a:r>
                      <a:endParaRPr lang="en-AU" sz="1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36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chemeClr val="tx1"/>
                          </a:solidFill>
                          <a:effectLst/>
                        </a:rPr>
                        <a:t>Image 1</a:t>
                      </a:r>
                      <a:endParaRPr lang="en-A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</a:rPr>
                        <a:t>Calculation 1</a:t>
                      </a:r>
                      <a:endParaRPr lang="en-AU" sz="1400" b="1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Image 2</a:t>
                      </a:r>
                      <a:endParaRPr lang="en-AU" sz="1400" b="1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Calculation 2</a:t>
                      </a:r>
                      <a:endParaRPr lang="en-AU" sz="1400" b="1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535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            150 PE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  +          0    KE   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chemeClr val="tx1"/>
                          </a:solidFill>
                          <a:effectLst/>
                        </a:rPr>
                        <a:t> ____________</a:t>
                      </a:r>
                      <a:r>
                        <a:rPr lang="en-AU" sz="11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AU" sz="1100" dirty="0">
                          <a:effectLst/>
                        </a:rPr>
                        <a:t>Total:   150  ME</a:t>
                      </a:r>
                      <a:endParaRPr lang="en-AU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 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         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             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          75 PE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  +       75 KE          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_____________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Total: 150 ME</a:t>
                      </a:r>
                      <a:endParaRPr lang="en-AU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86175"/>
            <a:ext cx="179070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3" descr="http://www.r-e-m.co.uk/logo/companion/iLOG/examples/appl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186" y="3692525"/>
            <a:ext cx="179070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Swing</a:t>
            </a:r>
            <a:r>
              <a:rPr lang="en-US" dirty="0"/>
              <a:t>ing Along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36550" y="1895449"/>
            <a:ext cx="7518400" cy="4191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dirty="0"/>
              <a:t>Think about the changes in energy when you are on a swing…</a:t>
            </a:r>
          </a:p>
          <a:p>
            <a:r>
              <a:rPr lang="en-AU" dirty="0"/>
              <a:t>At what point does the person on the swing have the most potential energy? __________________________________________________</a:t>
            </a:r>
          </a:p>
          <a:p>
            <a:r>
              <a:rPr lang="en-AU" dirty="0"/>
              <a:t>At what point does the person on the swing have the most kinetic energy? __________________________________________________</a:t>
            </a:r>
          </a:p>
          <a:p>
            <a:r>
              <a:rPr lang="en-AU" dirty="0">
                <a:solidFill>
                  <a:srgbClr val="FF0000"/>
                </a:solidFill>
              </a:rPr>
              <a:t>What happens to the mechanical energy when at the top and the bottom of the swing? </a:t>
            </a:r>
            <a:r>
              <a:rPr lang="en-AU" dirty="0"/>
              <a:t>__________________________________________________</a:t>
            </a:r>
          </a:p>
        </p:txBody>
      </p:sp>
      <p:pic>
        <p:nvPicPr>
          <p:cNvPr id="19460" name="Picture 4" descr="MMj0283890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05400"/>
            <a:ext cx="16002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 descr="MCEN00081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2400"/>
            <a:ext cx="1987550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Law of Conservation of Energy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114300" indent="0" eaLnBrk="1" hangingPunct="1">
              <a:lnSpc>
                <a:spcPct val="90000"/>
              </a:lnSpc>
              <a:buNone/>
              <a:defRPr/>
            </a:pPr>
            <a:r>
              <a:rPr lang="en-US" sz="2800" b="1" dirty="0"/>
              <a:t>Twig Video: Law of Thermodynamics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114300" indent="0" eaLnBrk="1" hangingPunct="1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1. The Law of Conservation of Energy states that energy cannot be created or destroyed.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marL="114300" indent="0" eaLnBrk="1" hangingPunct="1">
              <a:lnSpc>
                <a:spcPct val="90000"/>
              </a:lnSpc>
              <a:buNone/>
              <a:defRPr/>
            </a:pPr>
            <a:r>
              <a:rPr lang="en-US" dirty="0"/>
              <a:t>2. The big picture… the total energy in the universe remains constant.</a:t>
            </a:r>
          </a:p>
        </p:txBody>
      </p:sp>
      <p:pic>
        <p:nvPicPr>
          <p:cNvPr id="20484" name="Picture 4" descr="MCj023816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645" y="4522406"/>
            <a:ext cx="2337955" cy="1813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914400"/>
            <a:ext cx="8007350" cy="5943600"/>
          </a:xfrm>
        </p:spPr>
        <p:txBody>
          <a:bodyPr>
            <a:normAutofit/>
          </a:bodyPr>
          <a:lstStyle/>
          <a:p>
            <a:pPr marL="114300" indent="0" eaLnBrk="1" hangingPunct="1">
              <a:buNone/>
              <a:defRPr/>
            </a:pPr>
            <a:r>
              <a:rPr lang="en-US" dirty="0"/>
              <a:t>3. </a:t>
            </a:r>
            <a:r>
              <a:rPr lang="en-US" dirty="0">
                <a:solidFill>
                  <a:srgbClr val="FF0000"/>
                </a:solidFill>
              </a:rPr>
              <a:t>But how?  </a:t>
            </a:r>
            <a:r>
              <a:rPr lang="en-US" dirty="0"/>
              <a:t>If I stop pumping while I’m swinging, I stop!!  So, where’s the energy?</a:t>
            </a:r>
          </a:p>
          <a:p>
            <a:pPr marL="114300" indent="0" eaLnBrk="1" hangingPunct="1">
              <a:buNone/>
              <a:defRPr/>
            </a:pPr>
            <a:endParaRPr lang="en-US" dirty="0"/>
          </a:p>
          <a:p>
            <a:pPr marL="114300" lvl="0" indent="0">
              <a:buNone/>
            </a:pPr>
            <a:r>
              <a:rPr lang="en-AU" dirty="0"/>
              <a:t>4. FRICTION - As you swing, the hooks and the chain rub against each other.</a:t>
            </a:r>
          </a:p>
          <a:p>
            <a:endParaRPr lang="en-AU" dirty="0"/>
          </a:p>
          <a:p>
            <a:pPr marL="114300" lvl="0" indent="0">
              <a:buNone/>
            </a:pPr>
            <a:r>
              <a:rPr lang="en-AU" dirty="0"/>
              <a:t>5. Friction causes some of the mechanical energy of the swing to change to HEAT energy and the temperature of the hooks and chain heat up a little.</a:t>
            </a:r>
          </a:p>
          <a:p>
            <a:endParaRPr lang="en-AU" dirty="0"/>
          </a:p>
          <a:p>
            <a:pPr marL="114300" lvl="0" indent="0">
              <a:buNone/>
              <a:defRPr/>
            </a:pPr>
            <a:r>
              <a:rPr lang="en-AU" dirty="0"/>
              <a:t>6. AIR RESISTANCE - Causes objects </a:t>
            </a:r>
          </a:p>
          <a:p>
            <a:pPr marL="114300" lvl="0" indent="0">
              <a:buNone/>
              <a:defRPr/>
            </a:pPr>
            <a:r>
              <a:rPr lang="en-AU" dirty="0"/>
              <a:t>to slow down due to the friction of</a:t>
            </a:r>
          </a:p>
          <a:p>
            <a:pPr marL="114300" lvl="0" indent="0">
              <a:buNone/>
              <a:defRPr/>
            </a:pPr>
            <a:r>
              <a:rPr lang="en-AU" dirty="0"/>
              <a:t> air on them. This resistance transforms</a:t>
            </a:r>
          </a:p>
          <a:p>
            <a:pPr marL="114300" lvl="0" indent="0">
              <a:buNone/>
              <a:defRPr/>
            </a:pPr>
            <a:r>
              <a:rPr lang="en-AU" dirty="0"/>
              <a:t>into heat.</a:t>
            </a:r>
          </a:p>
          <a:p>
            <a:pPr marL="114300" indent="0" eaLnBrk="1" hangingPunct="1">
              <a:buNone/>
              <a:defRPr/>
            </a:pPr>
            <a:endParaRPr lang="en-US" dirty="0"/>
          </a:p>
        </p:txBody>
      </p:sp>
      <p:pic>
        <p:nvPicPr>
          <p:cNvPr id="21508" name="Picture 4" descr="MCj015666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757" y="4114801"/>
            <a:ext cx="267469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Changing Forms of Energy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Energy is most noticeable as it transforms from one type to another.</a:t>
            </a:r>
          </a:p>
          <a:p>
            <a:pPr eaLnBrk="1" hangingPunct="1">
              <a:defRPr/>
            </a:pPr>
            <a:r>
              <a:rPr lang="en-US" dirty="0"/>
              <a:t>What are some examples of transforming electrical energy?</a:t>
            </a:r>
          </a:p>
          <a:p>
            <a:pPr lvl="1" eaLnBrk="1" hangingPunct="1">
              <a:defRPr/>
            </a:pPr>
            <a:r>
              <a:rPr lang="en-US" dirty="0"/>
              <a:t>A </a:t>
            </a:r>
            <a:r>
              <a:rPr lang="en-US" dirty="0" err="1"/>
              <a:t>lightbulb</a:t>
            </a:r>
            <a:r>
              <a:rPr lang="en-US" dirty="0"/>
              <a:t> (electric to light)</a:t>
            </a:r>
          </a:p>
          <a:p>
            <a:pPr lvl="1" eaLnBrk="1" hangingPunct="1">
              <a:defRPr/>
            </a:pPr>
            <a:r>
              <a:rPr lang="en-US" dirty="0"/>
              <a:t>A hair dryer (electric to heat)</a:t>
            </a:r>
          </a:p>
        </p:txBody>
      </p:sp>
      <p:pic>
        <p:nvPicPr>
          <p:cNvPr id="4100" name="Picture 4" descr="MCj029039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092" y="4343400"/>
            <a:ext cx="218830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MCj029093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600" y="5130800"/>
            <a:ext cx="114935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MMj03367980000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81600"/>
            <a:ext cx="2667000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MMj02840100000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600200"/>
            <a:ext cx="1066800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945187" y="1446213"/>
            <a:ext cx="3886200" cy="993775"/>
          </a:xfrm>
        </p:spPr>
        <p:txBody>
          <a:bodyPr/>
          <a:lstStyle/>
          <a:p>
            <a:pPr>
              <a:defRPr/>
            </a:pPr>
            <a:r>
              <a:rPr lang="en-AU" dirty="0"/>
              <a:t>Quick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7315200" cy="5257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AU" sz="2800" dirty="0"/>
              <a:t>What is the ‘conservation of energy’ definition?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AU" sz="2800" dirty="0"/>
              <a:t>What energies combine to create mechanical energy?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AU" sz="2800" dirty="0"/>
              <a:t>The higher an object is in relation to the ground increases what?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AU" sz="2800" dirty="0"/>
              <a:t>If an apple has a potential energy of 85 and a kinetic energy of 15 . . .  what is it’s mechanical energy?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AU" sz="2800" dirty="0"/>
              <a:t>What two types of energy transfers occur when swinging that causes you to slow.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593725"/>
          </a:xfrm>
        </p:spPr>
        <p:txBody>
          <a:bodyPr/>
          <a:lstStyle/>
          <a:p>
            <a:pPr>
              <a:defRPr/>
            </a:pPr>
            <a:r>
              <a:rPr lang="en-AU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312150" cy="5105400"/>
          </a:xfrm>
        </p:spPr>
        <p:txBody>
          <a:bodyPr/>
          <a:lstStyle/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en-AU" dirty="0"/>
              <a:t>Energy is neither created or destroyed. It simply changes forms.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en-AU" dirty="0"/>
              <a:t>Kinetic Energy + Potential Energy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en-AU" dirty="0"/>
              <a:t>Increases it’s potential energy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en-AU" dirty="0"/>
              <a:t>Mechanical Energy = 100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en-AU" dirty="0"/>
              <a:t>Friction of chain on ring and body with the air.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Conservation of Energy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7924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Energy is transformed… not destroyed!!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 rot="20712561">
            <a:off x="544049" y="3800311"/>
            <a:ext cx="7086600" cy="1600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87040"/>
              </a:avLst>
            </a:prstTxWarp>
            <a:scene3d>
              <a:camera prst="legacyPerspectiveFront">
                <a:rot lat="2051997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A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The total amount of energy stays the SAME!!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Energy in Your Body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905000"/>
            <a:ext cx="800735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Even the energy converted in your body follows the law of conservation of energy.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Chemical potential energy is transferred to kinetic energy that allows your body to move!!</a:t>
            </a:r>
          </a:p>
        </p:txBody>
      </p:sp>
      <p:pic>
        <p:nvPicPr>
          <p:cNvPr id="27652" name="Picture 4" descr="MPj040185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910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 descr="MMj0336576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36595"/>
            <a:ext cx="16414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00" y="3200400"/>
            <a:ext cx="8385175" cy="1431925"/>
          </a:xfrm>
        </p:spPr>
        <p:txBody>
          <a:bodyPr/>
          <a:lstStyle/>
          <a:p>
            <a:pPr>
              <a:defRPr/>
            </a:pPr>
            <a:r>
              <a:rPr lang="en-AU" dirty="0"/>
              <a:t>The End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Forms of Energy (Review)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Electrical</a:t>
            </a:r>
          </a:p>
          <a:p>
            <a:r>
              <a:rPr lang="en-AU" dirty="0"/>
              <a:t>Radiant (solar rays)</a:t>
            </a:r>
          </a:p>
          <a:p>
            <a:r>
              <a:rPr lang="en-AU" dirty="0"/>
              <a:t>Chemical (petrol)</a:t>
            </a:r>
          </a:p>
          <a:p>
            <a:r>
              <a:rPr lang="en-AU" dirty="0"/>
              <a:t>Nuclear</a:t>
            </a:r>
          </a:p>
          <a:p>
            <a:r>
              <a:rPr lang="en-AU" dirty="0"/>
              <a:t>Sound (vibrations in the air)</a:t>
            </a:r>
          </a:p>
          <a:p>
            <a:r>
              <a:rPr lang="en-AU" dirty="0"/>
              <a:t>Heat</a:t>
            </a:r>
          </a:p>
        </p:txBody>
      </p:sp>
    </p:spTree>
    <p:extLst>
      <p:ext uri="{BB962C8B-B14F-4D97-AF65-F5344CB8AC3E}">
        <p14:creationId xmlns:p14="http://schemas.microsoft.com/office/powerpoint/2010/main" val="454327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Kinetic Energy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01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/>
              <a:t>Kinetic Energy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8481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AU" dirty="0"/>
              <a:t>Energy an object has because it is moving.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AU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AU" dirty="0"/>
              <a:t>E.g. a moving car, a running person, a falling basketball.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AU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AU" dirty="0"/>
              <a:t>Kinetic Energy can be calculated using the formula</a:t>
            </a:r>
          </a:p>
          <a:p>
            <a:pPr eaLnBrk="1" hangingPunct="1">
              <a:lnSpc>
                <a:spcPct val="90000"/>
              </a:lnSpc>
              <a:defRPr/>
            </a:pPr>
            <a:endParaRPr lang="en-AU" dirty="0"/>
          </a:p>
          <a:p>
            <a:pPr marL="114300" indent="0" eaLnBrk="1" hangingPunct="1">
              <a:lnSpc>
                <a:spcPct val="90000"/>
              </a:lnSpc>
              <a:buNone/>
              <a:defRPr/>
            </a:pPr>
            <a:r>
              <a:rPr lang="en-AU" dirty="0"/>
              <a:t>		</a:t>
            </a:r>
            <a:r>
              <a:rPr lang="en-AU" sz="2800" dirty="0"/>
              <a:t>KE = 0.5 x mv</a:t>
            </a:r>
            <a:r>
              <a:rPr lang="en-AU" sz="2800" baseline="30000" dirty="0"/>
              <a:t>2</a:t>
            </a:r>
          </a:p>
          <a:p>
            <a:pPr eaLnBrk="1" hangingPunct="1">
              <a:lnSpc>
                <a:spcPct val="90000"/>
              </a:lnSpc>
              <a:defRPr/>
            </a:pP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Kinetic Energy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A child (40kg) running at 5m/s has </a:t>
            </a:r>
            <a:r>
              <a:rPr lang="en-AU" b="1" dirty="0"/>
              <a:t>500J</a:t>
            </a:r>
            <a:r>
              <a:rPr lang="en-AU" dirty="0"/>
              <a:t> of kinetic energy</a:t>
            </a:r>
          </a:p>
          <a:p>
            <a:pPr eaLnBrk="1" hangingPunct="1">
              <a:defRPr/>
            </a:pPr>
            <a:endParaRPr lang="en-AU" dirty="0"/>
          </a:p>
          <a:p>
            <a:pPr eaLnBrk="1" hangingPunct="1">
              <a:defRPr/>
            </a:pPr>
            <a:endParaRPr lang="en-AU" dirty="0"/>
          </a:p>
          <a:p>
            <a:pPr eaLnBrk="1" hangingPunct="1">
              <a:defRPr/>
            </a:pPr>
            <a:endParaRPr lang="en-AU" dirty="0"/>
          </a:p>
          <a:p>
            <a:pPr eaLnBrk="1" hangingPunct="1">
              <a:defRPr/>
            </a:pPr>
            <a:r>
              <a:rPr lang="en-AU" dirty="0"/>
              <a:t>An adult (80kg) running at the same speed has </a:t>
            </a:r>
            <a:r>
              <a:rPr lang="en-AU" b="1" dirty="0"/>
              <a:t>1000J</a:t>
            </a:r>
            <a:r>
              <a:rPr lang="en-AU" dirty="0"/>
              <a:t> of kinetic energy</a:t>
            </a:r>
            <a:br>
              <a:rPr lang="en-AU" dirty="0"/>
            </a:br>
            <a:endParaRPr lang="en-AU" dirty="0"/>
          </a:p>
          <a:p>
            <a:pPr eaLnBrk="1" hangingPunct="1">
              <a:defRPr/>
            </a:pPr>
            <a:endParaRPr lang="en-AU" dirty="0"/>
          </a:p>
          <a:p>
            <a:pPr eaLnBrk="1" hangingPunct="1">
              <a:defRPr/>
            </a:pPr>
            <a:r>
              <a:rPr lang="en-AU" b="1" dirty="0"/>
              <a:t>Doubling </a:t>
            </a:r>
            <a:r>
              <a:rPr lang="en-AU" dirty="0"/>
              <a:t>the</a:t>
            </a:r>
            <a:r>
              <a:rPr lang="en-AU" b="1" dirty="0"/>
              <a:t> mass</a:t>
            </a:r>
            <a:r>
              <a:rPr lang="en-AU" dirty="0"/>
              <a:t> gives </a:t>
            </a:r>
            <a:r>
              <a:rPr lang="en-AU" b="1" dirty="0"/>
              <a:t>double </a:t>
            </a:r>
            <a:r>
              <a:rPr lang="en-AU" dirty="0"/>
              <a:t>the</a:t>
            </a:r>
            <a:r>
              <a:rPr lang="en-AU" b="1" dirty="0"/>
              <a:t> kinetic energy</a:t>
            </a:r>
          </a:p>
          <a:p>
            <a:pPr eaLnBrk="1" hangingPunct="1">
              <a:defRPr/>
            </a:pPr>
            <a:endParaRPr lang="en-AU" b="1" dirty="0"/>
          </a:p>
          <a:p>
            <a:pPr marL="114300" indent="0">
              <a:buNone/>
              <a:defRPr/>
            </a:pPr>
            <a:endParaRPr lang="en-AU" sz="2400" b="1" baseline="30000" dirty="0"/>
          </a:p>
          <a:p>
            <a:pPr marL="114300" indent="0">
              <a:buNone/>
              <a:defRPr/>
            </a:pPr>
            <a:endParaRPr lang="en-AU" sz="2400" b="1" baseline="30000" dirty="0"/>
          </a:p>
        </p:txBody>
      </p:sp>
      <p:pic>
        <p:nvPicPr>
          <p:cNvPr id="8196" name="Picture 4" descr="j02951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9425" y="4581525"/>
            <a:ext cx="1271588" cy="1871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A0DD689-EDBD-43EE-B9C1-0DCE71FB5FF4}"/>
              </a:ext>
            </a:extLst>
          </p:cNvPr>
          <p:cNvSpPr/>
          <p:nvPr/>
        </p:nvSpPr>
        <p:spPr>
          <a:xfrm>
            <a:off x="1704975" y="2313782"/>
            <a:ext cx="5229225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14300" indent="0" algn="ctr">
              <a:buNone/>
              <a:defRPr/>
            </a:pPr>
            <a:r>
              <a:rPr lang="en-AU" b="1" dirty="0"/>
              <a:t>KE = 0.5 x (40 x 5</a:t>
            </a:r>
            <a:r>
              <a:rPr lang="en-AU" b="1" baseline="30000" dirty="0"/>
              <a:t>2</a:t>
            </a:r>
            <a:r>
              <a:rPr lang="en-AU" b="1" dirty="0"/>
              <a:t>)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6855448-7FFE-4609-B23B-20CF256E414A}"/>
              </a:ext>
            </a:extLst>
          </p:cNvPr>
          <p:cNvSpPr/>
          <p:nvPr/>
        </p:nvSpPr>
        <p:spPr>
          <a:xfrm>
            <a:off x="1704975" y="3973173"/>
            <a:ext cx="5229225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14300" indent="0" algn="ctr">
              <a:buNone/>
              <a:defRPr/>
            </a:pPr>
            <a:r>
              <a:rPr lang="en-AU" b="1" dirty="0"/>
              <a:t>KE = 0.5 x (80 x 5</a:t>
            </a:r>
            <a:r>
              <a:rPr lang="en-AU" b="1" baseline="30000" dirty="0"/>
              <a:t>2</a:t>
            </a:r>
            <a:r>
              <a:rPr lang="en-AU" b="1" dirty="0"/>
              <a:t>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Kinetic Energy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An 80kg adult running at 5m/sec has 1000J of energy</a:t>
            </a:r>
          </a:p>
          <a:p>
            <a:pPr eaLnBrk="1" hangingPunct="1">
              <a:defRPr/>
            </a:pPr>
            <a:endParaRPr lang="en-AU" dirty="0"/>
          </a:p>
          <a:p>
            <a:pPr eaLnBrk="1" hangingPunct="1">
              <a:defRPr/>
            </a:pPr>
            <a:endParaRPr lang="en-AU" dirty="0"/>
          </a:p>
          <a:p>
            <a:pPr eaLnBrk="1" hangingPunct="1">
              <a:defRPr/>
            </a:pPr>
            <a:endParaRPr lang="en-AU" dirty="0"/>
          </a:p>
          <a:p>
            <a:pPr eaLnBrk="1" hangingPunct="1">
              <a:defRPr/>
            </a:pPr>
            <a:r>
              <a:rPr lang="en-AU" dirty="0"/>
              <a:t>The same adult running at 10m/sec (double the speed) has 4000J of energy</a:t>
            </a:r>
          </a:p>
          <a:p>
            <a:pPr eaLnBrk="1" hangingPunct="1">
              <a:defRPr/>
            </a:pPr>
            <a:endParaRPr lang="en-AU" dirty="0"/>
          </a:p>
          <a:p>
            <a:pPr eaLnBrk="1" hangingPunct="1">
              <a:defRPr/>
            </a:pPr>
            <a:endParaRPr lang="en-AU" dirty="0"/>
          </a:p>
          <a:p>
            <a:pPr eaLnBrk="1" hangingPunct="1">
              <a:defRPr/>
            </a:pPr>
            <a:r>
              <a:rPr lang="en-AU" dirty="0"/>
              <a:t>If you </a:t>
            </a:r>
            <a:r>
              <a:rPr lang="en-AU" b="1" dirty="0"/>
              <a:t>double the speed the kinetic energy increased four times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F4848CA-DA3C-4BBD-8730-4DD2FF2EB581}"/>
              </a:ext>
            </a:extLst>
          </p:cNvPr>
          <p:cNvSpPr/>
          <p:nvPr/>
        </p:nvSpPr>
        <p:spPr>
          <a:xfrm>
            <a:off x="1524000" y="2133600"/>
            <a:ext cx="5229225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14300" indent="0" algn="ctr">
              <a:buNone/>
              <a:defRPr/>
            </a:pPr>
            <a:r>
              <a:rPr lang="en-AU" b="1" dirty="0"/>
              <a:t>KE = 0.5 x (80 x 5</a:t>
            </a:r>
            <a:r>
              <a:rPr lang="en-AU" b="1" baseline="30000" dirty="0"/>
              <a:t>2</a:t>
            </a:r>
            <a:r>
              <a:rPr lang="en-AU" b="1" dirty="0"/>
              <a:t>)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B252093-930C-4F2A-90BF-DA297A32D06D}"/>
              </a:ext>
            </a:extLst>
          </p:cNvPr>
          <p:cNvSpPr/>
          <p:nvPr/>
        </p:nvSpPr>
        <p:spPr>
          <a:xfrm>
            <a:off x="1704975" y="3973173"/>
            <a:ext cx="5229225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14300" indent="0" algn="ctr">
              <a:buNone/>
              <a:defRPr/>
            </a:pPr>
            <a:r>
              <a:rPr lang="en-AU" b="1" dirty="0"/>
              <a:t>KE = 0.5 x (80 x 10</a:t>
            </a:r>
            <a:r>
              <a:rPr lang="en-AU" b="1" baseline="30000" dirty="0"/>
              <a:t>2</a:t>
            </a:r>
            <a:r>
              <a:rPr lang="en-AU" b="1" dirty="0"/>
              <a:t>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Kinetic Energy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/>
              <a:t>An objects </a:t>
            </a:r>
            <a:r>
              <a:rPr lang="en-AU" b="1" dirty="0"/>
              <a:t>speed</a:t>
            </a:r>
            <a:r>
              <a:rPr lang="en-AU" dirty="0"/>
              <a:t> has a </a:t>
            </a:r>
            <a:r>
              <a:rPr lang="en-AU" b="1" dirty="0"/>
              <a:t>greater influence</a:t>
            </a:r>
            <a:r>
              <a:rPr lang="en-AU" dirty="0"/>
              <a:t> on kinetic energy </a:t>
            </a:r>
            <a:r>
              <a:rPr lang="en-AU" b="1" dirty="0"/>
              <a:t>than mass</a:t>
            </a:r>
          </a:p>
          <a:p>
            <a:pPr eaLnBrk="1" hangingPunct="1">
              <a:defRPr/>
            </a:pPr>
            <a:endParaRPr lang="en-AU" dirty="0"/>
          </a:p>
          <a:p>
            <a:pPr eaLnBrk="1" hangingPunct="1">
              <a:defRPr/>
            </a:pPr>
            <a:r>
              <a:rPr lang="en-AU" dirty="0"/>
              <a:t>When an object has stopped completely its kinetic energy is 0 even though it still has a mass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Potential Energy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592</TotalTime>
  <Words>966</Words>
  <Application>Microsoft Office PowerPoint</Application>
  <PresentationFormat>On-screen Show (4:3)</PresentationFormat>
  <Paragraphs>172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MS Mincho</vt:lpstr>
      <vt:lpstr>Arial</vt:lpstr>
      <vt:lpstr>Calibri</vt:lpstr>
      <vt:lpstr>Cambria</vt:lpstr>
      <vt:lpstr>Impact</vt:lpstr>
      <vt:lpstr>Times New Roman</vt:lpstr>
      <vt:lpstr>Wingdings</vt:lpstr>
      <vt:lpstr>Adjacency</vt:lpstr>
      <vt:lpstr>Conservation of Energy</vt:lpstr>
      <vt:lpstr>Changing Forms of Energy</vt:lpstr>
      <vt:lpstr>Forms of Energy (Review)</vt:lpstr>
      <vt:lpstr>Kinetic Energy</vt:lpstr>
      <vt:lpstr>Kinetic Energy</vt:lpstr>
      <vt:lpstr>Kinetic Energy</vt:lpstr>
      <vt:lpstr>Kinetic Energy</vt:lpstr>
      <vt:lpstr>Kinetic Energy</vt:lpstr>
      <vt:lpstr>Potential Energy</vt:lpstr>
      <vt:lpstr>Potential Energy</vt:lpstr>
      <vt:lpstr>Potential Energy</vt:lpstr>
      <vt:lpstr>Elastic Potential Energy</vt:lpstr>
      <vt:lpstr>Changing forms of Energy</vt:lpstr>
      <vt:lpstr>KE and PE</vt:lpstr>
      <vt:lpstr>Mechanical Energy</vt:lpstr>
      <vt:lpstr>3. What happens to the mechanical energy (total amount of energy)?</vt:lpstr>
      <vt:lpstr>Swinging Along</vt:lpstr>
      <vt:lpstr>The Law of Conservation of Energy</vt:lpstr>
      <vt:lpstr>PowerPoint Presentation</vt:lpstr>
      <vt:lpstr>Quick Quiz</vt:lpstr>
      <vt:lpstr>Answers</vt:lpstr>
      <vt:lpstr>Conservation of Energy</vt:lpstr>
      <vt:lpstr>Energy in Your Body</vt:lpstr>
      <vt:lpstr>The End</vt:lpstr>
    </vt:vector>
  </TitlesOfParts>
  <Company>Palatine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Conservation of Energy</dc:title>
  <dc:creator>Palatine High School</dc:creator>
  <cp:lastModifiedBy>Nathan Schepemaker</cp:lastModifiedBy>
  <cp:revision>37</cp:revision>
  <dcterms:created xsi:type="dcterms:W3CDTF">2004-11-15T14:38:59Z</dcterms:created>
  <dcterms:modified xsi:type="dcterms:W3CDTF">2017-09-10T09:01:03Z</dcterms:modified>
</cp:coreProperties>
</file>