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63" r:id="rId3"/>
    <p:sldId id="288" r:id="rId4"/>
    <p:sldId id="269" r:id="rId5"/>
    <p:sldId id="270" r:id="rId6"/>
    <p:sldId id="320" r:id="rId7"/>
    <p:sldId id="323" r:id="rId8"/>
    <p:sldId id="322" r:id="rId9"/>
    <p:sldId id="324" r:id="rId10"/>
    <p:sldId id="327" r:id="rId11"/>
    <p:sldId id="32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>
      <p:cViewPr varScale="1">
        <p:scale>
          <a:sx n="78" d="100"/>
          <a:sy n="78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42992-C71C-4DC2-9ED6-8918AA6EF922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54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165D9-60F2-4E20-A73F-F794E0723405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7393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029A5-C435-4408-B73F-4F555BF8F294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1470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10DCA-7E8B-4780-8C77-BA7BC59931A7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6685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3E9E5-DF78-4757-BC5D-65E7D378743C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79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A0BAB-0CAC-4CBB-BE8E-7C140FE85B7F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369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0B0DD-78DB-44B8-B115-77E6014186F6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2238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8864F-4123-4904-9225-DED6F5A782E5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5267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93477-03CB-4842-AA86-B8C2804DD12E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9582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F38B73-35F6-44DC-ACA0-E4940C9AA669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5131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19066-067D-407F-AE51-78E341C7E807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8921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646316-1B10-4D58-872E-75F21708E649}" type="slidenum">
              <a:rPr lang="en-AU" altLang="en-US" smtClean="0"/>
              <a:pPr>
                <a:defRPr/>
              </a:pPr>
              <a:t>‹#›</a:t>
            </a:fld>
            <a:endParaRPr lang="en-AU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1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8476" y="113903"/>
            <a:ext cx="7543800" cy="356616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dirty="0"/>
              <a:t>Classifying Chemical Reactions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861048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dirty="0"/>
              <a:t>Year 10 Chemistry</a:t>
            </a:r>
          </a:p>
        </p:txBody>
      </p:sp>
      <p:pic>
        <p:nvPicPr>
          <p:cNvPr id="3076" name="Picture 4" descr="j030335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221163"/>
            <a:ext cx="1589088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j030342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96488"/>
            <a:ext cx="21399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92D050"/>
                </a:solidFill>
                <a:effectLst/>
              </a:rPr>
              <a:t>Practice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effectLst/>
                <a:ea typeface="+mn-ea"/>
                <a:cs typeface="+mn-cs"/>
              </a:rPr>
              <a:t>Predict the products.  Then write and balance the following decomposition reaction equations: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effectLst/>
              <a:ea typeface="+mn-ea"/>
              <a:cs typeface="+mn-cs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effectLst/>
                <a:ea typeface="+mn-ea"/>
                <a:cs typeface="+mn-cs"/>
              </a:rPr>
              <a:t>Solid Lead (IV) oxide decomposes</a:t>
            </a:r>
            <a:br>
              <a:rPr lang="en-US" sz="2400" dirty="0">
                <a:effectLst/>
                <a:ea typeface="+mn-ea"/>
                <a:cs typeface="+mn-cs"/>
              </a:rPr>
            </a:br>
            <a:r>
              <a:rPr lang="en-US" sz="2400" dirty="0">
                <a:effectLst/>
                <a:ea typeface="+mn-ea"/>
                <a:cs typeface="+mn-cs"/>
              </a:rPr>
              <a:t>             PbO</a:t>
            </a:r>
            <a:r>
              <a:rPr lang="en-US" sz="2400" baseline="-25000" dirty="0">
                <a:effectLst/>
                <a:ea typeface="+mn-ea"/>
                <a:cs typeface="+mn-cs"/>
              </a:rPr>
              <a:t>2(s) </a:t>
            </a:r>
            <a:r>
              <a:rPr lang="en-US" sz="2400" dirty="0">
                <a:effectLst/>
                <a:ea typeface="+mn-ea"/>
                <a:cs typeface="+mn-cs"/>
                <a:sym typeface="Wingdings" pitchFamily="2" charset="2"/>
              </a:rPr>
              <a:t>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400" dirty="0">
              <a:effectLst/>
              <a:ea typeface="+mn-ea"/>
              <a:cs typeface="+mn-cs"/>
              <a:sym typeface="Wingdings" pitchFamily="2" charset="2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effectLst/>
                <a:ea typeface="+mn-ea"/>
                <a:cs typeface="+mn-cs"/>
                <a:sym typeface="Wingdings" pitchFamily="2" charset="2"/>
              </a:rPr>
              <a:t>Aluminum nitride decomposes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>
                <a:effectLst/>
                <a:ea typeface="+mn-ea"/>
                <a:cs typeface="+mn-cs"/>
                <a:sym typeface="Wingdings" pitchFamily="2" charset="2"/>
              </a:rPr>
              <a:t>               </a:t>
            </a:r>
            <a:r>
              <a:rPr lang="en-US" sz="2400" dirty="0" err="1">
                <a:effectLst/>
                <a:ea typeface="+mn-ea"/>
                <a:cs typeface="+mn-cs"/>
                <a:sym typeface="Wingdings" pitchFamily="2" charset="2"/>
              </a:rPr>
              <a:t>AlN</a:t>
            </a:r>
            <a:r>
              <a:rPr lang="en-US" sz="2400" baseline="-25000" dirty="0">
                <a:effectLst/>
                <a:ea typeface="+mn-ea"/>
                <a:cs typeface="+mn-cs"/>
                <a:sym typeface="Wingdings" pitchFamily="2" charset="2"/>
              </a:rPr>
              <a:t>(s)</a:t>
            </a:r>
            <a:r>
              <a:rPr lang="en-US" sz="2400" dirty="0">
                <a:effectLst/>
                <a:ea typeface="+mn-ea"/>
                <a:cs typeface="+mn-cs"/>
                <a:sym typeface="Wingdings" pitchFamily="2" charset="2"/>
              </a:rPr>
              <a:t> </a:t>
            </a:r>
            <a:endParaRPr lang="en-US" sz="2400" dirty="0">
              <a:effectLst/>
              <a:ea typeface="+mn-ea"/>
              <a:cs typeface="+mn-cs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267200" y="37338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>
                <a:solidFill>
                  <a:srgbClr val="92D050"/>
                </a:solidFill>
                <a:effectLst/>
              </a:rPr>
              <a:t>Practice</a:t>
            </a:r>
            <a:endParaRPr lang="en-US" altLang="en-US" sz="4000" baseline="-25000">
              <a:solidFill>
                <a:srgbClr val="92D050"/>
              </a:solidFill>
              <a:effectLst/>
              <a:sym typeface="Wingdings" panose="05000000000000000000" pitchFamily="2" charset="2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</a:rPr>
              <a:t>Identify the type of reaction for each of the following synthesis or decomposition reactions, and write the balanced equation: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800" dirty="0">
              <a:effectLst/>
            </a:endParaRPr>
          </a:p>
          <a:p>
            <a:pPr marL="0" indent="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effectLst/>
              </a:rPr>
              <a:t> </a:t>
            </a:r>
            <a:r>
              <a:rPr lang="en-US" altLang="en-US" sz="2400" dirty="0" err="1">
                <a:effectLst/>
              </a:rPr>
              <a:t>N</a:t>
            </a:r>
            <a:r>
              <a:rPr lang="en-US" altLang="en-US" sz="2400" baseline="-25000" dirty="0" err="1">
                <a:effectLst/>
              </a:rPr>
              <a:t>2</a:t>
            </a:r>
            <a:r>
              <a:rPr lang="en-US" altLang="en-US" sz="2400" baseline="-25000" dirty="0">
                <a:effectLst/>
              </a:rPr>
              <a:t>(g) </a:t>
            </a:r>
            <a:r>
              <a:rPr lang="en-US" altLang="en-US" sz="2400" dirty="0">
                <a:effectLst/>
              </a:rPr>
              <a:t>+ </a:t>
            </a:r>
            <a:r>
              <a:rPr lang="en-US" altLang="en-US" sz="2400" dirty="0" err="1">
                <a:effectLst/>
              </a:rPr>
              <a:t>O</a:t>
            </a:r>
            <a:r>
              <a:rPr lang="en-US" altLang="en-US" sz="2400" baseline="-25000" dirty="0" err="1">
                <a:effectLst/>
              </a:rPr>
              <a:t>2</a:t>
            </a:r>
            <a:r>
              <a:rPr lang="en-US" altLang="en-US" sz="2400" baseline="-25000" dirty="0">
                <a:effectLst/>
              </a:rPr>
              <a:t>(g)</a:t>
            </a:r>
            <a:r>
              <a:rPr lang="en-US" altLang="en-US" sz="2400" dirty="0">
                <a:effectLst/>
              </a:rPr>
              <a:t> 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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effectLst/>
              <a:sym typeface="Wingdings" panose="05000000000000000000" pitchFamily="2" charset="2"/>
            </a:endParaRPr>
          </a:p>
          <a:p>
            <a:pPr marL="0" indent="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effectLst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effectLst/>
                <a:sym typeface="Wingdings" panose="05000000000000000000" pitchFamily="2" charset="2"/>
              </a:rPr>
              <a:t>BaCO</a:t>
            </a:r>
            <a:r>
              <a:rPr lang="en-US" altLang="en-US" sz="2400" baseline="-25000" dirty="0" err="1">
                <a:effectLst/>
                <a:sym typeface="Wingdings" panose="05000000000000000000" pitchFamily="2" charset="2"/>
              </a:rPr>
              <a:t>3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(s)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 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effectLst/>
              <a:sym typeface="Wingdings" panose="05000000000000000000" pitchFamily="2" charset="2"/>
            </a:endParaRPr>
          </a:p>
          <a:p>
            <a:pPr marL="0" indent="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effectLst/>
                <a:sym typeface="Wingdings" panose="05000000000000000000" pitchFamily="2" charset="2"/>
              </a:rPr>
              <a:t> Co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(s)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+  S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(s) 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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effectLst/>
              <a:sym typeface="Wingdings" panose="05000000000000000000" pitchFamily="2" charset="2"/>
            </a:endParaRPr>
          </a:p>
          <a:p>
            <a:pPr marL="0" indent="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effectLst/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effectLst/>
                <a:sym typeface="Wingdings" panose="05000000000000000000" pitchFamily="2" charset="2"/>
              </a:rPr>
              <a:t>NH</a:t>
            </a:r>
            <a:r>
              <a:rPr lang="en-US" altLang="en-US" sz="2400" baseline="-25000" dirty="0" err="1">
                <a:effectLst/>
                <a:sym typeface="Wingdings" panose="05000000000000000000" pitchFamily="2" charset="2"/>
              </a:rPr>
              <a:t>3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(g) 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+ </a:t>
            </a:r>
            <a:r>
              <a:rPr lang="en-US" altLang="en-US" sz="2400" dirty="0" err="1">
                <a:effectLst/>
                <a:sym typeface="Wingdings" panose="05000000000000000000" pitchFamily="2" charset="2"/>
              </a:rPr>
              <a:t>H</a:t>
            </a:r>
            <a:r>
              <a:rPr lang="en-US" altLang="en-US" sz="2400" baseline="-25000" dirty="0" err="1">
                <a:effectLst/>
                <a:sym typeface="Wingdings" panose="05000000000000000000" pitchFamily="2" charset="2"/>
              </a:rPr>
              <a:t>2</a:t>
            </a:r>
            <a:r>
              <a:rPr lang="en-US" altLang="en-US" sz="2400" dirty="0" err="1">
                <a:effectLst/>
                <a:sym typeface="Wingdings" panose="05000000000000000000" pitchFamily="2" charset="2"/>
              </a:rPr>
              <a:t>CO</a:t>
            </a:r>
            <a:r>
              <a:rPr lang="en-US" altLang="en-US" sz="2400" baseline="-25000" dirty="0" err="1">
                <a:effectLst/>
                <a:sym typeface="Wingdings" panose="05000000000000000000" pitchFamily="2" charset="2"/>
              </a:rPr>
              <a:t>3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(</a:t>
            </a:r>
            <a:r>
              <a:rPr lang="en-US" altLang="en-US" sz="2400" baseline="-25000" dirty="0" err="1">
                <a:effectLst/>
                <a:sym typeface="Wingdings" panose="05000000000000000000" pitchFamily="2" charset="2"/>
              </a:rPr>
              <a:t>aq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)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 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>
                <a:solidFill>
                  <a:schemeClr val="accent1"/>
                </a:solidFill>
              </a:rPr>
              <a:t>Physical &amp; Chemical Changes</a:t>
            </a:r>
            <a:r>
              <a:rPr lang="en-AU" altLang="en-US"/>
              <a:t> 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AU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What is the difference between a physical and a chemical change?</a:t>
            </a:r>
          </a:p>
          <a:p>
            <a:pPr eaLnBrk="1" hangingPunct="1">
              <a:defRPr/>
            </a:pPr>
            <a:r>
              <a:rPr lang="en-AU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AU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physical change</a:t>
            </a:r>
            <a:r>
              <a:rPr lang="en-AU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is one in which no new substance is formed, e.g. ice melting.</a:t>
            </a:r>
          </a:p>
          <a:p>
            <a:pPr eaLnBrk="1" hangingPunct="1">
              <a:defRPr/>
            </a:pPr>
            <a:r>
              <a:rPr lang="en-AU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AU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chemical change</a:t>
            </a:r>
            <a:r>
              <a:rPr lang="en-AU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or chemical reaction has occurred if one or more new substances are formed.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FF5BDCF8-39D2-4969-A083-632923237E14}" type="slidenum">
              <a:rPr lang="en-AU" altLang="en-US" sz="1000"/>
              <a:pPr eaLnBrk="1" hangingPunct="1">
                <a:defRPr/>
              </a:pPr>
              <a:t>2</a:t>
            </a:fld>
            <a:endParaRPr lang="en-AU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18" name="Group 50"/>
          <p:cNvGraphicFramePr>
            <a:graphicFrameLocks noGrp="1"/>
          </p:cNvGraphicFramePr>
          <p:nvPr>
            <p:ph idx="4294967295"/>
          </p:nvPr>
        </p:nvGraphicFramePr>
        <p:xfrm>
          <a:off x="0" y="188913"/>
          <a:ext cx="7427912" cy="6188077"/>
        </p:xfrm>
        <a:graphic>
          <a:graphicData uri="http://schemas.openxmlformats.org/drawingml/2006/table">
            <a:tbl>
              <a:tblPr/>
              <a:tblGrid>
                <a:gridCol w="3714750">
                  <a:extLst>
                    <a:ext uri="{9D8B030D-6E8A-4147-A177-3AD203B41FA5}">
                      <a16:colId xmlns:a16="http://schemas.microsoft.com/office/drawing/2014/main" val="4008709100"/>
                    </a:ext>
                  </a:extLst>
                </a:gridCol>
                <a:gridCol w="3713162">
                  <a:extLst>
                    <a:ext uri="{9D8B030D-6E8A-4147-A177-3AD203B41FA5}">
                      <a16:colId xmlns:a16="http://schemas.microsoft.com/office/drawing/2014/main" val="2851537203"/>
                    </a:ext>
                  </a:extLst>
                </a:gridCol>
              </a:tblGrid>
              <a:tr h="5182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PHYSICAL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CHEMICAL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432154"/>
                  </a:ext>
                </a:extLst>
              </a:tr>
              <a:tr h="944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Changes shape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 permanent colour change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817659"/>
                  </a:ext>
                </a:extLst>
              </a:tr>
              <a:tr h="944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Breaks into smaller pieces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 gas is given off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027367"/>
                  </a:ext>
                </a:extLst>
              </a:tr>
              <a:tr h="944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Dissolves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Change in temperature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799703"/>
                  </a:ext>
                </a:extLst>
              </a:tr>
              <a:tr h="944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Mixed with another substance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Precipitate forms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209360"/>
                  </a:ext>
                </a:extLst>
              </a:tr>
              <a:tr h="944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Changes state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One metal is deposited on another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405093"/>
                  </a:ext>
                </a:extLst>
              </a:tr>
              <a:tr h="944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No new substances formed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AU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New substances are formed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8809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/>
              <a:t>Word and formula equations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Word equation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altLang="en-US" dirty="0"/>
              <a:t>   hydrogen + oxygen                                water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Formula equation</a:t>
            </a:r>
            <a:r>
              <a:rPr lang="en-AU" altLang="en-US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AU" altLang="en-US" dirty="0"/>
              <a:t>          2H</a:t>
            </a:r>
            <a:r>
              <a:rPr lang="en-AU" altLang="en-US" baseline="-25000" dirty="0"/>
              <a:t>2</a:t>
            </a:r>
            <a:r>
              <a:rPr lang="en-AU" altLang="en-US" dirty="0"/>
              <a:t>   +  O</a:t>
            </a:r>
            <a:r>
              <a:rPr lang="en-AU" altLang="en-US" baseline="-25000" dirty="0"/>
              <a:t>2</a:t>
            </a:r>
            <a:r>
              <a:rPr lang="en-AU" altLang="en-US" dirty="0"/>
              <a:t>                              2H</a:t>
            </a:r>
            <a:r>
              <a:rPr lang="en-AU" altLang="en-US" baseline="-25000" dirty="0"/>
              <a:t>2</a:t>
            </a:r>
            <a:r>
              <a:rPr lang="en-AU" altLang="en-US" dirty="0"/>
              <a:t>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F5CBF212-9D79-4A3B-8E21-71006522F24C}" type="slidenum">
              <a:rPr lang="en-AU" altLang="en-US" sz="1000"/>
              <a:pPr eaLnBrk="1" hangingPunct="1">
                <a:defRPr/>
              </a:pPr>
              <a:t>4</a:t>
            </a:fld>
            <a:endParaRPr lang="en-AU" altLang="en-US" sz="1000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>
            <a:off x="3347864" y="2492896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2808114" y="34290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6151" name="Picture 13" descr="watereq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437063"/>
            <a:ext cx="77755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 sz="4000"/>
              <a:t>Symbols used in </a:t>
            </a:r>
            <a:br>
              <a:rPr lang="en-AU" altLang="en-US" sz="4000"/>
            </a:br>
            <a:r>
              <a:rPr lang="en-AU" altLang="en-US" sz="4000"/>
              <a:t>chemical equations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alt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(s) solid</a:t>
            </a:r>
          </a:p>
          <a:p>
            <a:pPr eaLnBrk="1" hangingPunct="1">
              <a:defRPr/>
            </a:pPr>
            <a:r>
              <a:rPr lang="en-AU" alt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(l) liquid</a:t>
            </a:r>
          </a:p>
          <a:p>
            <a:pPr eaLnBrk="1" hangingPunct="1">
              <a:defRPr/>
            </a:pPr>
            <a:r>
              <a:rPr lang="en-AU" alt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(g) gas</a:t>
            </a:r>
          </a:p>
          <a:p>
            <a:pPr eaLnBrk="1" hangingPunct="1">
              <a:defRPr/>
            </a:pPr>
            <a:r>
              <a:rPr lang="en-AU" alt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(aq) aqueous - the substance is dissolved in water (solution)</a:t>
            </a:r>
            <a:endParaRPr lang="en-AU" altLang="en-US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AU" alt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⁭  a gas is given off </a:t>
            </a:r>
          </a:p>
          <a:p>
            <a:pPr eaLnBrk="1" hangingPunct="1">
              <a:defRPr/>
            </a:pPr>
            <a:r>
              <a:rPr lang="en-AU" alt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↓ a precipitate forms (a solid in a solution)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F56B0B8F-F4AA-4FEB-A523-63AFDB80A7D3}" type="slidenum">
              <a:rPr lang="en-AU" altLang="en-US" sz="1000"/>
              <a:pPr eaLnBrk="1" hangingPunct="1">
                <a:defRPr/>
              </a:pPr>
              <a:t>5</a:t>
            </a:fld>
            <a:endParaRPr lang="en-AU" alt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tx1"/>
                </a:solidFill>
                <a:effectLst/>
              </a:rPr>
              <a:t>1. Synthesis Reactions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8064500" cy="3903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ffectLst/>
                <a:ea typeface="+mn-ea"/>
                <a:cs typeface="+mn-cs"/>
              </a:rPr>
              <a:t>Synthesis reactions</a:t>
            </a:r>
            <a:r>
              <a:rPr lang="en-US" sz="2400" dirty="0">
                <a:solidFill>
                  <a:srgbClr val="FF0000"/>
                </a:solidFill>
                <a:effectLst/>
                <a:ea typeface="+mn-ea"/>
                <a:cs typeface="+mn-cs"/>
              </a:rPr>
              <a:t> </a:t>
            </a:r>
            <a:r>
              <a:rPr lang="en-US" sz="2400" dirty="0">
                <a:effectLst/>
                <a:ea typeface="+mn-ea"/>
                <a:cs typeface="+mn-cs"/>
              </a:rPr>
              <a:t>occur when two substances (generally</a:t>
            </a:r>
            <a:r>
              <a:rPr lang="en-US" sz="2400" b="1" dirty="0">
                <a:effectLst/>
                <a:ea typeface="+mn-ea"/>
                <a:cs typeface="+mn-cs"/>
              </a:rPr>
              <a:t> </a:t>
            </a:r>
            <a:r>
              <a:rPr lang="en-US" sz="2400" u="sng" dirty="0">
                <a:effectLst/>
                <a:ea typeface="+mn-ea"/>
                <a:cs typeface="+mn-cs"/>
              </a:rPr>
              <a:t>elements</a:t>
            </a:r>
            <a:r>
              <a:rPr lang="en-US" sz="2400" dirty="0">
                <a:effectLst/>
                <a:ea typeface="+mn-ea"/>
                <a:cs typeface="+mn-cs"/>
              </a:rPr>
              <a:t>) combine and form a compound.  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200" dirty="0">
                <a:effectLst/>
                <a:ea typeface="+mn-ea"/>
                <a:cs typeface="+mn-cs"/>
              </a:rPr>
              <a:t>Also called </a:t>
            </a:r>
            <a:r>
              <a:rPr lang="en-US" sz="2200" dirty="0">
                <a:solidFill>
                  <a:srgbClr val="FF0000"/>
                </a:solidFill>
                <a:effectLst/>
                <a:ea typeface="+mn-ea"/>
                <a:cs typeface="+mn-cs"/>
              </a:rPr>
              <a:t>combination</a:t>
            </a:r>
            <a:r>
              <a:rPr lang="en-US" sz="2200" dirty="0">
                <a:solidFill>
                  <a:srgbClr val="FFFF00"/>
                </a:solidFill>
                <a:effectLst/>
                <a:ea typeface="+mn-ea"/>
                <a:cs typeface="+mn-cs"/>
              </a:rPr>
              <a:t> </a:t>
            </a:r>
            <a:r>
              <a:rPr lang="en-US" sz="2200" dirty="0">
                <a:effectLst/>
                <a:ea typeface="+mn-ea"/>
                <a:cs typeface="+mn-cs"/>
              </a:rPr>
              <a:t>or </a:t>
            </a:r>
            <a:r>
              <a:rPr lang="en-US" sz="2200" dirty="0">
                <a:solidFill>
                  <a:srgbClr val="FF0000"/>
                </a:solidFill>
                <a:effectLst/>
                <a:ea typeface="+mn-ea"/>
                <a:cs typeface="+mn-cs"/>
              </a:rPr>
              <a:t>addition</a:t>
            </a:r>
            <a:r>
              <a:rPr lang="en-US" sz="2200" dirty="0">
                <a:effectLst/>
                <a:ea typeface="+mn-ea"/>
                <a:cs typeface="+mn-cs"/>
              </a:rPr>
              <a:t> reactions.</a:t>
            </a:r>
            <a:endParaRPr lang="en-US" sz="2200" b="1" dirty="0">
              <a:effectLst/>
              <a:ea typeface="+mn-ea"/>
              <a:cs typeface="+mn-cs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US" sz="2200" dirty="0">
              <a:effectLst/>
              <a:ea typeface="+mn-ea"/>
              <a:cs typeface="+mn-cs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In general: 	A + B  AB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200" b="1" dirty="0">
                <a:effectLst/>
                <a:ea typeface="+mn-ea"/>
                <a:cs typeface="+mn-cs"/>
              </a:rPr>
              <a:t>		</a:t>
            </a:r>
            <a:r>
              <a:rPr lang="en-US" sz="2200" dirty="0">
                <a:effectLst/>
                <a:ea typeface="+mn-ea"/>
                <a:cs typeface="+mn-cs"/>
              </a:rPr>
              <a:t>reactant + reactant </a:t>
            </a: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 1 product</a:t>
            </a:r>
          </a:p>
          <a:p>
            <a:pPr marL="354013" lvl="1" indent="-354013" eaLnBrk="1" hangingPunct="1">
              <a:lnSpc>
                <a:spcPct val="90000"/>
              </a:lnSpc>
              <a:buFontTx/>
              <a:buChar char="•"/>
              <a:defRPr/>
            </a:pPr>
            <a:endParaRPr lang="en-US" sz="2200" dirty="0">
              <a:effectLst/>
              <a:ea typeface="ＭＳ Ｐゴシック" charset="0"/>
              <a:sym typeface="Wingdings" pitchFamily="2" charset="2"/>
            </a:endParaRPr>
          </a:p>
          <a:p>
            <a:pPr marL="354013" lvl="1" indent="-354013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200" dirty="0">
                <a:effectLst/>
                <a:ea typeface="ＭＳ Ｐゴシック" charset="0"/>
                <a:sym typeface="Wingdings" pitchFamily="2" charset="2"/>
              </a:rPr>
              <a:t>Example: 	C</a:t>
            </a:r>
            <a:r>
              <a:rPr lang="en-US" sz="2200" baseline="-25000" dirty="0">
                <a:effectLst/>
                <a:ea typeface="ＭＳ Ｐゴシック" charset="0"/>
                <a:sym typeface="Wingdings" pitchFamily="2" charset="2"/>
              </a:rPr>
              <a:t> </a:t>
            </a:r>
            <a:r>
              <a:rPr lang="en-US" sz="2200" dirty="0">
                <a:effectLst/>
                <a:ea typeface="ＭＳ Ｐゴシック" charset="0"/>
                <a:sym typeface="Wingdings" pitchFamily="2" charset="2"/>
              </a:rPr>
              <a:t>+ O</a:t>
            </a:r>
            <a:r>
              <a:rPr lang="en-US" sz="2200" baseline="-25000" dirty="0">
                <a:effectLst/>
                <a:ea typeface="ＭＳ Ｐゴシック" charset="0"/>
                <a:sym typeface="Wingdings" pitchFamily="2" charset="2"/>
              </a:rPr>
              <a:t>2 </a:t>
            </a:r>
            <a:r>
              <a:rPr lang="en-US" sz="2200" dirty="0">
                <a:effectLst/>
                <a:ea typeface="ＭＳ Ｐゴシック" charset="0"/>
                <a:sym typeface="Wingdings" pitchFamily="2" charset="2"/>
              </a:rPr>
              <a:t> CO</a:t>
            </a:r>
            <a:r>
              <a:rPr lang="en-US" sz="2200" baseline="-25000" dirty="0">
                <a:effectLst/>
                <a:ea typeface="ＭＳ Ｐゴシック" charset="0"/>
                <a:sym typeface="Wingdings" pitchFamily="2" charset="2"/>
              </a:rPr>
              <a:t>2</a:t>
            </a:r>
            <a:endParaRPr lang="en-US" sz="2200" dirty="0">
              <a:effectLst/>
              <a:ea typeface="ＭＳ Ｐゴシック" charset="0"/>
              <a:sym typeface="Wingdings" pitchFamily="2" charset="2"/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195" y="3789040"/>
            <a:ext cx="3497263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766132"/>
          </a:xfrm>
        </p:spPr>
        <p:txBody>
          <a:bodyPr/>
          <a:lstStyle/>
          <a:p>
            <a:pPr eaLnBrk="1" hangingPunct="1"/>
            <a:r>
              <a:rPr lang="en-AU" altLang="en-US" sz="4000" dirty="0">
                <a:solidFill>
                  <a:schemeClr val="tx1"/>
                </a:solidFill>
                <a:effectLst/>
              </a:rPr>
              <a:t>1. Synthesis Reactions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5400" y="1525836"/>
            <a:ext cx="8229600" cy="4933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AU" sz="1200" dirty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AU" sz="2200" dirty="0">
                <a:ea typeface="+mn-ea"/>
                <a:cs typeface="+mn-cs"/>
              </a:rPr>
              <a:t>Hydrogen and  oxygen yields water</a:t>
            </a:r>
          </a:p>
          <a:p>
            <a:pPr marL="457200" lvl="1" indent="-10318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AU" sz="2200" dirty="0">
                <a:ea typeface="ＭＳ Ｐゴシック" charset="0"/>
              </a:rPr>
              <a:t>2H</a:t>
            </a:r>
            <a:r>
              <a:rPr lang="en-AU" sz="2200" baseline="-25000" dirty="0">
                <a:ea typeface="ＭＳ Ｐゴシック" charset="0"/>
              </a:rPr>
              <a:t>2</a:t>
            </a:r>
            <a:r>
              <a:rPr lang="en-AU" sz="2200" dirty="0">
                <a:ea typeface="ＭＳ Ｐゴシック" charset="0"/>
              </a:rPr>
              <a:t> + O</a:t>
            </a:r>
            <a:r>
              <a:rPr lang="en-AU" sz="2200" baseline="-25000" dirty="0">
                <a:ea typeface="ＭＳ Ｐゴシック" charset="0"/>
              </a:rPr>
              <a:t>2</a:t>
            </a:r>
            <a:r>
              <a:rPr lang="en-AU" sz="2200" dirty="0">
                <a:ea typeface="ＭＳ Ｐゴシック" charset="0"/>
              </a:rPr>
              <a:t> </a:t>
            </a:r>
            <a:r>
              <a:rPr lang="en-US" sz="2000" dirty="0">
                <a:effectLst/>
                <a:ea typeface="ＭＳ Ｐゴシック" charset="0"/>
                <a:sym typeface="Wingdings" charset="0"/>
              </a:rPr>
              <a:t></a:t>
            </a:r>
            <a:r>
              <a:rPr lang="en-AU" sz="2200" dirty="0">
                <a:ea typeface="ＭＳ Ｐゴシック" charset="0"/>
              </a:rPr>
              <a:t> 2H</a:t>
            </a:r>
            <a:r>
              <a:rPr lang="en-AU" sz="2200" baseline="-25000" dirty="0">
                <a:ea typeface="ＭＳ Ｐゴシック" charset="0"/>
              </a:rPr>
              <a:t>2</a:t>
            </a:r>
            <a:r>
              <a:rPr lang="en-AU" sz="2200" dirty="0">
                <a:ea typeface="ＭＳ Ｐゴシック" charset="0"/>
              </a:rPr>
              <a:t>O</a:t>
            </a:r>
          </a:p>
          <a:p>
            <a:pPr marL="457200" lvl="1" indent="-10318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AU" sz="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AU" sz="2200" dirty="0">
                <a:ea typeface="+mn-ea"/>
                <a:cs typeface="+mn-cs"/>
              </a:rPr>
              <a:t>Magnesium plus nitrogen yields magnesium nitride</a:t>
            </a:r>
          </a:p>
          <a:p>
            <a:pPr marL="457200" lvl="1" indent="-10318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AU" sz="2200" dirty="0">
                <a:ea typeface="ＭＳ Ｐゴシック" charset="0"/>
              </a:rPr>
              <a:t>3Mg + N</a:t>
            </a:r>
            <a:r>
              <a:rPr lang="en-AU" sz="2200" baseline="-25000" dirty="0">
                <a:ea typeface="ＭＳ Ｐゴシック" charset="0"/>
              </a:rPr>
              <a:t>2</a:t>
            </a:r>
            <a:r>
              <a:rPr lang="en-AU" sz="2200" dirty="0">
                <a:ea typeface="ＭＳ Ｐゴシック" charset="0"/>
              </a:rPr>
              <a:t> </a:t>
            </a:r>
            <a:r>
              <a:rPr lang="en-US" sz="2000" dirty="0">
                <a:effectLst/>
                <a:ea typeface="ＭＳ Ｐゴシック" charset="0"/>
                <a:sym typeface="Wingdings" charset="0"/>
              </a:rPr>
              <a:t> </a:t>
            </a:r>
            <a:r>
              <a:rPr lang="en-AU" sz="2200" dirty="0">
                <a:ea typeface="ＭＳ Ｐゴシック" charset="0"/>
              </a:rPr>
              <a:t>Mg</a:t>
            </a:r>
            <a:r>
              <a:rPr lang="en-AU" sz="2200" baseline="-25000" dirty="0">
                <a:ea typeface="ＭＳ Ｐゴシック" charset="0"/>
              </a:rPr>
              <a:t>3</a:t>
            </a:r>
            <a:r>
              <a:rPr lang="en-AU" sz="2200" dirty="0">
                <a:ea typeface="ＭＳ Ｐゴシック" charset="0"/>
              </a:rPr>
              <a:t>N</a:t>
            </a:r>
            <a:r>
              <a:rPr lang="en-AU" sz="2200" baseline="-25000" dirty="0">
                <a:ea typeface="ＭＳ Ｐゴシック" charset="0"/>
              </a:rPr>
              <a:t>2</a:t>
            </a:r>
            <a:r>
              <a:rPr lang="en-AU" sz="2200" dirty="0">
                <a:ea typeface="ＭＳ Ｐゴシック" charset="0"/>
              </a:rPr>
              <a:t> </a:t>
            </a:r>
          </a:p>
          <a:p>
            <a:pPr marL="457200" lvl="1" indent="-10318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AU" sz="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AU" sz="2200" dirty="0">
                <a:ea typeface="+mn-ea"/>
                <a:cs typeface="+mn-cs"/>
              </a:rPr>
              <a:t>Iron and </a:t>
            </a:r>
            <a:r>
              <a:rPr lang="en-AU" sz="2200" dirty="0" err="1">
                <a:ea typeface="+mn-ea"/>
                <a:cs typeface="+mn-cs"/>
              </a:rPr>
              <a:t>sulfur</a:t>
            </a:r>
            <a:r>
              <a:rPr lang="en-AU" sz="2200" dirty="0">
                <a:ea typeface="+mn-ea"/>
                <a:cs typeface="+mn-cs"/>
              </a:rPr>
              <a:t> yields iron(II) </a:t>
            </a:r>
            <a:r>
              <a:rPr lang="en-AU" sz="2200" dirty="0" err="1">
                <a:ea typeface="+mn-ea"/>
                <a:cs typeface="+mn-cs"/>
              </a:rPr>
              <a:t>sulfide</a:t>
            </a:r>
            <a:endParaRPr lang="en-AU" sz="2200" dirty="0">
              <a:ea typeface="+mn-ea"/>
              <a:cs typeface="+mn-cs"/>
            </a:endParaRPr>
          </a:p>
          <a:p>
            <a:pPr marL="457200" lvl="1" indent="-10318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AU" sz="2200" dirty="0">
                <a:ea typeface="ＭＳ Ｐゴシック" charset="0"/>
              </a:rPr>
              <a:t>Fe + S </a:t>
            </a:r>
            <a:r>
              <a:rPr lang="en-US" sz="2000" dirty="0">
                <a:effectLst/>
                <a:ea typeface="ＭＳ Ｐゴシック" charset="0"/>
                <a:sym typeface="Wingdings" charset="0"/>
              </a:rPr>
              <a:t></a:t>
            </a:r>
            <a:r>
              <a:rPr lang="en-AU" sz="2200" dirty="0">
                <a:ea typeface="ＭＳ Ｐゴシック" charset="0"/>
              </a:rPr>
              <a:t> </a:t>
            </a:r>
            <a:r>
              <a:rPr lang="en-AU" sz="2200" dirty="0" err="1">
                <a:ea typeface="ＭＳ Ｐゴシック" charset="0"/>
              </a:rPr>
              <a:t>FeS</a:t>
            </a:r>
            <a:endParaRPr lang="en-AU" sz="22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AU" sz="2800" dirty="0"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BA70B48B-E17A-4E1E-A178-37A86DAEBBFB}" type="slidenum">
              <a:rPr lang="en-AU" altLang="en-US" sz="1000"/>
              <a:pPr eaLnBrk="1" hangingPunct="1">
                <a:defRPr/>
              </a:pPr>
              <a:t>7</a:t>
            </a:fld>
            <a:endParaRPr lang="en-AU" altLang="en-US" sz="1000"/>
          </a:p>
        </p:txBody>
      </p:sp>
      <p:pic>
        <p:nvPicPr>
          <p:cNvPr id="5" name="Picture 4" descr="potassiumchloridere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94224"/>
            <a:ext cx="4681538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694124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92D050"/>
                </a:solidFill>
                <a:effectLst/>
              </a:rPr>
              <a:t>Practice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50517"/>
            <a:ext cx="8229600" cy="448679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</a:rPr>
              <a:t>Predict the products.  Write and balance the following synthesis reaction equations</a:t>
            </a:r>
            <a:r>
              <a:rPr lang="en-US" altLang="en-US" dirty="0">
                <a:effectLst/>
              </a:rPr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800" dirty="0">
              <a:effectLst/>
            </a:endParaRPr>
          </a:p>
          <a:p>
            <a:pPr marL="0" indent="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effectLst/>
              </a:rPr>
              <a:t> Sodium metal reacts with chlorine gas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</a:rPr>
              <a:t>	Na</a:t>
            </a:r>
            <a:r>
              <a:rPr lang="en-US" altLang="en-US" sz="2400" baseline="-25000" dirty="0">
                <a:effectLst/>
              </a:rPr>
              <a:t>(s) </a:t>
            </a:r>
            <a:r>
              <a:rPr lang="en-US" altLang="en-US" sz="2400" dirty="0">
                <a:effectLst/>
              </a:rPr>
              <a:t>+ Cl</a:t>
            </a:r>
            <a:r>
              <a:rPr lang="en-US" altLang="en-US" sz="2400" baseline="-25000" dirty="0">
                <a:effectLst/>
              </a:rPr>
              <a:t>2(g) </a:t>
            </a:r>
            <a:r>
              <a:rPr lang="en-US" altLang="en-US" sz="2400" dirty="0">
                <a:effectLst/>
              </a:rPr>
              <a:t> 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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400" baseline="-25000" dirty="0">
              <a:effectLst/>
              <a:sym typeface="Wingdings" panose="05000000000000000000" pitchFamily="2" charset="2"/>
            </a:endParaRPr>
          </a:p>
          <a:p>
            <a:pPr marL="0" indent="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effectLst/>
                <a:sym typeface="Wingdings" panose="05000000000000000000" pitchFamily="2" charset="2"/>
              </a:rPr>
              <a:t> Solid Magnesium reacts with fluorine gas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  <a:sym typeface="Wingdings" panose="05000000000000000000" pitchFamily="2" charset="2"/>
              </a:rPr>
              <a:t>	Mg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(s) 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+ F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2(g) 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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400" dirty="0">
              <a:effectLst/>
              <a:sym typeface="Wingdings" panose="05000000000000000000" pitchFamily="2" charset="2"/>
            </a:endParaRPr>
          </a:p>
          <a:p>
            <a:pPr marL="0" indent="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effectLst/>
                <a:sym typeface="Wingdings" panose="05000000000000000000" pitchFamily="2" charset="2"/>
              </a:rPr>
              <a:t> Aluminum metal reacts with fluorine gas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  <a:sym typeface="Wingdings" panose="05000000000000000000" pitchFamily="2" charset="2"/>
              </a:rPr>
              <a:t>	Al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(s) 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+   F</a:t>
            </a:r>
            <a:r>
              <a:rPr lang="en-US" altLang="en-US" sz="2400" baseline="-25000" dirty="0">
                <a:effectLst/>
                <a:sym typeface="Wingdings" panose="05000000000000000000" pitchFamily="2" charset="2"/>
              </a:rPr>
              <a:t>2(g) </a:t>
            </a:r>
            <a:r>
              <a:rPr lang="en-US" altLang="en-US" sz="2400" dirty="0">
                <a:effectLst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95400" y="3810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0" y="7620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694124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  <a:effectLst/>
              </a:rPr>
              <a:t>2. Decomposition Reactions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80060" y="1770445"/>
            <a:ext cx="8229600" cy="4530725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ffectLst/>
                <a:ea typeface="+mn-ea"/>
                <a:cs typeface="+mn-cs"/>
              </a:rPr>
              <a:t>Decomposition reactions</a:t>
            </a:r>
            <a:r>
              <a:rPr lang="en-US" sz="2400" dirty="0">
                <a:solidFill>
                  <a:srgbClr val="FF0000"/>
                </a:solidFill>
                <a:effectLst/>
                <a:ea typeface="+mn-ea"/>
                <a:cs typeface="+mn-cs"/>
              </a:rPr>
              <a:t> </a:t>
            </a:r>
            <a:r>
              <a:rPr lang="en-US" sz="2400" dirty="0">
                <a:effectLst/>
                <a:ea typeface="+mn-ea"/>
                <a:cs typeface="+mn-cs"/>
              </a:rPr>
              <a:t>occur when a compound breaks up into the elements or into a few simpler compounds.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800" dirty="0">
              <a:effectLst/>
              <a:ea typeface="+mn-ea"/>
              <a:cs typeface="+mn-cs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In general: 	AB  A + B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		</a:t>
            </a:r>
            <a:r>
              <a:rPr lang="en-US" sz="2200" dirty="0">
                <a:effectLst/>
                <a:ea typeface="+mn-ea"/>
                <a:cs typeface="+mn-cs"/>
              </a:rPr>
              <a:t>1 Reactant </a:t>
            </a: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 Product + Product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200" dirty="0">
              <a:effectLst/>
              <a:ea typeface="+mn-ea"/>
              <a:cs typeface="+mn-cs"/>
              <a:sym typeface="Wingdings" pitchFamily="2" charset="2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Examples: 	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354013" algn="l"/>
              </a:tabLst>
              <a:defRPr/>
            </a:pP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	2H</a:t>
            </a:r>
            <a:r>
              <a:rPr lang="en-US" sz="2200" baseline="-25000" dirty="0">
                <a:effectLst/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O  2H</a:t>
            </a:r>
            <a:r>
              <a:rPr lang="en-US" sz="2200" baseline="-25000" dirty="0">
                <a:effectLst/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 + O</a:t>
            </a:r>
            <a:r>
              <a:rPr lang="en-US" sz="2200" baseline="-25000" dirty="0">
                <a:effectLst/>
                <a:ea typeface="+mn-ea"/>
                <a:cs typeface="+mn-cs"/>
                <a:sym typeface="Wingdings" pitchFamily="2" charset="2"/>
              </a:rPr>
              <a:t>2</a:t>
            </a:r>
            <a:endParaRPr lang="en-US" sz="2200" dirty="0">
              <a:effectLst/>
              <a:ea typeface="+mn-ea"/>
              <a:cs typeface="+mn-cs"/>
              <a:sym typeface="Wingdings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354013" algn="l"/>
              </a:tabLst>
              <a:defRPr/>
            </a:pPr>
            <a:r>
              <a:rPr lang="en-US" sz="2200" dirty="0">
                <a:effectLst/>
                <a:ea typeface="+mn-ea"/>
                <a:cs typeface="+mn-cs"/>
                <a:sym typeface="Wingdings" pitchFamily="2" charset="2"/>
              </a:rPr>
              <a:t>	2HgO  2Hg + O</a:t>
            </a:r>
            <a:r>
              <a:rPr lang="en-US" sz="2200" baseline="-25000" dirty="0">
                <a:effectLst/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sz="2200" dirty="0">
                <a:effectLst/>
                <a:ea typeface="+mn-ea"/>
                <a:cs typeface="+mn-cs"/>
              </a:rPr>
              <a:t>  </a:t>
            </a:r>
          </a:p>
        </p:txBody>
      </p:sp>
      <p:pic>
        <p:nvPicPr>
          <p:cNvPr id="6" name="Picture 4" descr="mercuryIIoxidedeco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165" y="3779838"/>
            <a:ext cx="4295775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362</TotalTime>
  <Words>368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Calibri Light</vt:lpstr>
      <vt:lpstr>Tahoma</vt:lpstr>
      <vt:lpstr>Wingdings</vt:lpstr>
      <vt:lpstr>Retrospect</vt:lpstr>
      <vt:lpstr>Classifying Chemical Reactions</vt:lpstr>
      <vt:lpstr>Physical &amp; Chemical Changes  </vt:lpstr>
      <vt:lpstr>PowerPoint Presentation</vt:lpstr>
      <vt:lpstr>Word and formula equations</vt:lpstr>
      <vt:lpstr>Symbols used in  chemical equations</vt:lpstr>
      <vt:lpstr>1. Synthesis Reactions</vt:lpstr>
      <vt:lpstr>1. Synthesis Reactions</vt:lpstr>
      <vt:lpstr>Practice</vt:lpstr>
      <vt:lpstr>2. Decomposition Reactions</vt:lpstr>
      <vt:lpstr>Practice</vt:lpstr>
      <vt:lpstr>Practice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CHEMISTRY</dc:title>
  <dc:creator>ace</dc:creator>
  <cp:lastModifiedBy>Nathan Schepemaker</cp:lastModifiedBy>
  <cp:revision>26</cp:revision>
  <dcterms:created xsi:type="dcterms:W3CDTF">2007-02-27T10:10:50Z</dcterms:created>
  <dcterms:modified xsi:type="dcterms:W3CDTF">2017-04-04T03:40:54Z</dcterms:modified>
</cp:coreProperties>
</file>