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99" r:id="rId5"/>
    <p:sldId id="260" r:id="rId6"/>
    <p:sldId id="290" r:id="rId7"/>
    <p:sldId id="291" r:id="rId8"/>
    <p:sldId id="300" r:id="rId9"/>
    <p:sldId id="261" r:id="rId10"/>
    <p:sldId id="298" r:id="rId11"/>
    <p:sldId id="262" r:id="rId12"/>
    <p:sldId id="296" r:id="rId13"/>
    <p:sldId id="294" r:id="rId14"/>
    <p:sldId id="293" r:id="rId15"/>
    <p:sldId id="301" r:id="rId16"/>
    <p:sldId id="295" r:id="rId17"/>
    <p:sldId id="263" r:id="rId18"/>
    <p:sldId id="29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F4EA6-2ECB-4DDD-B3A9-B3901BE737D2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10DBA-DD76-48D4-A9B0-EEA6E451E3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114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electric-hockey" TargetMode="External"/><Relationship Id="rId2" Type="http://schemas.openxmlformats.org/officeDocument/2006/relationships/hyperlink" Target="https://phet.colorado.edu/sims/html/balloons-and-static-electricity/latest/balloons-and-static-electricity_e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2" y="1752601"/>
            <a:ext cx="2878088" cy="182976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Static and Current Electricity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5094394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9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2592288" cy="511256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Those at the top tend to become more positively charged.</a:t>
            </a:r>
          </a:p>
          <a:p>
            <a:endParaRPr lang="en-AU" dirty="0"/>
          </a:p>
          <a:p>
            <a:r>
              <a:rPr lang="en-AU" dirty="0" smtClean="0"/>
              <a:t>Those at the bottom tend to be come more negatively charged.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Triboelectric Series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2892332" cy="517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1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r>
              <a:rPr lang="en-AU" dirty="0" smtClean="0"/>
              <a:t>The charge usually </a:t>
            </a:r>
            <a:r>
              <a:rPr lang="en-AU" dirty="0" smtClean="0">
                <a:solidFill>
                  <a:srgbClr val="FF0000"/>
                </a:solidFill>
              </a:rPr>
              <a:t>leaks</a:t>
            </a:r>
            <a:r>
              <a:rPr lang="en-AU" dirty="0" smtClean="0"/>
              <a:t> away after some time into the </a:t>
            </a:r>
            <a:r>
              <a:rPr lang="en-AU" dirty="0" smtClean="0">
                <a:solidFill>
                  <a:srgbClr val="FF0000"/>
                </a:solidFill>
              </a:rPr>
              <a:t>surroundings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AU" dirty="0" smtClean="0"/>
              <a:t>If the build up continues, the electrons may </a:t>
            </a:r>
            <a:r>
              <a:rPr lang="en-AU" dirty="0" smtClean="0">
                <a:solidFill>
                  <a:srgbClr val="FF0000"/>
                </a:solidFill>
              </a:rPr>
              <a:t>jump across a gap </a:t>
            </a:r>
            <a:r>
              <a:rPr lang="en-AU" dirty="0" smtClean="0"/>
              <a:t>from the negative to the positive </a:t>
            </a:r>
            <a:r>
              <a:rPr lang="en-AU" dirty="0" smtClean="0"/>
              <a:t>surface.</a:t>
            </a:r>
          </a:p>
          <a:p>
            <a:endParaRPr lang="en-AU" dirty="0" smtClean="0"/>
          </a:p>
          <a:p>
            <a:r>
              <a:rPr lang="en-AU" dirty="0" smtClean="0"/>
              <a:t>This converts the energy into </a:t>
            </a:r>
            <a:r>
              <a:rPr lang="en-AU" dirty="0" smtClean="0">
                <a:solidFill>
                  <a:srgbClr val="FF0000"/>
                </a:solidFill>
              </a:rPr>
              <a:t>heat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FF0000"/>
                </a:solidFill>
              </a:rPr>
              <a:t>light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FF0000"/>
                </a:solidFill>
              </a:rPr>
              <a:t>sound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rgbClr val="FF0000"/>
                </a:solidFill>
              </a:rPr>
              <a:t>motion</a:t>
            </a:r>
            <a:r>
              <a:rPr lang="en-AU" dirty="0" smtClean="0"/>
              <a:t> (basically a mini lightning bolt)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41776"/>
            <a:ext cx="30243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3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Twig- Lightning</a:t>
            </a:r>
          </a:p>
          <a:p>
            <a:endParaRPr lang="en-US" dirty="0" smtClean="0"/>
          </a:p>
          <a:p>
            <a:r>
              <a:rPr lang="en-US" sz="2000" dirty="0"/>
              <a:t>https://</a:t>
            </a:r>
            <a:r>
              <a:rPr lang="en-US" sz="2000" dirty="0" err="1"/>
              <a:t>www.twig-world.com</a:t>
            </a:r>
            <a:r>
              <a:rPr lang="en-US" sz="2000" dirty="0"/>
              <a:t>/film/glossary/lightning-593</a:t>
            </a:r>
            <a:r>
              <a:rPr lang="en-US" dirty="0"/>
              <a:t>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9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r>
              <a:rPr lang="en-US" dirty="0"/>
              <a:t>Complete question </a:t>
            </a:r>
            <a:r>
              <a:rPr lang="en-US" dirty="0" smtClean="0"/>
              <a:t>3 </a:t>
            </a:r>
            <a:r>
              <a:rPr lang="en-US" dirty="0"/>
              <a:t>on your </a:t>
            </a:r>
            <a:r>
              <a:rPr lang="en-US" dirty="0" smtClean="0"/>
              <a:t>worksheet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In groups of 3-4:</a:t>
            </a:r>
          </a:p>
          <a:p>
            <a:pPr lvl="1"/>
            <a:r>
              <a:rPr lang="en-US" dirty="0"/>
              <a:t>Get a balloon and rub it on your blazer</a:t>
            </a:r>
          </a:p>
          <a:p>
            <a:pPr lvl="1"/>
            <a:r>
              <a:rPr lang="en-US" dirty="0"/>
              <a:t>Now look at the effects the charged balloon has on </a:t>
            </a:r>
          </a:p>
          <a:p>
            <a:pPr lvl="2"/>
            <a:r>
              <a:rPr lang="en-US" dirty="0"/>
              <a:t>a. your hair</a:t>
            </a:r>
          </a:p>
          <a:p>
            <a:pPr lvl="2"/>
            <a:r>
              <a:rPr lang="en-US" dirty="0"/>
              <a:t>b. a thin stream of tap water</a:t>
            </a:r>
          </a:p>
          <a:p>
            <a:pPr lvl="2"/>
            <a:r>
              <a:rPr lang="en-US" dirty="0"/>
              <a:t>c. some small bits of cut up paper</a:t>
            </a:r>
          </a:p>
          <a:p>
            <a:endParaRPr lang="en-US" dirty="0" smtClean="0"/>
          </a:p>
          <a:p>
            <a:r>
              <a:rPr lang="en-US" dirty="0" smtClean="0"/>
              <a:t>Demo: Van der </a:t>
            </a:r>
            <a:r>
              <a:rPr lang="en-US" dirty="0" err="1" smtClean="0"/>
              <a:t>Graaf</a:t>
            </a:r>
            <a:r>
              <a:rPr lang="en-US" dirty="0" smtClean="0"/>
              <a:t> Generator</a:t>
            </a:r>
          </a:p>
          <a:p>
            <a:pPr lvl="1"/>
            <a:r>
              <a:rPr lang="en-US" dirty="0" smtClean="0"/>
              <a:t>Twig Video: Van der </a:t>
            </a:r>
            <a:r>
              <a:rPr lang="en-US" smtClean="0"/>
              <a:t>Graf Explanation.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5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 to the following link to see how static electricity works:</a:t>
            </a:r>
          </a:p>
          <a:p>
            <a:r>
              <a:rPr lang="en-US" dirty="0">
                <a:hlinkClick r:id="rId2"/>
              </a:rPr>
              <a:t>https://phet.colorado.edu/sims/html/balloons-and-static-electricity/latest/balloons-and-static-</a:t>
            </a:r>
            <a:r>
              <a:rPr lang="en-US" dirty="0" smtClean="0">
                <a:hlinkClick r:id="rId2"/>
              </a:rPr>
              <a:t>electricity_en.html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 to the following link and use your new knowledge of static electricity to complete the game:</a:t>
            </a:r>
          </a:p>
          <a:p>
            <a:r>
              <a:rPr lang="en-US" dirty="0">
                <a:hlinkClick r:id="rId3"/>
              </a:rPr>
              <a:t>https://phet.colorado.edu/en/simulation/electric-</a:t>
            </a:r>
            <a:r>
              <a:rPr lang="en-US" dirty="0" smtClean="0">
                <a:hlinkClick r:id="rId3"/>
              </a:rPr>
              <a:t>hockey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Current Electricity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50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Twig- Electric Current:</a:t>
            </a:r>
          </a:p>
          <a:p>
            <a:r>
              <a:rPr lang="en-US" dirty="0"/>
              <a:t>https://</a:t>
            </a:r>
            <a:r>
              <a:rPr lang="en-US" dirty="0" err="1"/>
              <a:t>www.twig-world.com</a:t>
            </a:r>
            <a:r>
              <a:rPr lang="en-US" dirty="0"/>
              <a:t>/film/glossary/electric-current-660/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9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/>
          <a:lstStyle/>
          <a:p>
            <a:r>
              <a:rPr lang="en-AU" dirty="0" smtClean="0"/>
              <a:t>The electricity you get from a </a:t>
            </a:r>
            <a:r>
              <a:rPr lang="en-AU" dirty="0" smtClean="0">
                <a:solidFill>
                  <a:srgbClr val="FF0000"/>
                </a:solidFill>
              </a:rPr>
              <a:t>battery</a:t>
            </a:r>
            <a:r>
              <a:rPr lang="en-AU" dirty="0" smtClean="0"/>
              <a:t> or </a:t>
            </a:r>
            <a:r>
              <a:rPr lang="en-AU" dirty="0" smtClean="0">
                <a:solidFill>
                  <a:srgbClr val="FF0000"/>
                </a:solidFill>
              </a:rPr>
              <a:t>electrical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point</a:t>
            </a:r>
            <a:r>
              <a:rPr lang="en-AU" dirty="0" smtClean="0"/>
              <a:t> is </a:t>
            </a:r>
            <a:r>
              <a:rPr lang="en-AU" dirty="0" smtClean="0">
                <a:solidFill>
                  <a:srgbClr val="FF0000"/>
                </a:solidFill>
              </a:rPr>
              <a:t>not</a:t>
            </a:r>
            <a:r>
              <a:rPr lang="en-AU" dirty="0" smtClean="0"/>
              <a:t> static </a:t>
            </a:r>
            <a:r>
              <a:rPr lang="en-AU" dirty="0" smtClean="0"/>
              <a:t>electricity</a:t>
            </a:r>
          </a:p>
          <a:p>
            <a:endParaRPr lang="en-AU" dirty="0" smtClean="0"/>
          </a:p>
          <a:p>
            <a:r>
              <a:rPr lang="en-AU" dirty="0" smtClean="0"/>
              <a:t>It is electrons </a:t>
            </a:r>
            <a:r>
              <a:rPr lang="en-AU" dirty="0" smtClean="0">
                <a:solidFill>
                  <a:srgbClr val="FF0000"/>
                </a:solidFill>
              </a:rPr>
              <a:t>moving along a </a:t>
            </a:r>
            <a:r>
              <a:rPr lang="en-AU" dirty="0" smtClean="0">
                <a:solidFill>
                  <a:srgbClr val="FF0000"/>
                </a:solidFill>
              </a:rPr>
              <a:t>wire. </a:t>
            </a:r>
            <a:r>
              <a:rPr lang="en-AU" dirty="0" smtClean="0"/>
              <a:t>This is called a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current</a:t>
            </a:r>
          </a:p>
          <a:p>
            <a:endParaRPr lang="en-AU" dirty="0" smtClean="0"/>
          </a:p>
          <a:p>
            <a:r>
              <a:rPr lang="en-AU" dirty="0" smtClean="0"/>
              <a:t>These moving electrons have energy that is </a:t>
            </a:r>
            <a:r>
              <a:rPr lang="en-AU" dirty="0" smtClean="0">
                <a:solidFill>
                  <a:srgbClr val="FF0000"/>
                </a:solidFill>
              </a:rPr>
              <a:t>transferred</a:t>
            </a:r>
            <a:r>
              <a:rPr lang="en-AU" dirty="0" smtClean="0"/>
              <a:t> into other forms as they go through </a:t>
            </a:r>
            <a:r>
              <a:rPr lang="en-AU" dirty="0" smtClean="0">
                <a:solidFill>
                  <a:srgbClr val="FF0000"/>
                </a:solidFill>
              </a:rPr>
              <a:t>components</a:t>
            </a:r>
            <a:r>
              <a:rPr lang="en-AU" dirty="0" smtClean="0"/>
              <a:t> (e.g. light globes)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Current electricity</a:t>
            </a:r>
            <a:endParaRPr lang="en-AU" dirty="0"/>
          </a:p>
        </p:txBody>
      </p:sp>
      <p:pic>
        <p:nvPicPr>
          <p:cNvPr id="1028" name="Picture 4" descr="http://www.sdfamilyscience.org/em/images/current_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01" y="4574796"/>
            <a:ext cx="33147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12239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Shout-out to Benjamin Franklin for the confusion by labelling the direction of current ‘incorrectly’.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question 4 and 5 on your worksheets.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dirty="0" smtClean="0"/>
              <a:t>A bolt of lightning: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Is 5cm wide </a:t>
            </a:r>
          </a:p>
          <a:p>
            <a:pPr marL="109728" indent="0">
              <a:buNone/>
            </a:pPr>
            <a:r>
              <a:rPr lang="en-AU" dirty="0" smtClean="0"/>
              <a:t>True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Is less than 20,000 degrees Celsius</a:t>
            </a:r>
          </a:p>
          <a:p>
            <a:pPr marL="109728" indent="0">
              <a:buNone/>
            </a:pPr>
            <a:r>
              <a:rPr lang="en-AU" dirty="0" smtClean="0"/>
              <a:t>False: 30,000 degrees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Is the main source of plasma on earth</a:t>
            </a:r>
          </a:p>
          <a:p>
            <a:pPr marL="109728" indent="0">
              <a:buNone/>
            </a:pPr>
            <a:r>
              <a:rPr lang="en-AU" dirty="0" smtClean="0"/>
              <a:t>True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Could power a 25 watt light globe for 6 months</a:t>
            </a:r>
          </a:p>
          <a:p>
            <a:pPr marL="109728" indent="0">
              <a:buNone/>
            </a:pPr>
            <a:r>
              <a:rPr lang="en-AU" dirty="0" smtClean="0"/>
              <a:t>False: Could power it for a year!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Quiz: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04" y="0"/>
            <a:ext cx="2269165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1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635080" cy="47559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Lightning kills 24,000 people per </a:t>
            </a:r>
            <a:r>
              <a:rPr lang="en-AU" dirty="0" smtClean="0"/>
              <a:t>year</a:t>
            </a:r>
          </a:p>
          <a:p>
            <a:pPr marL="109728" indent="0">
              <a:buNone/>
            </a:pPr>
            <a:r>
              <a:rPr lang="en-AU" dirty="0" smtClean="0"/>
              <a:t>True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Can reach 5km in </a:t>
            </a:r>
            <a:r>
              <a:rPr lang="en-AU" dirty="0" smtClean="0"/>
              <a:t>length</a:t>
            </a:r>
          </a:p>
          <a:p>
            <a:pPr marL="109728" indent="0">
              <a:buNone/>
            </a:pPr>
            <a:r>
              <a:rPr lang="en-AU" dirty="0" smtClean="0"/>
              <a:t>False: Can reach 8km in length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Contains 100 million </a:t>
            </a:r>
            <a:r>
              <a:rPr lang="en-AU" dirty="0" smtClean="0"/>
              <a:t>volts</a:t>
            </a:r>
          </a:p>
          <a:p>
            <a:pPr marL="109728" indent="0">
              <a:buNone/>
            </a:pPr>
            <a:r>
              <a:rPr lang="en-AU" dirty="0" smtClean="0"/>
              <a:t>True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Can happen in volcanoes, forest fires and snowstorms</a:t>
            </a:r>
          </a:p>
          <a:p>
            <a:pPr marL="109728" indent="0">
              <a:buNone/>
            </a:pPr>
            <a:r>
              <a:rPr lang="en-AU" dirty="0" smtClean="0"/>
              <a:t>True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Quiz: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0"/>
            <a:ext cx="2483768" cy="35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0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General Information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54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form of energy caused by the movement of </a:t>
            </a:r>
            <a:r>
              <a:rPr lang="en-AU" dirty="0" smtClean="0">
                <a:solidFill>
                  <a:srgbClr val="FF0000"/>
                </a:solidFill>
              </a:rPr>
              <a:t>electrons</a:t>
            </a:r>
          </a:p>
          <a:p>
            <a:endParaRPr lang="en-AU" dirty="0" smtClean="0"/>
          </a:p>
          <a:p>
            <a:r>
              <a:rPr lang="en-AU" dirty="0" smtClean="0"/>
              <a:t>Atoms made of </a:t>
            </a:r>
            <a:r>
              <a:rPr lang="en-AU" dirty="0" smtClean="0">
                <a:solidFill>
                  <a:srgbClr val="FF0000"/>
                </a:solidFill>
              </a:rPr>
              <a:t>protons</a:t>
            </a:r>
            <a:r>
              <a:rPr lang="en-AU" dirty="0" smtClean="0"/>
              <a:t> (+), </a:t>
            </a:r>
            <a:r>
              <a:rPr lang="en-AU" dirty="0" smtClean="0">
                <a:solidFill>
                  <a:srgbClr val="FF0000"/>
                </a:solidFill>
              </a:rPr>
              <a:t>neutrons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rgbClr val="FF0000"/>
                </a:solidFill>
              </a:rPr>
              <a:t>electrons</a:t>
            </a:r>
            <a:r>
              <a:rPr lang="en-AU" dirty="0" smtClean="0"/>
              <a:t> (-)</a:t>
            </a:r>
          </a:p>
          <a:p>
            <a:endParaRPr lang="en-AU" dirty="0" smtClean="0"/>
          </a:p>
          <a:p>
            <a:r>
              <a:rPr lang="en-AU" dirty="0" smtClean="0"/>
              <a:t>Electrons can be knocked off one atom and </a:t>
            </a:r>
            <a:r>
              <a:rPr lang="en-AU" dirty="0" smtClean="0">
                <a:solidFill>
                  <a:srgbClr val="FF0000"/>
                </a:solidFill>
              </a:rPr>
              <a:t>transferred</a:t>
            </a:r>
            <a:r>
              <a:rPr lang="en-AU" dirty="0" smtClean="0"/>
              <a:t> to the next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electricity?</a:t>
            </a:r>
            <a:endParaRPr lang="en-AU" dirty="0"/>
          </a:p>
        </p:txBody>
      </p:sp>
      <p:pic>
        <p:nvPicPr>
          <p:cNvPr id="1028" name="Picture 4" descr="http://upload.wikimedia.org/wikipedia/commons/thumb/e/e2/Stylised_Lithium_Atom.png/200px-Stylised_Lithium_A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10962"/>
            <a:ext cx="1656184" cy="18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Complete question 1 &amp; 2 on your worksheet.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1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Twig- Static Electricity</a:t>
            </a:r>
          </a:p>
          <a:p>
            <a:pPr marL="109728" indent="0">
              <a:buNone/>
            </a:pPr>
            <a:r>
              <a:rPr lang="en-US" dirty="0"/>
              <a:t>https://</a:t>
            </a:r>
            <a:r>
              <a:rPr lang="en-US" dirty="0" err="1"/>
              <a:t>www.twig-world.com</a:t>
            </a:r>
            <a:r>
              <a:rPr lang="en-US" dirty="0"/>
              <a:t>/film/static-electricity-1543/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1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Static Electricity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944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it?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It is the build up of electrical </a:t>
            </a:r>
            <a:r>
              <a:rPr lang="en-AU" dirty="0" smtClean="0">
                <a:solidFill>
                  <a:srgbClr val="FF0000"/>
                </a:solidFill>
              </a:rPr>
              <a:t>charge</a:t>
            </a:r>
            <a:r>
              <a:rPr lang="en-AU" dirty="0" smtClean="0"/>
              <a:t> on a </a:t>
            </a:r>
            <a:r>
              <a:rPr lang="en-AU" dirty="0" smtClean="0">
                <a:solidFill>
                  <a:srgbClr val="FF0000"/>
                </a:solidFill>
              </a:rPr>
              <a:t>surface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Usually due to one surface rubbing against another, rubbing the electrons off one (</a:t>
            </a:r>
            <a:r>
              <a:rPr lang="en-AU" dirty="0" smtClean="0">
                <a:solidFill>
                  <a:srgbClr val="FF0000"/>
                </a:solidFill>
              </a:rPr>
              <a:t>making it positive</a:t>
            </a:r>
            <a:r>
              <a:rPr lang="en-AU" dirty="0" smtClean="0"/>
              <a:t>) onto the other (</a:t>
            </a:r>
            <a:r>
              <a:rPr lang="en-AU" dirty="0" smtClean="0">
                <a:solidFill>
                  <a:srgbClr val="FF0000"/>
                </a:solidFill>
              </a:rPr>
              <a:t>making it negative</a:t>
            </a:r>
            <a:r>
              <a:rPr lang="en-AU" dirty="0" smtClean="0"/>
              <a:t>)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Static electricity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78968"/>
            <a:ext cx="3097535" cy="221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4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599</TotalTime>
  <Words>475</Words>
  <Application>Microsoft Office PowerPoint</Application>
  <PresentationFormat>On-screen Show (4:3)</PresentationFormat>
  <Paragraphs>84</Paragraphs>
  <Slides>18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Static and Current Electricity</vt:lpstr>
      <vt:lpstr>Quiz:</vt:lpstr>
      <vt:lpstr>Quiz:</vt:lpstr>
      <vt:lpstr>General Information</vt:lpstr>
      <vt:lpstr>What is electricity?</vt:lpstr>
      <vt:lpstr>Your turn…</vt:lpstr>
      <vt:lpstr>Movie…</vt:lpstr>
      <vt:lpstr>Static Electricity</vt:lpstr>
      <vt:lpstr>Static electricity</vt:lpstr>
      <vt:lpstr>Triboelectric Series</vt:lpstr>
      <vt:lpstr>PowerPoint Presentation</vt:lpstr>
      <vt:lpstr>Movie</vt:lpstr>
      <vt:lpstr>Your turn…</vt:lpstr>
      <vt:lpstr>Your turn…</vt:lpstr>
      <vt:lpstr>Current Electricity</vt:lpstr>
      <vt:lpstr>Movie:</vt:lpstr>
      <vt:lpstr>Current electricity</vt:lpstr>
      <vt:lpstr>Your turn…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Ashley Moseley</dc:creator>
  <cp:lastModifiedBy>Nathan Schepemaker</cp:lastModifiedBy>
  <cp:revision>39</cp:revision>
  <cp:lastPrinted>2015-06-05T03:27:14Z</cp:lastPrinted>
  <dcterms:created xsi:type="dcterms:W3CDTF">2014-05-30T00:19:30Z</dcterms:created>
  <dcterms:modified xsi:type="dcterms:W3CDTF">2016-10-10T13:59:23Z</dcterms:modified>
</cp:coreProperties>
</file>