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3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96" y="-5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0B9E54-743B-4902-82DE-7C2717BA87E8}" type="datetimeFigureOut">
              <a:rPr lang="en-AU" smtClean="0"/>
              <a:t>9/10/2016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02B448-D19A-43EF-A569-721D9801C6C1}" type="slidenum">
              <a:rPr lang="en-AU" smtClean="0"/>
              <a:t>‹#›</a:t>
            </a:fld>
            <a:endParaRPr lang="en-AU"/>
          </a:p>
        </p:txBody>
      </p:sp>
    </p:spTree>
    <p:extLst>
      <p:ext uri="{BB962C8B-B14F-4D97-AF65-F5344CB8AC3E}">
        <p14:creationId xmlns:p14="http://schemas.microsoft.com/office/powerpoint/2010/main" val="1908507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Alexander</a:t>
            </a:r>
            <a:r>
              <a:rPr lang="en-AU" baseline="0" dirty="0" smtClean="0"/>
              <a:t> the Great – Has no primary sources of reference to his existence/works. </a:t>
            </a:r>
            <a:endParaRPr lang="en-AU" dirty="0"/>
          </a:p>
        </p:txBody>
      </p:sp>
      <p:sp>
        <p:nvSpPr>
          <p:cNvPr id="4" name="Slide Number Placeholder 3"/>
          <p:cNvSpPr>
            <a:spLocks noGrp="1"/>
          </p:cNvSpPr>
          <p:nvPr>
            <p:ph type="sldNum" sz="quarter" idx="10"/>
          </p:nvPr>
        </p:nvSpPr>
        <p:spPr/>
        <p:txBody>
          <a:bodyPr/>
          <a:lstStyle/>
          <a:p>
            <a:fld id="{B6D72A5F-85E0-48D3-8D16-6624C5285B8F}" type="slidenum">
              <a:rPr lang="en-AU" smtClean="0">
                <a:solidFill>
                  <a:prstClr val="black"/>
                </a:solidFill>
              </a:rPr>
              <a:pPr/>
              <a:t>10</a:t>
            </a:fld>
            <a:endParaRPr lang="en-AU">
              <a:solidFill>
                <a:prstClr val="black"/>
              </a:solidFill>
            </a:endParaRPr>
          </a:p>
        </p:txBody>
      </p:sp>
    </p:spTree>
    <p:extLst>
      <p:ext uri="{BB962C8B-B14F-4D97-AF65-F5344CB8AC3E}">
        <p14:creationId xmlns:p14="http://schemas.microsoft.com/office/powerpoint/2010/main" val="1610381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6D72A5F-85E0-48D3-8D16-6624C5285B8F}" type="slidenum">
              <a:rPr lang="en-AU" smtClean="0">
                <a:solidFill>
                  <a:prstClr val="black"/>
                </a:solidFill>
              </a:rPr>
              <a:pPr/>
              <a:t>25</a:t>
            </a:fld>
            <a:endParaRPr lang="en-AU">
              <a:solidFill>
                <a:prstClr val="black"/>
              </a:solidFill>
            </a:endParaRPr>
          </a:p>
        </p:txBody>
      </p:sp>
    </p:spTree>
    <p:extLst>
      <p:ext uri="{BB962C8B-B14F-4D97-AF65-F5344CB8AC3E}">
        <p14:creationId xmlns:p14="http://schemas.microsoft.com/office/powerpoint/2010/main" val="788661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While</a:t>
            </a:r>
            <a:r>
              <a:rPr lang="en-AU" baseline="0" dirty="0" smtClean="0"/>
              <a:t> some prophesies are powerful in and of themselves. The prophesies are strongest as a whole since the Bible claims to be the word of God himself.</a:t>
            </a:r>
            <a:endParaRPr lang="en-AU" dirty="0"/>
          </a:p>
        </p:txBody>
      </p:sp>
      <p:sp>
        <p:nvSpPr>
          <p:cNvPr id="4" name="Slide Number Placeholder 3"/>
          <p:cNvSpPr>
            <a:spLocks noGrp="1"/>
          </p:cNvSpPr>
          <p:nvPr>
            <p:ph type="sldNum" sz="quarter" idx="10"/>
          </p:nvPr>
        </p:nvSpPr>
        <p:spPr/>
        <p:txBody>
          <a:bodyPr/>
          <a:lstStyle/>
          <a:p>
            <a:fld id="{B6D72A5F-85E0-48D3-8D16-6624C5285B8F}" type="slidenum">
              <a:rPr lang="en-AU" smtClean="0">
                <a:solidFill>
                  <a:prstClr val="black"/>
                </a:solidFill>
              </a:rPr>
              <a:pPr/>
              <a:t>16</a:t>
            </a:fld>
            <a:endParaRPr lang="en-AU">
              <a:solidFill>
                <a:prstClr val="black"/>
              </a:solidFill>
            </a:endParaRPr>
          </a:p>
        </p:txBody>
      </p:sp>
    </p:spTree>
    <p:extLst>
      <p:ext uri="{BB962C8B-B14F-4D97-AF65-F5344CB8AC3E}">
        <p14:creationId xmlns:p14="http://schemas.microsoft.com/office/powerpoint/2010/main" val="2809231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While</a:t>
            </a:r>
            <a:r>
              <a:rPr lang="en-AU" baseline="0" dirty="0" smtClean="0"/>
              <a:t> some prophesies are powerful in and of themselves. The prophesies are strongest as a whole since the Bible claims to be the word of God himself.</a:t>
            </a:r>
            <a:endParaRPr lang="en-AU" dirty="0"/>
          </a:p>
        </p:txBody>
      </p:sp>
      <p:sp>
        <p:nvSpPr>
          <p:cNvPr id="4" name="Slide Number Placeholder 3"/>
          <p:cNvSpPr>
            <a:spLocks noGrp="1"/>
          </p:cNvSpPr>
          <p:nvPr>
            <p:ph type="sldNum" sz="quarter" idx="10"/>
          </p:nvPr>
        </p:nvSpPr>
        <p:spPr/>
        <p:txBody>
          <a:bodyPr/>
          <a:lstStyle/>
          <a:p>
            <a:fld id="{B6D72A5F-85E0-48D3-8D16-6624C5285B8F}" type="slidenum">
              <a:rPr lang="en-AU" smtClean="0">
                <a:solidFill>
                  <a:prstClr val="black"/>
                </a:solidFill>
              </a:rPr>
              <a:pPr/>
              <a:t>17</a:t>
            </a:fld>
            <a:endParaRPr lang="en-AU">
              <a:solidFill>
                <a:prstClr val="black"/>
              </a:solidFill>
            </a:endParaRPr>
          </a:p>
        </p:txBody>
      </p:sp>
    </p:spTree>
    <p:extLst>
      <p:ext uri="{BB962C8B-B14F-4D97-AF65-F5344CB8AC3E}">
        <p14:creationId xmlns:p14="http://schemas.microsoft.com/office/powerpoint/2010/main" val="2809231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While</a:t>
            </a:r>
            <a:r>
              <a:rPr lang="en-AU" baseline="0" dirty="0" smtClean="0"/>
              <a:t> some prophesies are powerful in and of themselves. The prophesies are strongest as a whole since the Bible claims to be the word of God himself.</a:t>
            </a:r>
            <a:endParaRPr lang="en-AU" dirty="0"/>
          </a:p>
        </p:txBody>
      </p:sp>
      <p:sp>
        <p:nvSpPr>
          <p:cNvPr id="4" name="Slide Number Placeholder 3"/>
          <p:cNvSpPr>
            <a:spLocks noGrp="1"/>
          </p:cNvSpPr>
          <p:nvPr>
            <p:ph type="sldNum" sz="quarter" idx="10"/>
          </p:nvPr>
        </p:nvSpPr>
        <p:spPr/>
        <p:txBody>
          <a:bodyPr/>
          <a:lstStyle/>
          <a:p>
            <a:fld id="{B6D72A5F-85E0-48D3-8D16-6624C5285B8F}" type="slidenum">
              <a:rPr lang="en-AU" smtClean="0">
                <a:solidFill>
                  <a:prstClr val="black"/>
                </a:solidFill>
              </a:rPr>
              <a:pPr/>
              <a:t>18</a:t>
            </a:fld>
            <a:endParaRPr lang="en-AU">
              <a:solidFill>
                <a:prstClr val="black"/>
              </a:solidFill>
            </a:endParaRPr>
          </a:p>
        </p:txBody>
      </p:sp>
    </p:spTree>
    <p:extLst>
      <p:ext uri="{BB962C8B-B14F-4D97-AF65-F5344CB8AC3E}">
        <p14:creationId xmlns:p14="http://schemas.microsoft.com/office/powerpoint/2010/main" val="2809231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While</a:t>
            </a:r>
            <a:r>
              <a:rPr lang="en-AU" baseline="0" dirty="0" smtClean="0"/>
              <a:t> some prophesies are powerful in and of themselves. The prophesies are strongest as a whole since the Bible claims to be the word of God himself.</a:t>
            </a:r>
            <a:endParaRPr lang="en-AU" dirty="0"/>
          </a:p>
        </p:txBody>
      </p:sp>
      <p:sp>
        <p:nvSpPr>
          <p:cNvPr id="4" name="Slide Number Placeholder 3"/>
          <p:cNvSpPr>
            <a:spLocks noGrp="1"/>
          </p:cNvSpPr>
          <p:nvPr>
            <p:ph type="sldNum" sz="quarter" idx="10"/>
          </p:nvPr>
        </p:nvSpPr>
        <p:spPr/>
        <p:txBody>
          <a:bodyPr/>
          <a:lstStyle/>
          <a:p>
            <a:fld id="{B6D72A5F-85E0-48D3-8D16-6624C5285B8F}" type="slidenum">
              <a:rPr lang="en-AU" smtClean="0">
                <a:solidFill>
                  <a:prstClr val="black"/>
                </a:solidFill>
              </a:rPr>
              <a:pPr/>
              <a:t>19</a:t>
            </a:fld>
            <a:endParaRPr lang="en-AU">
              <a:solidFill>
                <a:prstClr val="black"/>
              </a:solidFill>
            </a:endParaRPr>
          </a:p>
        </p:txBody>
      </p:sp>
    </p:spTree>
    <p:extLst>
      <p:ext uri="{BB962C8B-B14F-4D97-AF65-F5344CB8AC3E}">
        <p14:creationId xmlns:p14="http://schemas.microsoft.com/office/powerpoint/2010/main" val="2809231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While</a:t>
            </a:r>
            <a:r>
              <a:rPr lang="en-AU" baseline="0" dirty="0" smtClean="0"/>
              <a:t> some prophesies are powerful in and of themselves. The prophesies are strongest as a whole since the Bible claims to be the word of </a:t>
            </a:r>
            <a:r>
              <a:rPr lang="en-AU" baseline="0" smtClean="0"/>
              <a:t>God himself.</a:t>
            </a:r>
            <a:endParaRPr lang="en-AU"/>
          </a:p>
        </p:txBody>
      </p:sp>
      <p:sp>
        <p:nvSpPr>
          <p:cNvPr id="4" name="Slide Number Placeholder 3"/>
          <p:cNvSpPr>
            <a:spLocks noGrp="1"/>
          </p:cNvSpPr>
          <p:nvPr>
            <p:ph type="sldNum" sz="quarter" idx="10"/>
          </p:nvPr>
        </p:nvSpPr>
        <p:spPr/>
        <p:txBody>
          <a:bodyPr/>
          <a:lstStyle/>
          <a:p>
            <a:fld id="{B6D72A5F-85E0-48D3-8D16-6624C5285B8F}" type="slidenum">
              <a:rPr lang="en-AU" smtClean="0">
                <a:solidFill>
                  <a:prstClr val="black"/>
                </a:solidFill>
              </a:rPr>
              <a:pPr/>
              <a:t>20</a:t>
            </a:fld>
            <a:endParaRPr lang="en-AU">
              <a:solidFill>
                <a:prstClr val="black"/>
              </a:solidFill>
            </a:endParaRPr>
          </a:p>
        </p:txBody>
      </p:sp>
    </p:spTree>
    <p:extLst>
      <p:ext uri="{BB962C8B-B14F-4D97-AF65-F5344CB8AC3E}">
        <p14:creationId xmlns:p14="http://schemas.microsoft.com/office/powerpoint/2010/main" val="2809231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6D72A5F-85E0-48D3-8D16-6624C5285B8F}" type="slidenum">
              <a:rPr lang="en-AU" smtClean="0">
                <a:solidFill>
                  <a:prstClr val="black"/>
                </a:solidFill>
              </a:rPr>
              <a:pPr/>
              <a:t>21</a:t>
            </a:fld>
            <a:endParaRPr lang="en-AU">
              <a:solidFill>
                <a:prstClr val="black"/>
              </a:solidFill>
            </a:endParaRPr>
          </a:p>
        </p:txBody>
      </p:sp>
    </p:spTree>
    <p:extLst>
      <p:ext uri="{BB962C8B-B14F-4D97-AF65-F5344CB8AC3E}">
        <p14:creationId xmlns:p14="http://schemas.microsoft.com/office/powerpoint/2010/main" val="2809231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Youtube</a:t>
            </a:r>
            <a:r>
              <a:rPr lang="en-AU" dirty="0" smtClean="0"/>
              <a:t> Video: What is Christianity</a:t>
            </a:r>
            <a:r>
              <a:rPr lang="en-AU" baseline="0" dirty="0" smtClean="0"/>
              <a:t> - https://www.youtube.com/watch?v=Ut-UOhY0s8E</a:t>
            </a:r>
          </a:p>
        </p:txBody>
      </p:sp>
      <p:sp>
        <p:nvSpPr>
          <p:cNvPr id="4" name="Slide Number Placeholder 3"/>
          <p:cNvSpPr>
            <a:spLocks noGrp="1"/>
          </p:cNvSpPr>
          <p:nvPr>
            <p:ph type="sldNum" sz="quarter" idx="10"/>
          </p:nvPr>
        </p:nvSpPr>
        <p:spPr/>
        <p:txBody>
          <a:bodyPr/>
          <a:lstStyle/>
          <a:p>
            <a:fld id="{B6D72A5F-85E0-48D3-8D16-6624C5285B8F}" type="slidenum">
              <a:rPr lang="en-AU" smtClean="0">
                <a:solidFill>
                  <a:prstClr val="black"/>
                </a:solidFill>
              </a:rPr>
              <a:pPr/>
              <a:t>22</a:t>
            </a:fld>
            <a:endParaRPr lang="en-AU">
              <a:solidFill>
                <a:prstClr val="black"/>
              </a:solidFill>
            </a:endParaRPr>
          </a:p>
        </p:txBody>
      </p:sp>
    </p:spTree>
    <p:extLst>
      <p:ext uri="{BB962C8B-B14F-4D97-AF65-F5344CB8AC3E}">
        <p14:creationId xmlns:p14="http://schemas.microsoft.com/office/powerpoint/2010/main" val="2020521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6D72A5F-85E0-48D3-8D16-6624C5285B8F}" type="slidenum">
              <a:rPr lang="en-AU" smtClean="0">
                <a:solidFill>
                  <a:prstClr val="black"/>
                </a:solidFill>
              </a:rPr>
              <a:pPr/>
              <a:t>23</a:t>
            </a:fld>
            <a:endParaRPr lang="en-AU">
              <a:solidFill>
                <a:prstClr val="black"/>
              </a:solidFill>
            </a:endParaRPr>
          </a:p>
        </p:txBody>
      </p:sp>
    </p:spTree>
    <p:extLst>
      <p:ext uri="{BB962C8B-B14F-4D97-AF65-F5344CB8AC3E}">
        <p14:creationId xmlns:p14="http://schemas.microsoft.com/office/powerpoint/2010/main" val="788661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10/9/2016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extLst>
      <p:ext uri="{BB962C8B-B14F-4D97-AF65-F5344CB8AC3E}">
        <p14:creationId xmlns:p14="http://schemas.microsoft.com/office/powerpoint/2010/main" val="121977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10/9/2016</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049007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white"/>
                </a:solidFill>
              </a:rPr>
              <a:pPr/>
              <a:t>10/9/2016</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9331055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prstClr val="white"/>
                </a:solidFill>
              </a:rPr>
              <a:pPr/>
              <a:t>10/9/2016</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96450314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prstClr val="black"/>
                </a:solidFill>
              </a:rPr>
              <a:pPr/>
              <a:t>10/9/2016</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862551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solidFill>
                  <a:prstClr val="white"/>
                </a:solidFill>
              </a:rPr>
              <a:pPr/>
              <a:t>10/9/2016</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01438296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solidFill>
                  <a:prstClr val="black"/>
                </a:solidFill>
              </a:rPr>
              <a:pPr/>
              <a:t>10/9/2016</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84648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solidFill>
                  <a:prstClr val="black"/>
                </a:solidFill>
              </a:rPr>
              <a:pPr/>
              <a:t>10/9/2016</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3379020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solidFill>
                  <a:prstClr val="white"/>
                </a:solidFill>
              </a:rPr>
              <a:pPr/>
              <a:t>10/9/2016</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26064093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10/9/2016</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66599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10/9/2016</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42062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887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6369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2139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816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6141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1478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44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778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8505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224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2604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124513A4-79B7-4BD1-8004-1CE9FC15928F}" type="datetimeFigureOut">
              <a:rPr lang="en-AU" smtClean="0">
                <a:solidFill>
                  <a:prstClr val="black">
                    <a:tint val="75000"/>
                  </a:prstClr>
                </a:solidFill>
              </a:rPr>
              <a:pPr/>
              <a:t>9/10/2016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79F6BB34-A3C9-4B4F-9581-9D05A98F5ACB}"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93564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24513A4-79B7-4BD1-8004-1CE9FC15928F}" type="datetimeFigureOut">
              <a:rPr lang="en-AU" smtClean="0">
                <a:solidFill>
                  <a:prstClr val="black">
                    <a:tint val="75000"/>
                  </a:prstClr>
                </a:solidFill>
              </a:rPr>
              <a:pPr/>
              <a:t>9/10/2016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79F6BB34-A3C9-4B4F-9581-9D05A98F5ACB}"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417372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4513A4-79B7-4BD1-8004-1CE9FC15928F}" type="datetimeFigureOut">
              <a:rPr lang="en-AU" smtClean="0">
                <a:solidFill>
                  <a:prstClr val="black">
                    <a:tint val="75000"/>
                  </a:prstClr>
                </a:solidFill>
              </a:rPr>
              <a:pPr/>
              <a:t>9/10/2016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79F6BB34-A3C9-4B4F-9581-9D05A98F5ACB}"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03533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24513A4-79B7-4BD1-8004-1CE9FC15928F}" type="datetimeFigureOut">
              <a:rPr lang="en-AU" smtClean="0">
                <a:solidFill>
                  <a:prstClr val="black">
                    <a:tint val="75000"/>
                  </a:prstClr>
                </a:solidFill>
              </a:rPr>
              <a:pPr/>
              <a:t>9/10/2016</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79F6BB34-A3C9-4B4F-9581-9D05A98F5ACB}"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7113468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24513A4-79B7-4BD1-8004-1CE9FC15928F}" type="datetimeFigureOut">
              <a:rPr lang="en-AU" smtClean="0">
                <a:solidFill>
                  <a:prstClr val="black">
                    <a:tint val="75000"/>
                  </a:prstClr>
                </a:solidFill>
              </a:rPr>
              <a:pPr/>
              <a:t>9/10/2016</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79F6BB34-A3C9-4B4F-9581-9D05A98F5ACB}"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9745698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24513A4-79B7-4BD1-8004-1CE9FC15928F}" type="datetimeFigureOut">
              <a:rPr lang="en-AU" smtClean="0">
                <a:solidFill>
                  <a:prstClr val="black">
                    <a:tint val="75000"/>
                  </a:prstClr>
                </a:solidFill>
              </a:rPr>
              <a:pPr/>
              <a:t>9/10/2016</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79F6BB34-A3C9-4B4F-9581-9D05A98F5ACB}"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36039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513A4-79B7-4BD1-8004-1CE9FC15928F}" type="datetimeFigureOut">
              <a:rPr lang="en-AU" smtClean="0">
                <a:solidFill>
                  <a:prstClr val="black">
                    <a:tint val="75000"/>
                  </a:prstClr>
                </a:solidFill>
              </a:rPr>
              <a:pPr/>
              <a:t>9/10/2016</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79F6BB34-A3C9-4B4F-9581-9D05A98F5ACB}"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036953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513A4-79B7-4BD1-8004-1CE9FC15928F}" type="datetimeFigureOut">
              <a:rPr lang="en-AU" smtClean="0">
                <a:solidFill>
                  <a:prstClr val="black">
                    <a:tint val="75000"/>
                  </a:prstClr>
                </a:solidFill>
              </a:rPr>
              <a:pPr/>
              <a:t>9/10/2016</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79F6BB34-A3C9-4B4F-9581-9D05A98F5ACB}"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589242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513A4-79B7-4BD1-8004-1CE9FC15928F}" type="datetimeFigureOut">
              <a:rPr lang="en-AU" smtClean="0">
                <a:solidFill>
                  <a:prstClr val="black">
                    <a:tint val="75000"/>
                  </a:prstClr>
                </a:solidFill>
              </a:rPr>
              <a:pPr/>
              <a:t>9/10/2016</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79F6BB34-A3C9-4B4F-9581-9D05A98F5ACB}"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5661574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24513A4-79B7-4BD1-8004-1CE9FC15928F}" type="datetimeFigureOut">
              <a:rPr lang="en-AU" smtClean="0">
                <a:solidFill>
                  <a:prstClr val="black">
                    <a:tint val="75000"/>
                  </a:prstClr>
                </a:solidFill>
              </a:rPr>
              <a:pPr/>
              <a:t>9/10/2016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79F6BB34-A3C9-4B4F-9581-9D05A98F5ACB}"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2100782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24513A4-79B7-4BD1-8004-1CE9FC15928F}" type="datetimeFigureOut">
              <a:rPr lang="en-AU" smtClean="0">
                <a:solidFill>
                  <a:prstClr val="black">
                    <a:tint val="75000"/>
                  </a:prstClr>
                </a:solidFill>
              </a:rPr>
              <a:pPr/>
              <a:t>9/10/2016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79F6BB34-A3C9-4B4F-9581-9D05A98F5ACB}"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4625448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37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3664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07376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8025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641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5008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478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6898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6886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3540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57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solidFill>
                  <a:prstClr val="black"/>
                </a:solidFill>
              </a:rPr>
              <a:pPr/>
              <a:t>10/9/2016</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23223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2196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513A4-79B7-4BD1-8004-1CE9FC15928F}" type="datetimeFigureOut">
              <a:rPr lang="en-AU" smtClean="0">
                <a:solidFill>
                  <a:prstClr val="black">
                    <a:tint val="75000"/>
                  </a:prstClr>
                </a:solidFill>
              </a:rPr>
              <a:pPr/>
              <a:t>9/10/2016</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6BB34-A3C9-4B4F-9581-9D05A98F5ACB}"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5137955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7583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Ut-UOhY0s8E" TargetMode="External"/><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Introduction to Christianity</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453545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From the writings of Senator </a:t>
            </a:r>
            <a:r>
              <a:rPr lang="en-AU" dirty="0" err="1" smtClean="0">
                <a:solidFill>
                  <a:srgbClr val="FF0000"/>
                </a:solidFill>
              </a:rPr>
              <a:t>Tacticus</a:t>
            </a:r>
            <a:r>
              <a:rPr lang="en-AU" dirty="0" smtClean="0">
                <a:solidFill>
                  <a:srgbClr val="FF0000"/>
                </a:solidFill>
              </a:rPr>
              <a:t> </a:t>
            </a:r>
            <a:r>
              <a:rPr lang="en-AU" dirty="0" smtClean="0"/>
              <a:t>on the History of the Roman Empire</a:t>
            </a:r>
            <a:endParaRPr lang="en-AU" dirty="0"/>
          </a:p>
        </p:txBody>
      </p:sp>
      <p:sp>
        <p:nvSpPr>
          <p:cNvPr id="3" name="Content Placeholder 2"/>
          <p:cNvSpPr>
            <a:spLocks noGrp="1"/>
          </p:cNvSpPr>
          <p:nvPr>
            <p:ph idx="1"/>
          </p:nvPr>
        </p:nvSpPr>
        <p:spPr>
          <a:xfrm>
            <a:off x="457200" y="1676400"/>
            <a:ext cx="8229600" cy="4800600"/>
          </a:xfrm>
        </p:spPr>
        <p:txBody>
          <a:bodyPr>
            <a:normAutofit fontScale="92500" lnSpcReduction="10000"/>
          </a:bodyPr>
          <a:lstStyle/>
          <a:p>
            <a:pPr marL="0" indent="0">
              <a:buNone/>
            </a:pPr>
            <a:r>
              <a:rPr lang="en-AU" i="1" dirty="0" smtClean="0"/>
              <a:t>Roman Historian Tacitus:</a:t>
            </a:r>
          </a:p>
          <a:p>
            <a:pPr marL="0" indent="0">
              <a:buNone/>
            </a:pPr>
            <a:endParaRPr lang="en-AU" i="1" dirty="0" smtClean="0"/>
          </a:p>
          <a:p>
            <a:pPr marL="0" indent="0">
              <a:buNone/>
            </a:pPr>
            <a:r>
              <a:rPr lang="en-AU" i="1" dirty="0" smtClean="0"/>
              <a:t>“Nero </a:t>
            </a:r>
            <a:r>
              <a:rPr lang="en-AU" i="1" dirty="0"/>
              <a:t>fastened the guilt ... on a class hated for their abominations, called Christians by the populace. </a:t>
            </a:r>
            <a:r>
              <a:rPr lang="en-AU" i="1" dirty="0" err="1"/>
              <a:t>Christus</a:t>
            </a:r>
            <a:r>
              <a:rPr lang="en-AU" i="1" dirty="0"/>
              <a:t>, from whom the name had its origin, suffered the extreme penalty during the reign of Tiberius at the hands of ... Pontius Pilatus, and a most mischievous superstition, thus checked for the moment, again broke out not only in Judaea, the first source of the evil, but even in Rome</a:t>
            </a:r>
            <a:r>
              <a:rPr lang="en-AU" i="1" dirty="0" smtClean="0"/>
              <a:t>....”</a:t>
            </a:r>
            <a:endParaRPr lang="en-AU" dirty="0"/>
          </a:p>
        </p:txBody>
      </p:sp>
    </p:spTree>
    <p:extLst>
      <p:ext uri="{BB962C8B-B14F-4D97-AF65-F5344CB8AC3E}">
        <p14:creationId xmlns:p14="http://schemas.microsoft.com/office/powerpoint/2010/main" val="143226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solidFill>
                  <a:srgbClr val="FF0000"/>
                </a:solidFill>
              </a:rPr>
              <a:t>Archaeological</a:t>
            </a:r>
            <a:r>
              <a:rPr lang="en-AU" dirty="0" smtClean="0"/>
              <a:t> Finds Support the </a:t>
            </a:r>
            <a:r>
              <a:rPr lang="en-AU" dirty="0" smtClean="0">
                <a:solidFill>
                  <a:srgbClr val="FF0000"/>
                </a:solidFill>
              </a:rPr>
              <a:t>accuracy</a:t>
            </a:r>
            <a:r>
              <a:rPr lang="en-AU" dirty="0" smtClean="0"/>
              <a:t> Bible</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8725" y="1916832"/>
            <a:ext cx="6574102" cy="3960440"/>
          </a:xfrm>
        </p:spPr>
      </p:pic>
    </p:spTree>
    <p:extLst>
      <p:ext uri="{BB962C8B-B14F-4D97-AF65-F5344CB8AC3E}">
        <p14:creationId xmlns:p14="http://schemas.microsoft.com/office/powerpoint/2010/main" val="3168185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 y="0"/>
            <a:ext cx="5543550" cy="6858000"/>
          </a:xfrm>
        </p:spPr>
        <p:txBody>
          <a:bodyPr>
            <a:normAutofit fontScale="70000" lnSpcReduction="20000"/>
          </a:bodyPr>
          <a:lstStyle/>
          <a:p>
            <a:pPr marL="0" indent="0" algn="ctr">
              <a:buNone/>
            </a:pPr>
            <a:r>
              <a:rPr lang="en-AU" b="1" dirty="0" smtClean="0"/>
              <a:t>Some of many examples</a:t>
            </a:r>
          </a:p>
          <a:p>
            <a:pPr marL="0" indent="0" algn="ctr">
              <a:buNone/>
            </a:pPr>
            <a:endParaRPr lang="en-AU" b="1" dirty="0" smtClean="0"/>
          </a:p>
          <a:p>
            <a:r>
              <a:rPr lang="en-AU" b="1" dirty="0"/>
              <a:t>Hezekiah’s Siloam tunnel </a:t>
            </a:r>
            <a:r>
              <a:rPr lang="en-AU" dirty="0"/>
              <a:t>– A 580 meter tunnel described in 2 Kings 20 and 2 Chronicles 32 as being dug to prevent the Assyrians from cutting off the water supply can be found today. The inscription describes the process of how the tunnel was dug from both sides</a:t>
            </a:r>
            <a:r>
              <a:rPr lang="en-AU" dirty="0" smtClean="0"/>
              <a:t>.</a:t>
            </a:r>
          </a:p>
          <a:p>
            <a:endParaRPr lang="en-AU" dirty="0"/>
          </a:p>
          <a:p>
            <a:r>
              <a:rPr lang="en-AU" b="1" dirty="0" smtClean="0"/>
              <a:t>Existence of Hittites (Genesis 23 and 2 Samuel) – 1906 the ruins of </a:t>
            </a:r>
            <a:r>
              <a:rPr lang="en-AU" b="1" dirty="0" err="1" smtClean="0"/>
              <a:t>Hattusas</a:t>
            </a:r>
            <a:r>
              <a:rPr lang="en-AU" b="1" dirty="0" smtClean="0"/>
              <a:t>, the Hittite </a:t>
            </a:r>
            <a:r>
              <a:rPr lang="en-AU" dirty="0" smtClean="0"/>
              <a:t>capital, were uncovered which included extensive Hittite historical records.</a:t>
            </a:r>
          </a:p>
          <a:p>
            <a:endParaRPr lang="en-AU" dirty="0" smtClean="0"/>
          </a:p>
          <a:p>
            <a:r>
              <a:rPr lang="en-AU" b="1" dirty="0" smtClean="0"/>
              <a:t>The cities of Jericho, Haran, </a:t>
            </a:r>
            <a:r>
              <a:rPr lang="en-AU" b="1" dirty="0" err="1" smtClean="0"/>
              <a:t>Hazor</a:t>
            </a:r>
            <a:r>
              <a:rPr lang="en-AU" b="1" dirty="0" smtClean="0"/>
              <a:t>, </a:t>
            </a:r>
            <a:r>
              <a:rPr lang="en-AU" b="1" dirty="0" err="1" smtClean="0"/>
              <a:t>Magiddo</a:t>
            </a:r>
            <a:r>
              <a:rPr lang="en-AU" dirty="0" smtClean="0"/>
              <a:t>, have been excavated, many based on the geographical markers found in the Bible.</a:t>
            </a:r>
          </a:p>
          <a:p>
            <a:endParaRPr lang="en-AU" dirty="0" smtClean="0"/>
          </a:p>
          <a:p>
            <a:r>
              <a:rPr lang="en-AU" b="1" dirty="0" smtClean="0"/>
              <a:t>In 2005 the Pool of Siloam was discovered </a:t>
            </a:r>
            <a:r>
              <a:rPr lang="en-AU" dirty="0" smtClean="0"/>
              <a:t>when installing new sewerage tunnels…</a:t>
            </a:r>
            <a:endParaRPr lang="en-AU"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49" r="17094"/>
          <a:stretch/>
        </p:blipFill>
        <p:spPr bwMode="auto">
          <a:xfrm>
            <a:off x="5562600" y="228599"/>
            <a:ext cx="3429000" cy="656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3532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030A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FF0000"/>
                </a:solidFill>
              </a:rPr>
              <a:t>Eye</a:t>
            </a:r>
            <a:r>
              <a:rPr lang="en-AU" dirty="0" smtClean="0"/>
              <a:t> </a:t>
            </a:r>
            <a:r>
              <a:rPr lang="en-AU" dirty="0" smtClean="0">
                <a:solidFill>
                  <a:srgbClr val="FF0000"/>
                </a:solidFill>
              </a:rPr>
              <a:t>Witness</a:t>
            </a:r>
            <a:r>
              <a:rPr lang="en-AU" dirty="0" smtClean="0"/>
              <a:t> Accounts</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1737504"/>
            <a:ext cx="5760640" cy="4147661"/>
          </a:xfrm>
        </p:spPr>
      </p:pic>
    </p:spTree>
    <p:extLst>
      <p:ext uri="{BB962C8B-B14F-4D97-AF65-F5344CB8AC3E}">
        <p14:creationId xmlns:p14="http://schemas.microsoft.com/office/powerpoint/2010/main" val="766221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Eye Witness Accounts</a:t>
            </a:r>
            <a:endParaRPr lang="en-AU" dirty="0"/>
          </a:p>
        </p:txBody>
      </p:sp>
      <p:sp>
        <p:nvSpPr>
          <p:cNvPr id="3" name="Content Placeholder 2"/>
          <p:cNvSpPr>
            <a:spLocks noGrp="1"/>
          </p:cNvSpPr>
          <p:nvPr>
            <p:ph idx="1"/>
          </p:nvPr>
        </p:nvSpPr>
        <p:spPr/>
        <p:txBody>
          <a:bodyPr/>
          <a:lstStyle/>
          <a:p>
            <a:r>
              <a:rPr lang="en-AU" dirty="0" smtClean="0"/>
              <a:t>Matthew, Mark, </a:t>
            </a:r>
            <a:r>
              <a:rPr lang="en-AU" dirty="0" smtClean="0">
                <a:solidFill>
                  <a:srgbClr val="FF0000"/>
                </a:solidFill>
              </a:rPr>
              <a:t>Luke</a:t>
            </a:r>
            <a:r>
              <a:rPr lang="en-AU" dirty="0" smtClean="0"/>
              <a:t>, John, and </a:t>
            </a:r>
            <a:r>
              <a:rPr lang="en-AU" dirty="0" smtClean="0">
                <a:solidFill>
                  <a:srgbClr val="FF0000"/>
                </a:solidFill>
              </a:rPr>
              <a:t>Peter</a:t>
            </a:r>
            <a:r>
              <a:rPr lang="en-AU" dirty="0" smtClean="0"/>
              <a:t> write about what they saw.</a:t>
            </a:r>
          </a:p>
          <a:p>
            <a:r>
              <a:rPr lang="en-AU" dirty="0" smtClean="0"/>
              <a:t>They detailed the places they were at.</a:t>
            </a:r>
          </a:p>
          <a:p>
            <a:r>
              <a:rPr lang="en-AU" dirty="0" smtClean="0"/>
              <a:t>They also detail many people who lived during that time who saw it as well.</a:t>
            </a:r>
          </a:p>
          <a:p>
            <a:pPr marL="0" indent="0">
              <a:buNone/>
            </a:pPr>
            <a:endParaRPr lang="en-AU" dirty="0" smtClean="0"/>
          </a:p>
          <a:p>
            <a:pPr marL="0" indent="0">
              <a:buNone/>
            </a:pPr>
            <a:endParaRPr lang="en-AU" dirty="0"/>
          </a:p>
        </p:txBody>
      </p:sp>
    </p:spTree>
    <p:extLst>
      <p:ext uri="{BB962C8B-B14F-4D97-AF65-F5344CB8AC3E}">
        <p14:creationId xmlns:p14="http://schemas.microsoft.com/office/powerpoint/2010/main" val="2971106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77962"/>
          </a:xfrm>
        </p:spPr>
        <p:txBody>
          <a:bodyPr>
            <a:normAutofit/>
          </a:bodyPr>
          <a:lstStyle/>
          <a:p>
            <a:r>
              <a:rPr lang="en-AU" dirty="0" smtClean="0">
                <a:solidFill>
                  <a:srgbClr val="FF0000"/>
                </a:solidFill>
              </a:rPr>
              <a:t>Scientific</a:t>
            </a:r>
            <a:r>
              <a:rPr lang="en-AU" dirty="0" smtClean="0"/>
              <a:t> Reliability of the Bible</a:t>
            </a:r>
            <a:br>
              <a:rPr lang="en-AU" dirty="0" smtClean="0"/>
            </a:br>
            <a:r>
              <a:rPr lang="en-AU" sz="2000" dirty="0" smtClean="0"/>
              <a:t>It’s not a Science book, but great scientists have studied it and consider it dependable.</a:t>
            </a:r>
            <a:endParaRPr lang="en-AU" sz="2000" dirty="0"/>
          </a:p>
        </p:txBody>
      </p:sp>
      <p:sp>
        <p:nvSpPr>
          <p:cNvPr id="3" name="Content Placeholder 2"/>
          <p:cNvSpPr>
            <a:spLocks noGrp="1"/>
          </p:cNvSpPr>
          <p:nvPr>
            <p:ph idx="1"/>
          </p:nvPr>
        </p:nvSpPr>
        <p:spPr>
          <a:xfrm>
            <a:off x="152400" y="4648200"/>
            <a:ext cx="8686800" cy="1981200"/>
          </a:xfrm>
        </p:spPr>
        <p:txBody>
          <a:bodyPr>
            <a:normAutofit fontScale="70000" lnSpcReduction="20000"/>
          </a:bodyPr>
          <a:lstStyle/>
          <a:p>
            <a:pPr marL="0" indent="0">
              <a:buNone/>
            </a:pPr>
            <a:r>
              <a:rPr lang="en-AU" b="1" dirty="0"/>
              <a:t>“This most beautiful system of the sun, planets and comets, could only proceed from the counsel and dominion of an intelligent and powerful Being.” </a:t>
            </a:r>
            <a:endParaRPr lang="en-AU" b="1" dirty="0" smtClean="0"/>
          </a:p>
          <a:p>
            <a:pPr marL="0" indent="0">
              <a:buNone/>
            </a:pPr>
            <a:endParaRPr lang="en-AU" b="1" dirty="0"/>
          </a:p>
          <a:p>
            <a:pPr marL="0" indent="0">
              <a:buNone/>
            </a:pPr>
            <a:r>
              <a:rPr lang="en-AU" b="1" dirty="0"/>
              <a:t>― Isaac Newton, The Principia: Mathematical Principles of Natural Philosophy</a:t>
            </a:r>
          </a:p>
        </p:txBody>
      </p:sp>
      <p:pic>
        <p:nvPicPr>
          <p:cNvPr id="4100" name="Picture 4" descr="http://beforeitsnews.com/contributor/upload/245284/images/Isaac%20Newto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5000"/>
            <a:ext cx="7239000" cy="2567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033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BE00">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solidFill>
                  <a:srgbClr val="FF0000"/>
                </a:solidFill>
              </a:rPr>
              <a:t>Prophesies</a:t>
            </a:r>
            <a:r>
              <a:rPr lang="en-AU" dirty="0" smtClean="0"/>
              <a:t> – Accumulated Evidence supports </a:t>
            </a:r>
            <a:r>
              <a:rPr lang="en-AU" dirty="0" smtClean="0">
                <a:solidFill>
                  <a:srgbClr val="FF0000"/>
                </a:solidFill>
              </a:rPr>
              <a:t>authenticity</a:t>
            </a:r>
            <a:r>
              <a:rPr lang="en-AU" dirty="0" smtClean="0"/>
              <a:t> of Jesus.</a:t>
            </a:r>
            <a:endParaRPr lang="en-AU"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27129" y="1600200"/>
            <a:ext cx="7089742" cy="4525963"/>
          </a:xfrm>
        </p:spPr>
      </p:pic>
    </p:spTree>
    <p:extLst>
      <p:ext uri="{BB962C8B-B14F-4D97-AF65-F5344CB8AC3E}">
        <p14:creationId xmlns:p14="http://schemas.microsoft.com/office/powerpoint/2010/main" val="2022961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BE00">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rmAutofit fontScale="90000"/>
          </a:bodyPr>
          <a:lstStyle/>
          <a:p>
            <a:r>
              <a:rPr lang="en-AU" dirty="0" smtClean="0">
                <a:solidFill>
                  <a:srgbClr val="FF0000"/>
                </a:solidFill>
              </a:rPr>
              <a:t>Old Testament vs New Testament</a:t>
            </a: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42950"/>
            <a:ext cx="7543800" cy="6035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9551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BE00">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rmAutofit fontScale="90000"/>
          </a:bodyPr>
          <a:lstStyle/>
          <a:p>
            <a:r>
              <a:rPr lang="en-AU" dirty="0" smtClean="0">
                <a:solidFill>
                  <a:srgbClr val="FF0000"/>
                </a:solidFill>
              </a:rPr>
              <a:t>What the Jews thought . . .</a:t>
            </a:r>
            <a:endParaRPr lang="en-A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93" y="990600"/>
            <a:ext cx="8888592" cy="5257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8029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BE00">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rmAutofit fontScale="90000"/>
          </a:bodyPr>
          <a:lstStyle/>
          <a:p>
            <a:r>
              <a:rPr lang="en-AU" dirty="0" smtClean="0">
                <a:solidFill>
                  <a:srgbClr val="FF0000"/>
                </a:solidFill>
              </a:rPr>
              <a:t>What God meant</a:t>
            </a:r>
            <a:endParaRPr lang="en-AU"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0"/>
            <a:ext cx="8920655"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9968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normAutofit/>
          </a:bodyPr>
          <a:lstStyle/>
          <a:p>
            <a:r>
              <a:rPr lang="en-AU" dirty="0" smtClean="0"/>
              <a:t>Introduction</a:t>
            </a:r>
            <a:endParaRPr lang="en-AU" dirty="0"/>
          </a:p>
        </p:txBody>
      </p:sp>
    </p:spTree>
    <p:extLst>
      <p:ext uri="{BB962C8B-B14F-4D97-AF65-F5344CB8AC3E}">
        <p14:creationId xmlns:p14="http://schemas.microsoft.com/office/powerpoint/2010/main" val="2956751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BE00">
            <a:alpha val="75000"/>
          </a:srgbClr>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078" b="7135"/>
          <a:stretch/>
        </p:blipFill>
        <p:spPr bwMode="auto">
          <a:xfrm>
            <a:off x="990600" y="304800"/>
            <a:ext cx="7124700" cy="6367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3082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BE00">
            <a:alpha val="75000"/>
          </a:srgbClr>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228600" y="3352800"/>
            <a:ext cx="8610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4343400" y="2743200"/>
            <a:ext cx="0"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00" y="3581400"/>
            <a:ext cx="3429000" cy="1477328"/>
          </a:xfrm>
          <a:prstGeom prst="rect">
            <a:avLst/>
          </a:prstGeom>
          <a:noFill/>
        </p:spPr>
        <p:txBody>
          <a:bodyPr wrap="square" rtlCol="0">
            <a:spAutoFit/>
          </a:bodyPr>
          <a:lstStyle/>
          <a:p>
            <a:r>
              <a:rPr lang="en-AU" b="1" dirty="0" smtClean="0">
                <a:solidFill>
                  <a:prstClr val="black"/>
                </a:solidFill>
              </a:rPr>
              <a:t>Important Names Jesus Claimed:</a:t>
            </a:r>
          </a:p>
          <a:p>
            <a:endParaRPr lang="en-AU" dirty="0">
              <a:solidFill>
                <a:prstClr val="black"/>
              </a:solidFill>
            </a:endParaRPr>
          </a:p>
          <a:p>
            <a:r>
              <a:rPr lang="en-AU" dirty="0" smtClean="0">
                <a:solidFill>
                  <a:prstClr val="black"/>
                </a:solidFill>
              </a:rPr>
              <a:t>Messiah = Promised saviour</a:t>
            </a:r>
          </a:p>
          <a:p>
            <a:r>
              <a:rPr lang="en-AU" dirty="0" smtClean="0">
                <a:solidFill>
                  <a:prstClr val="black"/>
                </a:solidFill>
              </a:rPr>
              <a:t>LORD = God</a:t>
            </a:r>
          </a:p>
          <a:p>
            <a:r>
              <a:rPr lang="en-AU" dirty="0" smtClean="0">
                <a:solidFill>
                  <a:prstClr val="black"/>
                </a:solidFill>
              </a:rPr>
              <a:t>Christ = Chosen by God</a:t>
            </a:r>
            <a:endParaRPr lang="en-AU" dirty="0">
              <a:solidFill>
                <a:prstClr val="black"/>
              </a:solidFill>
            </a:endParaRPr>
          </a:p>
        </p:txBody>
      </p:sp>
      <p:sp>
        <p:nvSpPr>
          <p:cNvPr id="9" name="TextBox 8"/>
          <p:cNvSpPr txBox="1"/>
          <p:nvPr/>
        </p:nvSpPr>
        <p:spPr>
          <a:xfrm>
            <a:off x="4191000" y="2327978"/>
            <a:ext cx="304800" cy="369332"/>
          </a:xfrm>
          <a:prstGeom prst="rect">
            <a:avLst/>
          </a:prstGeom>
          <a:noFill/>
        </p:spPr>
        <p:txBody>
          <a:bodyPr wrap="square" rtlCol="0">
            <a:spAutoFit/>
          </a:bodyPr>
          <a:lstStyle/>
          <a:p>
            <a:r>
              <a:rPr lang="en-AU" dirty="0" smtClean="0">
                <a:solidFill>
                  <a:prstClr val="black"/>
                </a:solidFill>
              </a:rPr>
              <a:t>0</a:t>
            </a:r>
            <a:endParaRPr lang="en-AU" dirty="0">
              <a:solidFill>
                <a:prstClr val="black"/>
              </a:solidFill>
            </a:endParaRPr>
          </a:p>
        </p:txBody>
      </p:sp>
      <p:cxnSp>
        <p:nvCxnSpPr>
          <p:cNvPr id="10" name="Straight Connector 9"/>
          <p:cNvCxnSpPr/>
          <p:nvPr/>
        </p:nvCxnSpPr>
        <p:spPr>
          <a:xfrm>
            <a:off x="5943600" y="27432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10543" y="2743200"/>
            <a:ext cx="0"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28128" y="2327978"/>
            <a:ext cx="830944" cy="369332"/>
          </a:xfrm>
          <a:prstGeom prst="rect">
            <a:avLst/>
          </a:prstGeom>
          <a:noFill/>
        </p:spPr>
        <p:txBody>
          <a:bodyPr wrap="square" rtlCol="0">
            <a:spAutoFit/>
          </a:bodyPr>
          <a:lstStyle/>
          <a:p>
            <a:r>
              <a:rPr lang="en-AU" dirty="0" smtClean="0">
                <a:solidFill>
                  <a:prstClr val="black"/>
                </a:solidFill>
              </a:rPr>
              <a:t>25 AD</a:t>
            </a:r>
            <a:endParaRPr lang="en-AU" dirty="0">
              <a:solidFill>
                <a:prstClr val="black"/>
              </a:solidFill>
            </a:endParaRPr>
          </a:p>
        </p:txBody>
      </p:sp>
      <p:sp>
        <p:nvSpPr>
          <p:cNvPr id="13" name="TextBox 12"/>
          <p:cNvSpPr txBox="1"/>
          <p:nvPr/>
        </p:nvSpPr>
        <p:spPr>
          <a:xfrm>
            <a:off x="2327728" y="2373868"/>
            <a:ext cx="830944" cy="369332"/>
          </a:xfrm>
          <a:prstGeom prst="rect">
            <a:avLst/>
          </a:prstGeom>
          <a:noFill/>
        </p:spPr>
        <p:txBody>
          <a:bodyPr wrap="square" rtlCol="0">
            <a:spAutoFit/>
          </a:bodyPr>
          <a:lstStyle/>
          <a:p>
            <a:r>
              <a:rPr lang="en-AU" dirty="0" smtClean="0">
                <a:solidFill>
                  <a:prstClr val="black"/>
                </a:solidFill>
              </a:rPr>
              <a:t>25 BC</a:t>
            </a:r>
            <a:endParaRPr lang="en-AU" dirty="0">
              <a:solidFill>
                <a:prstClr val="black"/>
              </a:solidFill>
            </a:endParaRPr>
          </a:p>
        </p:txBody>
      </p:sp>
      <p:pic>
        <p:nvPicPr>
          <p:cNvPr id="1027" name="Picture 3" descr="C:\Users\nathans\AppData\Local\Microsoft\Windows\Temporary Internet Files\Content.IE5\6548O0MI\Animated_jesus_carrying_cross_hg_clr[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271926"/>
            <a:ext cx="1819275" cy="1819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45179" y="18143"/>
            <a:ext cx="6577442" cy="923330"/>
          </a:xfrm>
          <a:prstGeom prst="rect">
            <a:avLst/>
          </a:prstGeom>
          <a:noFill/>
        </p:spPr>
        <p:txBody>
          <a:bodyPr wrap="none" lIns="91440" tIns="45720" rIns="91440" bIns="45720">
            <a:spAutoFit/>
          </a:bodyPr>
          <a:lstStyle/>
          <a:p>
            <a:pPr algn="ctr"/>
            <a:r>
              <a:rPr lang="en-US" sz="5400" b="1" dirty="0" smtClean="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What did Jesus Claim?</a:t>
            </a:r>
            <a:endParaRPr 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7" name="Curved Down Arrow 16"/>
          <p:cNvSpPr/>
          <p:nvPr/>
        </p:nvSpPr>
        <p:spPr>
          <a:xfrm rot="10800000">
            <a:off x="1728426" y="5182109"/>
            <a:ext cx="3912868" cy="990091"/>
          </a:xfrm>
          <a:prstGeom prst="curvedDownArrow">
            <a:avLst>
              <a:gd name="adj1" fmla="val 25000"/>
              <a:gd name="adj2" fmla="val 404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black"/>
              </a:solidFill>
            </a:endParaRPr>
          </a:p>
        </p:txBody>
      </p:sp>
    </p:spTree>
    <p:extLst>
      <p:ext uri="{BB962C8B-B14F-4D97-AF65-F5344CB8AC3E}">
        <p14:creationId xmlns:p14="http://schemas.microsoft.com/office/powerpoint/2010/main" val="4159130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000">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1"/>
            <a:ext cx="7772400" cy="838200"/>
          </a:xfrm>
        </p:spPr>
        <p:txBody>
          <a:bodyPr/>
          <a:lstStyle/>
          <a:p>
            <a:r>
              <a:rPr lang="en-AU" dirty="0" smtClean="0"/>
              <a:t>Christianity in 2 minutes</a:t>
            </a:r>
            <a:endParaRPr lang="en-AU" dirty="0"/>
          </a:p>
        </p:txBody>
      </p:sp>
      <p:sp>
        <p:nvSpPr>
          <p:cNvPr id="3" name="Subtitle 2"/>
          <p:cNvSpPr>
            <a:spLocks noGrp="1"/>
          </p:cNvSpPr>
          <p:nvPr>
            <p:ph type="subTitle" idx="1"/>
          </p:nvPr>
        </p:nvSpPr>
        <p:spPr>
          <a:xfrm>
            <a:off x="1295400" y="2667000"/>
            <a:ext cx="6400800" cy="1752600"/>
          </a:xfrm>
        </p:spPr>
        <p:txBody>
          <a:bodyPr/>
          <a:lstStyle/>
          <a:p>
            <a:r>
              <a:rPr lang="en-AU" dirty="0" smtClean="0">
                <a:hlinkClick r:id="rId3"/>
              </a:rPr>
              <a:t>Overview</a:t>
            </a:r>
            <a:endParaRPr lang="en-AU" dirty="0"/>
          </a:p>
        </p:txBody>
      </p:sp>
    </p:spTree>
    <p:extLst>
      <p:ext uri="{BB962C8B-B14F-4D97-AF65-F5344CB8AC3E}">
        <p14:creationId xmlns:p14="http://schemas.microsoft.com/office/powerpoint/2010/main" val="2383649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BE00">
            <a:alpha val="76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AU" dirty="0" smtClean="0"/>
              <a:t>Questions to Discuss</a:t>
            </a:r>
            <a:endParaRPr lang="en-AU" dirty="0"/>
          </a:p>
        </p:txBody>
      </p:sp>
      <p:sp>
        <p:nvSpPr>
          <p:cNvPr id="3" name="Content Placeholder 2"/>
          <p:cNvSpPr>
            <a:spLocks noGrp="1"/>
          </p:cNvSpPr>
          <p:nvPr>
            <p:ph idx="1"/>
          </p:nvPr>
        </p:nvSpPr>
        <p:spPr>
          <a:xfrm>
            <a:off x="228600" y="1066800"/>
            <a:ext cx="8686800" cy="5562600"/>
          </a:xfrm>
        </p:spPr>
        <p:txBody>
          <a:bodyPr>
            <a:normAutofit fontScale="77500" lnSpcReduction="20000"/>
          </a:bodyPr>
          <a:lstStyle/>
          <a:p>
            <a:pPr marL="514350" indent="-514350">
              <a:buFont typeface="+mj-lt"/>
              <a:buAutoNum type="arabicPeriod"/>
            </a:pPr>
            <a:r>
              <a:rPr lang="en-AU" dirty="0" smtClean="0"/>
              <a:t>How </a:t>
            </a:r>
            <a:r>
              <a:rPr lang="en-AU" dirty="0"/>
              <a:t>do you think the game we played helps support the first point under the historical reliability of the Bible.</a:t>
            </a:r>
          </a:p>
          <a:p>
            <a:pPr marL="514350" indent="-514350">
              <a:buFont typeface="+mj-lt"/>
              <a:buAutoNum type="arabicPeriod"/>
            </a:pPr>
            <a:endParaRPr lang="en-AU" dirty="0"/>
          </a:p>
          <a:p>
            <a:pPr marL="514350" indent="-514350">
              <a:buFont typeface="+mj-lt"/>
              <a:buAutoNum type="arabicPeriod"/>
            </a:pPr>
            <a:endParaRPr lang="en-AU" dirty="0"/>
          </a:p>
          <a:p>
            <a:pPr marL="514350" indent="-514350">
              <a:buFont typeface="+mj-lt"/>
              <a:buAutoNum type="arabicPeriod"/>
            </a:pPr>
            <a:r>
              <a:rPr lang="en-AU" dirty="0" smtClean="0"/>
              <a:t>Why </a:t>
            </a:r>
            <a:r>
              <a:rPr lang="en-AU" dirty="0"/>
              <a:t>are multiple eyewitness accounts useful?</a:t>
            </a:r>
          </a:p>
          <a:p>
            <a:pPr marL="514350" indent="-514350">
              <a:buFont typeface="+mj-lt"/>
              <a:buAutoNum type="arabicPeriod"/>
            </a:pPr>
            <a:endParaRPr lang="en-AU" dirty="0"/>
          </a:p>
          <a:p>
            <a:pPr marL="514350" indent="-514350">
              <a:buFont typeface="+mj-lt"/>
              <a:buAutoNum type="arabicPeriod"/>
            </a:pPr>
            <a:endParaRPr lang="en-AU" dirty="0"/>
          </a:p>
          <a:p>
            <a:pPr marL="514350" indent="-514350">
              <a:buFont typeface="+mj-lt"/>
              <a:buAutoNum type="arabicPeriod"/>
            </a:pPr>
            <a:r>
              <a:rPr lang="en-AU" dirty="0" smtClean="0"/>
              <a:t>What </a:t>
            </a:r>
            <a:r>
              <a:rPr lang="en-AU" dirty="0"/>
              <a:t>is the purpose of the Old Testament?</a:t>
            </a:r>
          </a:p>
          <a:p>
            <a:pPr marL="514350" indent="-514350">
              <a:buFont typeface="+mj-lt"/>
              <a:buAutoNum type="arabicPeriod"/>
            </a:pPr>
            <a:endParaRPr lang="en-AU" dirty="0"/>
          </a:p>
          <a:p>
            <a:pPr marL="514350" indent="-514350">
              <a:buFont typeface="+mj-lt"/>
              <a:buAutoNum type="arabicPeriod"/>
            </a:pPr>
            <a:endParaRPr lang="en-AU" dirty="0"/>
          </a:p>
          <a:p>
            <a:pPr marL="514350" indent="-514350">
              <a:buFont typeface="+mj-lt"/>
              <a:buAutoNum type="arabicPeriod"/>
            </a:pPr>
            <a:r>
              <a:rPr lang="en-AU" dirty="0" smtClean="0"/>
              <a:t>What </a:t>
            </a:r>
            <a:r>
              <a:rPr lang="en-AU" dirty="0"/>
              <a:t>did Jesus claim?</a:t>
            </a:r>
          </a:p>
          <a:p>
            <a:pPr marL="514350" indent="-514350">
              <a:buFont typeface="+mj-lt"/>
              <a:buAutoNum type="arabicPeriod"/>
            </a:pPr>
            <a:endParaRPr lang="en-AU" dirty="0"/>
          </a:p>
          <a:p>
            <a:pPr marL="514350" indent="-514350">
              <a:buFont typeface="+mj-lt"/>
              <a:buAutoNum type="arabicPeriod"/>
            </a:pPr>
            <a:endParaRPr lang="en-AU" dirty="0"/>
          </a:p>
          <a:p>
            <a:pPr marL="514350" indent="-514350">
              <a:buFont typeface="+mj-lt"/>
              <a:buAutoNum type="arabicPeriod"/>
            </a:pPr>
            <a:r>
              <a:rPr lang="en-AU" dirty="0" smtClean="0"/>
              <a:t>Why </a:t>
            </a:r>
            <a:r>
              <a:rPr lang="en-AU" dirty="0"/>
              <a:t>did the Jewish leaders not like Jesus?</a:t>
            </a:r>
          </a:p>
          <a:p>
            <a:pPr marL="514350" indent="-514350">
              <a:buFont typeface="+mj-lt"/>
              <a:buAutoNum type="arabicPeriod"/>
            </a:pPr>
            <a:endParaRPr lang="en-AU" dirty="0"/>
          </a:p>
        </p:txBody>
      </p:sp>
    </p:spTree>
    <p:extLst>
      <p:ext uri="{BB962C8B-B14F-4D97-AF65-F5344CB8AC3E}">
        <p14:creationId xmlns:p14="http://schemas.microsoft.com/office/powerpoint/2010/main" val="130216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 calcmode="lin" valueType="num">
                                      <p:cBhvr additive="base">
                                        <p:cTn id="3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0F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1470025"/>
          </a:xfrm>
        </p:spPr>
        <p:txBody>
          <a:bodyPr/>
          <a:lstStyle/>
          <a:p>
            <a:r>
              <a:rPr lang="en-AU" dirty="0" smtClean="0"/>
              <a:t>Introduction to the Book of Acts</a:t>
            </a:r>
            <a:endParaRPr lang="en-AU" dirty="0"/>
          </a:p>
        </p:txBody>
      </p:sp>
      <p:sp>
        <p:nvSpPr>
          <p:cNvPr id="3" name="Subtitle 2"/>
          <p:cNvSpPr>
            <a:spLocks noGrp="1"/>
          </p:cNvSpPr>
          <p:nvPr>
            <p:ph type="subTitle" idx="1"/>
          </p:nvPr>
        </p:nvSpPr>
        <p:spPr>
          <a:xfrm>
            <a:off x="533400" y="1447800"/>
            <a:ext cx="8305800" cy="5181600"/>
          </a:xfrm>
        </p:spPr>
        <p:txBody>
          <a:bodyPr>
            <a:normAutofit/>
          </a:bodyPr>
          <a:lstStyle/>
          <a:p>
            <a:r>
              <a:rPr lang="en-AU" dirty="0" smtClean="0">
                <a:solidFill>
                  <a:schemeClr val="tx1"/>
                </a:solidFill>
              </a:rPr>
              <a:t>Written sometime between 60 AD – 100 AD</a:t>
            </a:r>
          </a:p>
          <a:p>
            <a:r>
              <a:rPr lang="en-AU" dirty="0" smtClean="0">
                <a:solidFill>
                  <a:schemeClr val="tx1"/>
                </a:solidFill>
              </a:rPr>
              <a:t>Authored by Luke who was a well educated Gentile and a physician by profession.</a:t>
            </a:r>
          </a:p>
          <a:p>
            <a:endParaRPr lang="en-AU" dirty="0" smtClean="0">
              <a:solidFill>
                <a:schemeClr val="tx1"/>
              </a:solidFill>
            </a:endParaRPr>
          </a:p>
          <a:p>
            <a:pPr algn="l"/>
            <a:r>
              <a:rPr lang="en-AU" b="1" dirty="0" smtClean="0">
                <a:solidFill>
                  <a:schemeClr val="tx1"/>
                </a:solidFill>
              </a:rPr>
              <a:t>Purpose:</a:t>
            </a:r>
            <a:r>
              <a:rPr lang="en-AU" dirty="0" smtClean="0">
                <a:solidFill>
                  <a:schemeClr val="tx1"/>
                </a:solidFill>
              </a:rPr>
              <a:t> </a:t>
            </a:r>
          </a:p>
          <a:p>
            <a:pPr algn="l"/>
            <a:r>
              <a:rPr lang="en-AU" dirty="0" smtClean="0">
                <a:solidFill>
                  <a:schemeClr val="tx1"/>
                </a:solidFill>
              </a:rPr>
              <a:t>Present a historical account</a:t>
            </a:r>
          </a:p>
          <a:p>
            <a:pPr algn="l"/>
            <a:r>
              <a:rPr lang="en-AU" dirty="0" smtClean="0">
                <a:solidFill>
                  <a:schemeClr val="tx1"/>
                </a:solidFill>
              </a:rPr>
              <a:t>Give a defence of Christianity</a:t>
            </a:r>
          </a:p>
          <a:p>
            <a:pPr algn="l"/>
            <a:r>
              <a:rPr lang="en-AU" dirty="0" smtClean="0">
                <a:solidFill>
                  <a:schemeClr val="tx1"/>
                </a:solidFill>
              </a:rPr>
              <a:t>Triumph Christianity in the face of persecution.</a:t>
            </a:r>
          </a:p>
          <a:p>
            <a:endParaRPr lang="en-AU" dirty="0">
              <a:solidFill>
                <a:schemeClr val="tx1"/>
              </a:solidFill>
            </a:endParaRPr>
          </a:p>
        </p:txBody>
      </p:sp>
    </p:spTree>
    <p:extLst>
      <p:ext uri="{BB962C8B-B14F-4D97-AF65-F5344CB8AC3E}">
        <p14:creationId xmlns:p14="http://schemas.microsoft.com/office/powerpoint/2010/main" val="26142054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F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lstStyle/>
          <a:p>
            <a:r>
              <a:rPr lang="en-AU" dirty="0" smtClean="0"/>
              <a:t>The End</a:t>
            </a:r>
            <a:endParaRPr lang="en-AU" dirty="0"/>
          </a:p>
        </p:txBody>
      </p:sp>
    </p:spTree>
    <p:extLst>
      <p:ext uri="{BB962C8B-B14F-4D97-AF65-F5344CB8AC3E}">
        <p14:creationId xmlns:p14="http://schemas.microsoft.com/office/powerpoint/2010/main" val="559785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Introduction Activity</a:t>
            </a:r>
            <a:endParaRPr lang="en-AU" dirty="0"/>
          </a:p>
        </p:txBody>
      </p:sp>
      <p:sp>
        <p:nvSpPr>
          <p:cNvPr id="3" name="Content Placeholder 2"/>
          <p:cNvSpPr>
            <a:spLocks noGrp="1"/>
          </p:cNvSpPr>
          <p:nvPr>
            <p:ph idx="1"/>
          </p:nvPr>
        </p:nvSpPr>
        <p:spPr>
          <a:xfrm>
            <a:off x="304800" y="2133600"/>
            <a:ext cx="3200400" cy="4191000"/>
          </a:xfrm>
        </p:spPr>
        <p:txBody>
          <a:bodyPr>
            <a:normAutofit/>
          </a:bodyPr>
          <a:lstStyle/>
          <a:p>
            <a:r>
              <a:rPr lang="en-AU" dirty="0" smtClean="0"/>
              <a:t>Telephone Pictionary Handout</a:t>
            </a:r>
          </a:p>
          <a:p>
            <a:r>
              <a:rPr lang="en-AU" dirty="0" smtClean="0"/>
              <a:t>Pencil/Pen</a:t>
            </a:r>
          </a:p>
        </p:txBody>
      </p:sp>
      <p:sp>
        <p:nvSpPr>
          <p:cNvPr id="4" name="Content Placeholder 2"/>
          <p:cNvSpPr txBox="1">
            <a:spLocks/>
          </p:cNvSpPr>
          <p:nvPr/>
        </p:nvSpPr>
        <p:spPr>
          <a:xfrm>
            <a:off x="3657600" y="2059632"/>
            <a:ext cx="5334000" cy="44173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smtClean="0">
                <a:solidFill>
                  <a:prstClr val="black"/>
                </a:solidFill>
              </a:rPr>
              <a:t>This game is similar to Chinese whispers, but it includes a writing down and a drawing stage.</a:t>
            </a:r>
            <a:endParaRPr lang="en-AU" dirty="0">
              <a:solidFill>
                <a:prstClr val="black"/>
              </a:solidFill>
            </a:endParaRPr>
          </a:p>
        </p:txBody>
      </p:sp>
      <p:sp>
        <p:nvSpPr>
          <p:cNvPr id="5" name="Rectangle 4"/>
          <p:cNvSpPr/>
          <p:nvPr/>
        </p:nvSpPr>
        <p:spPr>
          <a:xfrm>
            <a:off x="4648200" y="1459468"/>
            <a:ext cx="2057400" cy="523220"/>
          </a:xfrm>
          <a:prstGeom prst="rect">
            <a:avLst/>
          </a:prstGeom>
        </p:spPr>
        <p:txBody>
          <a:bodyPr wrap="square">
            <a:spAutoFit/>
          </a:bodyPr>
          <a:lstStyle/>
          <a:p>
            <a:r>
              <a:rPr lang="en-AU" sz="2800" b="1" dirty="0">
                <a:solidFill>
                  <a:prstClr val="black"/>
                </a:solidFill>
              </a:rPr>
              <a:t>Instructions: </a:t>
            </a:r>
          </a:p>
        </p:txBody>
      </p:sp>
      <p:sp>
        <p:nvSpPr>
          <p:cNvPr id="6" name="Rectangle 5"/>
          <p:cNvSpPr/>
          <p:nvPr/>
        </p:nvSpPr>
        <p:spPr>
          <a:xfrm>
            <a:off x="914400" y="1536412"/>
            <a:ext cx="1868845" cy="523220"/>
          </a:xfrm>
          <a:prstGeom prst="rect">
            <a:avLst/>
          </a:prstGeom>
        </p:spPr>
        <p:txBody>
          <a:bodyPr wrap="none">
            <a:spAutoFit/>
          </a:bodyPr>
          <a:lstStyle/>
          <a:p>
            <a:r>
              <a:rPr lang="en-AU" sz="2800" b="1" dirty="0">
                <a:solidFill>
                  <a:prstClr val="black"/>
                </a:solidFill>
              </a:rPr>
              <a:t>Equipment</a:t>
            </a:r>
            <a:r>
              <a:rPr lang="en-AU" dirty="0">
                <a:solidFill>
                  <a:prstClr val="black"/>
                </a:solidFill>
              </a:rPr>
              <a:t>:</a:t>
            </a:r>
          </a:p>
        </p:txBody>
      </p:sp>
    </p:spTree>
    <p:extLst>
      <p:ext uri="{BB962C8B-B14F-4D97-AF65-F5344CB8AC3E}">
        <p14:creationId xmlns:p14="http://schemas.microsoft.com/office/powerpoint/2010/main" val="3539856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Is the Bible Reliable</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2257445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AU" dirty="0" smtClean="0">
                <a:solidFill>
                  <a:srgbClr val="FF0000"/>
                </a:solidFill>
              </a:rPr>
              <a:t>Historical Verifiability </a:t>
            </a:r>
            <a:r>
              <a:rPr lang="en-AU" dirty="0" smtClean="0"/>
              <a:t>supports the validity of the New Testament</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295400"/>
            <a:ext cx="5287963" cy="5287963"/>
          </a:xfrm>
        </p:spPr>
      </p:pic>
    </p:spTree>
    <p:extLst>
      <p:ext uri="{BB962C8B-B14F-4D97-AF65-F5344CB8AC3E}">
        <p14:creationId xmlns:p14="http://schemas.microsoft.com/office/powerpoint/2010/main" val="2793279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alpha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fontScale="77500" lnSpcReduction="20000"/>
          </a:bodyPr>
          <a:lstStyle/>
          <a:p>
            <a:pPr marL="0" indent="0">
              <a:lnSpc>
                <a:spcPct val="160000"/>
              </a:lnSpc>
              <a:buNone/>
            </a:pPr>
            <a:r>
              <a:rPr lang="en-AU" dirty="0"/>
              <a:t>The New Testament is constantly under attack, and its reliability and accuracy are often contested by critics.  If the critics want to disregard the New Testament, then they must also disregard other ancient writings by Plato, Aristotle, and Homer.  This is because the New Testament documents are better-preserved and more numerous than any other ancient writings.  Because they are so numerous, they can be cross checked for accuracy . . . and they are very consistent.</a:t>
            </a:r>
          </a:p>
          <a:p>
            <a:pPr marL="0" indent="0">
              <a:lnSpc>
                <a:spcPct val="160000"/>
              </a:lnSpc>
              <a:buNone/>
            </a:pPr>
            <a:r>
              <a:rPr lang="en-AU" dirty="0"/>
              <a:t>There are presently 5,686 Greek manuscripts in existence today for the New Testament. If we were to compare the number of New Testament manuscripts to other ancient writings, we find that the New Testament manuscripts far outweigh the others in quantity.</a:t>
            </a:r>
          </a:p>
          <a:p>
            <a:endParaRPr lang="en-AU" dirty="0"/>
          </a:p>
        </p:txBody>
      </p:sp>
    </p:spTree>
    <p:extLst>
      <p:ext uri="{BB962C8B-B14F-4D97-AF65-F5344CB8AC3E}">
        <p14:creationId xmlns:p14="http://schemas.microsoft.com/office/powerpoint/2010/main" val="3720324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AU" dirty="0" smtClean="0"/>
              <a:t>Historical Verifiability</a:t>
            </a:r>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3550439978"/>
              </p:ext>
            </p:extLst>
          </p:nvPr>
        </p:nvGraphicFramePr>
        <p:xfrm>
          <a:off x="76200" y="991802"/>
          <a:ext cx="8991600" cy="5637598"/>
        </p:xfrm>
        <a:graphic>
          <a:graphicData uri="http://schemas.openxmlformats.org/drawingml/2006/table">
            <a:tbl>
              <a:tblPr/>
              <a:tblGrid>
                <a:gridCol w="1524000"/>
                <a:gridCol w="1320800"/>
                <a:gridCol w="1422400"/>
                <a:gridCol w="2209800"/>
                <a:gridCol w="1447800"/>
                <a:gridCol w="1066800"/>
              </a:tblGrid>
              <a:tr h="304798">
                <a:tc>
                  <a:txBody>
                    <a:bodyPr/>
                    <a:lstStyle/>
                    <a:p>
                      <a:r>
                        <a:rPr lang="en-AU" sz="1600" b="1" dirty="0">
                          <a:effectLst/>
                        </a:rPr>
                        <a:t>Author</a:t>
                      </a:r>
                      <a:endParaRPr lang="en-AU" sz="1600" dirty="0">
                        <a:effectLst/>
                      </a:endParaRP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EAF2FF"/>
                    </a:solidFill>
                  </a:tcPr>
                </a:tc>
                <a:tc>
                  <a:txBody>
                    <a:bodyPr/>
                    <a:lstStyle/>
                    <a:p>
                      <a:r>
                        <a:rPr lang="en-AU" sz="1600" b="1">
                          <a:effectLst/>
                        </a:rPr>
                        <a:t>Date</a:t>
                      </a:r>
                      <a:br>
                        <a:rPr lang="en-AU" sz="1600" b="1">
                          <a:effectLst/>
                        </a:rPr>
                      </a:br>
                      <a:r>
                        <a:rPr lang="en-AU" sz="1600" b="1">
                          <a:effectLst/>
                        </a:rPr>
                        <a:t>Written</a:t>
                      </a:r>
                      <a:endParaRPr lang="en-AU" sz="1600">
                        <a:effectLst/>
                      </a:endParaRP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EAF2FF"/>
                    </a:solidFill>
                  </a:tcPr>
                </a:tc>
                <a:tc>
                  <a:txBody>
                    <a:bodyPr/>
                    <a:lstStyle/>
                    <a:p>
                      <a:r>
                        <a:rPr lang="en-AU" sz="1600" b="1">
                          <a:effectLst/>
                        </a:rPr>
                        <a:t>Earliest Copy</a:t>
                      </a:r>
                      <a:endParaRPr lang="en-AU" sz="1600">
                        <a:effectLst/>
                      </a:endParaRP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EAF2FF"/>
                    </a:solidFill>
                  </a:tcPr>
                </a:tc>
                <a:tc>
                  <a:txBody>
                    <a:bodyPr/>
                    <a:lstStyle/>
                    <a:p>
                      <a:r>
                        <a:rPr lang="en-AU" sz="1600" b="1" dirty="0">
                          <a:effectLst/>
                        </a:rPr>
                        <a:t>Approximate Time Span between original &amp; copy</a:t>
                      </a:r>
                      <a:endParaRPr lang="en-AU" sz="1600" dirty="0">
                        <a:effectLst/>
                      </a:endParaRP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EAF2FF"/>
                    </a:solidFill>
                  </a:tcPr>
                </a:tc>
                <a:tc>
                  <a:txBody>
                    <a:bodyPr/>
                    <a:lstStyle/>
                    <a:p>
                      <a:r>
                        <a:rPr lang="en-AU" sz="1600" b="1" dirty="0">
                          <a:effectLst/>
                        </a:rPr>
                        <a:t>Number of Copies</a:t>
                      </a:r>
                      <a:endParaRPr lang="en-AU" sz="1600" dirty="0">
                        <a:effectLst/>
                      </a:endParaRP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EAF2FF"/>
                    </a:solidFill>
                  </a:tcPr>
                </a:tc>
                <a:tc>
                  <a:txBody>
                    <a:bodyPr/>
                    <a:lstStyle/>
                    <a:p>
                      <a:r>
                        <a:rPr lang="en-AU" sz="1600" b="1">
                          <a:effectLst/>
                        </a:rPr>
                        <a:t>Accuracy of Copies</a:t>
                      </a:r>
                      <a:endParaRPr lang="en-AU" sz="1600">
                        <a:effectLst/>
                      </a:endParaRP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EAF2FF"/>
                    </a:solidFill>
                  </a:tcPr>
                </a:tc>
              </a:tr>
              <a:tr h="368711">
                <a:tc>
                  <a:txBody>
                    <a:bodyPr/>
                    <a:lstStyle/>
                    <a:p>
                      <a:r>
                        <a:rPr lang="en-AU" sz="1600">
                          <a:effectLst/>
                        </a:rPr>
                        <a:t>Lucretius</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died 55 or 53 B.C.</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 </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1,100 yrs.</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2</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58096">
                <a:tc>
                  <a:txBody>
                    <a:bodyPr/>
                    <a:lstStyle/>
                    <a:p>
                      <a:r>
                        <a:rPr lang="en-AU" sz="1600">
                          <a:effectLst/>
                        </a:rPr>
                        <a:t>Pliny</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A.D. 61-113.</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A.D. 850.</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750 yrs.</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7</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58096">
                <a:tc>
                  <a:txBody>
                    <a:bodyPr/>
                    <a:lstStyle/>
                    <a:p>
                      <a:r>
                        <a:rPr lang="en-AU" sz="1600">
                          <a:effectLst/>
                        </a:rPr>
                        <a:t>Plato</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427-347 B.C.</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A.D. 900.</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1,200 yrs.</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7</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368711">
                <a:tc>
                  <a:txBody>
                    <a:bodyPr/>
                    <a:lstStyle/>
                    <a:p>
                      <a:r>
                        <a:rPr lang="en-AU" sz="1600">
                          <a:effectLst/>
                        </a:rPr>
                        <a:t>Demosthenes</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4th Cent. B.C.</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A.D. 1100.</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dirty="0">
                          <a:effectLst/>
                        </a:rPr>
                        <a:t>800 yrs.</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8</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58096">
                <a:tc>
                  <a:txBody>
                    <a:bodyPr/>
                    <a:lstStyle/>
                    <a:p>
                      <a:r>
                        <a:rPr lang="en-AU" sz="1600">
                          <a:effectLst/>
                        </a:rPr>
                        <a:t>Herodotus</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480-425 B.C.</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A.D. 900.</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1,300 yrs.</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8</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58096">
                <a:tc>
                  <a:txBody>
                    <a:bodyPr/>
                    <a:lstStyle/>
                    <a:p>
                      <a:r>
                        <a:rPr lang="en-AU" sz="1600">
                          <a:effectLst/>
                        </a:rPr>
                        <a:t>Suetonius</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A.D. 75-160.</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A.D. 950.</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800 yrs.</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8</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58096">
                <a:tc>
                  <a:txBody>
                    <a:bodyPr/>
                    <a:lstStyle/>
                    <a:p>
                      <a:r>
                        <a:rPr lang="en-AU" sz="1600">
                          <a:effectLst/>
                        </a:rPr>
                        <a:t>Thucydides</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460-400 B.C.</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A.D. 900.</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1,300 yrs.</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8</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dirty="0">
                          <a:effectLst/>
                        </a:rPr>
                        <a:t>----</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58096">
                <a:tc>
                  <a:txBody>
                    <a:bodyPr/>
                    <a:lstStyle/>
                    <a:p>
                      <a:r>
                        <a:rPr lang="en-AU" sz="1600">
                          <a:effectLst/>
                        </a:rPr>
                        <a:t>Euripides</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480-406 B.C.</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A.D. 1100.</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1,300 yrs.</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9</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58096">
                <a:tc>
                  <a:txBody>
                    <a:bodyPr/>
                    <a:lstStyle/>
                    <a:p>
                      <a:r>
                        <a:rPr lang="en-AU" sz="1600">
                          <a:effectLst/>
                        </a:rPr>
                        <a:t>Aristophanes</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450-385 B.C.</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A.D. 900.</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1,200 yrs.</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10</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58096">
                <a:tc>
                  <a:txBody>
                    <a:bodyPr/>
                    <a:lstStyle/>
                    <a:p>
                      <a:r>
                        <a:rPr lang="en-AU" sz="1600">
                          <a:effectLst/>
                        </a:rPr>
                        <a:t>Caesar</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100-44 B.C.</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A.D. 900.</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1,000 yrs.</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10</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58096">
                <a:tc>
                  <a:txBody>
                    <a:bodyPr/>
                    <a:lstStyle/>
                    <a:p>
                      <a:r>
                        <a:rPr lang="en-AU" sz="1600">
                          <a:effectLst/>
                        </a:rPr>
                        <a:t>Livy</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59 BC-A.D. 17</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20</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368711">
                <a:tc>
                  <a:txBody>
                    <a:bodyPr/>
                    <a:lstStyle/>
                    <a:p>
                      <a:r>
                        <a:rPr lang="en-AU" sz="1600">
                          <a:effectLst/>
                        </a:rPr>
                        <a:t>Tacitus</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circa A.D. 100.</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A.D. 1100.</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1,000 yrs.</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20</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58096">
                <a:tc>
                  <a:txBody>
                    <a:bodyPr/>
                    <a:lstStyle/>
                    <a:p>
                      <a:r>
                        <a:rPr lang="en-AU" sz="1600">
                          <a:effectLst/>
                        </a:rPr>
                        <a:t>Aristotle</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384-322 B.C.</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A.D. 1100.</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1,400 yrs.</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49</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58096">
                <a:tc>
                  <a:txBody>
                    <a:bodyPr/>
                    <a:lstStyle/>
                    <a:p>
                      <a:r>
                        <a:rPr lang="en-AU" sz="1600">
                          <a:effectLst/>
                        </a:rPr>
                        <a:t>Sophocles</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496-406 B.C.</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A.D. 1000.</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1,400 yrs.</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193</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58096">
                <a:tc>
                  <a:txBody>
                    <a:bodyPr/>
                    <a:lstStyle/>
                    <a:p>
                      <a:r>
                        <a:rPr lang="en-AU" sz="1600">
                          <a:effectLst/>
                        </a:rPr>
                        <a:t>Homer (Iliad)</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900 B.C.</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400 B.C.</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500 yrs.</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643</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r>
                        <a:rPr lang="en-AU" sz="1600">
                          <a:effectLst/>
                        </a:rPr>
                        <a:t>95%</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589936">
                <a:tc>
                  <a:txBody>
                    <a:bodyPr/>
                    <a:lstStyle/>
                    <a:p>
                      <a:r>
                        <a:rPr lang="en-AU" sz="1600" dirty="0">
                          <a:solidFill>
                            <a:srgbClr val="FF0000"/>
                          </a:solidFill>
                          <a:effectLst/>
                        </a:rPr>
                        <a:t>New</a:t>
                      </a:r>
                      <a:br>
                        <a:rPr lang="en-AU" sz="1600" dirty="0">
                          <a:solidFill>
                            <a:srgbClr val="FF0000"/>
                          </a:solidFill>
                          <a:effectLst/>
                        </a:rPr>
                      </a:br>
                      <a:r>
                        <a:rPr lang="en-AU" sz="1600" dirty="0">
                          <a:solidFill>
                            <a:srgbClr val="FF0000"/>
                          </a:solidFill>
                          <a:effectLst/>
                        </a:rPr>
                        <a:t>Testament</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AU" sz="1600" dirty="0">
                          <a:solidFill>
                            <a:srgbClr val="FF0000"/>
                          </a:solidFill>
                          <a:effectLst/>
                        </a:rPr>
                        <a:t>1st Cent. A.D. (A.D. 50-100)</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AU" sz="1600" dirty="0">
                          <a:solidFill>
                            <a:srgbClr val="FF0000"/>
                          </a:solidFill>
                          <a:effectLst/>
                        </a:rPr>
                        <a:t>2nd Cent. A.D.</a:t>
                      </a:r>
                      <a:br>
                        <a:rPr lang="en-AU" sz="1600" dirty="0">
                          <a:solidFill>
                            <a:srgbClr val="FF0000"/>
                          </a:solidFill>
                          <a:effectLst/>
                        </a:rPr>
                      </a:br>
                      <a:r>
                        <a:rPr lang="en-AU" sz="1600" dirty="0">
                          <a:solidFill>
                            <a:srgbClr val="FF0000"/>
                          </a:solidFill>
                          <a:effectLst/>
                        </a:rPr>
                        <a:t>(c. A.D. 130 f.)</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AU" sz="1600" dirty="0">
                          <a:solidFill>
                            <a:srgbClr val="FF0000"/>
                          </a:solidFill>
                          <a:effectLst/>
                        </a:rPr>
                        <a:t>less than 100 years</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AU" sz="1600" dirty="0">
                          <a:solidFill>
                            <a:srgbClr val="FF0000"/>
                          </a:solidFill>
                          <a:effectLst/>
                        </a:rPr>
                        <a:t>5600</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AU" sz="1600" dirty="0">
                          <a:solidFill>
                            <a:srgbClr val="FF0000"/>
                          </a:solidFill>
                          <a:effectLst/>
                        </a:rPr>
                        <a:t>99.5%</a:t>
                      </a:r>
                    </a:p>
                  </a:txBody>
                  <a:tcPr marL="29200" marR="29200" marT="14600" marB="14600" anchor="ctr">
                    <a:lnL w="9525" cap="flat" cmpd="sng" algn="ctr">
                      <a:solidFill>
                        <a:srgbClr val="C0C0C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bl>
          </a:graphicData>
        </a:graphic>
      </p:graphicFrame>
      <p:cxnSp>
        <p:nvCxnSpPr>
          <p:cNvPr id="4" name="Straight Connector 3"/>
          <p:cNvCxnSpPr/>
          <p:nvPr/>
        </p:nvCxnSpPr>
        <p:spPr>
          <a:xfrm>
            <a:off x="1600200" y="1524000"/>
            <a:ext cx="2743200" cy="5105400"/>
          </a:xfrm>
          <a:prstGeom prst="line">
            <a:avLst/>
          </a:prstGeom>
          <a:ln>
            <a:solidFill>
              <a:srgbClr val="FF1919"/>
            </a:solidFill>
          </a:ln>
        </p:spPr>
        <p:style>
          <a:lnRef idx="2">
            <a:schemeClr val="accent2"/>
          </a:lnRef>
          <a:fillRef idx="0">
            <a:schemeClr val="accent2"/>
          </a:fillRef>
          <a:effectRef idx="1">
            <a:schemeClr val="accent2"/>
          </a:effectRef>
          <a:fontRef idx="minor">
            <a:schemeClr val="tx1"/>
          </a:fontRef>
        </p:style>
      </p:cxnSp>
      <p:cxnSp>
        <p:nvCxnSpPr>
          <p:cNvPr id="6" name="Straight Connector 5"/>
          <p:cNvCxnSpPr/>
          <p:nvPr/>
        </p:nvCxnSpPr>
        <p:spPr>
          <a:xfrm flipH="1">
            <a:off x="1600200" y="1524000"/>
            <a:ext cx="2743200" cy="5105400"/>
          </a:xfrm>
          <a:prstGeom prst="line">
            <a:avLst/>
          </a:prstGeom>
          <a:ln>
            <a:solidFill>
              <a:srgbClr val="FF1919"/>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108587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alpha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fontScale="70000" lnSpcReduction="20000"/>
          </a:bodyPr>
          <a:lstStyle/>
          <a:p>
            <a:pPr marL="0" indent="0">
              <a:lnSpc>
                <a:spcPct val="160000"/>
              </a:lnSpc>
              <a:buNone/>
            </a:pPr>
            <a:r>
              <a:rPr lang="en-AU" dirty="0"/>
              <a:t>As you can see, there are thousands more New Testament Greek manuscripts than any other ancient writing.  The internal consistency of the New Testament documents is about 99.5% textually pure.  That is an amazing accuracy.  In addition, there are over 19,000 copies in the Syriac, Latin, Coptic, and Aramaic languages.  The total supporting New Testament manuscript base is over 24,000.</a:t>
            </a:r>
          </a:p>
          <a:p>
            <a:pPr marL="0" indent="0">
              <a:lnSpc>
                <a:spcPct val="160000"/>
              </a:lnSpc>
              <a:buNone/>
            </a:pPr>
            <a:r>
              <a:rPr lang="en-AU" dirty="0"/>
              <a:t>Almost all biblical scholars agree that the New Testament documents were all written before the close of the First Century.  If Jesus was crucified in A.D. 30., then that means the entire New Testament was completed within 70 years. This is important because it means there were plenty of people around when the New Testament documents were penned--people who could have contested the writings.  In other words, those who wrote the documents knew that if they were inaccurate, plenty of people would have pointed it out.</a:t>
            </a:r>
          </a:p>
          <a:p>
            <a:pPr marL="0" indent="0">
              <a:buNone/>
            </a:pPr>
            <a:endParaRPr lang="en-AU" dirty="0"/>
          </a:p>
        </p:txBody>
      </p:sp>
    </p:spTree>
    <p:extLst>
      <p:ext uri="{BB962C8B-B14F-4D97-AF65-F5344CB8AC3E}">
        <p14:creationId xmlns:p14="http://schemas.microsoft.com/office/powerpoint/2010/main" val="3114925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8150" y="38100"/>
            <a:ext cx="8229600" cy="1143000"/>
          </a:xfrm>
        </p:spPr>
        <p:txBody>
          <a:bodyPr>
            <a:normAutofit fontScale="90000"/>
          </a:bodyPr>
          <a:lstStyle/>
          <a:p>
            <a:r>
              <a:rPr lang="en-AU" dirty="0" smtClean="0">
                <a:solidFill>
                  <a:srgbClr val="FF0000"/>
                </a:solidFill>
              </a:rPr>
              <a:t>Historians</a:t>
            </a:r>
            <a:r>
              <a:rPr lang="en-AU" dirty="0" smtClean="0"/>
              <a:t> support the </a:t>
            </a:r>
            <a:r>
              <a:rPr lang="en-AU" dirty="0" smtClean="0">
                <a:solidFill>
                  <a:srgbClr val="FF0000"/>
                </a:solidFill>
              </a:rPr>
              <a:t>existence</a:t>
            </a:r>
            <a:r>
              <a:rPr lang="en-AU" dirty="0" smtClean="0"/>
              <a:t> of Jesus Christ</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295400"/>
            <a:ext cx="4800600" cy="2777912"/>
          </a:xfrm>
        </p:spPr>
      </p:pic>
      <p:sp>
        <p:nvSpPr>
          <p:cNvPr id="5" name="Rectangle 4"/>
          <p:cNvSpPr/>
          <p:nvPr/>
        </p:nvSpPr>
        <p:spPr>
          <a:xfrm>
            <a:off x="704850" y="4572000"/>
            <a:ext cx="7696200" cy="1938992"/>
          </a:xfrm>
          <a:prstGeom prst="rect">
            <a:avLst/>
          </a:prstGeom>
        </p:spPr>
        <p:txBody>
          <a:bodyPr wrap="square">
            <a:spAutoFit/>
          </a:bodyPr>
          <a:lstStyle/>
          <a:p>
            <a:r>
              <a:rPr lang="en-AU" sz="2400" i="1" dirty="0" smtClean="0">
                <a:solidFill>
                  <a:prstClr val="black"/>
                </a:solidFill>
              </a:rPr>
              <a:t>“I </a:t>
            </a:r>
            <a:r>
              <a:rPr lang="en-AU" sz="2400" i="1" dirty="0">
                <a:solidFill>
                  <a:prstClr val="black"/>
                </a:solidFill>
              </a:rPr>
              <a:t>am an historian, I am not a believer, but I must confess as an historian that this penniless preacher from Nazareth is irrevocably the very </a:t>
            </a:r>
            <a:r>
              <a:rPr lang="en-AU" sz="2400" i="1" dirty="0" err="1">
                <a:solidFill>
                  <a:prstClr val="black"/>
                </a:solidFill>
              </a:rPr>
              <a:t>center</a:t>
            </a:r>
            <a:r>
              <a:rPr lang="en-AU" sz="2400" i="1" dirty="0">
                <a:solidFill>
                  <a:prstClr val="black"/>
                </a:solidFill>
              </a:rPr>
              <a:t> of history. Jesus Christ is easily the most dominant figure in all history</a:t>
            </a:r>
            <a:r>
              <a:rPr lang="en-AU" sz="2400" i="1" dirty="0" smtClean="0">
                <a:solidFill>
                  <a:prstClr val="black"/>
                </a:solidFill>
              </a:rPr>
              <a:t>.”</a:t>
            </a:r>
          </a:p>
          <a:p>
            <a:r>
              <a:rPr lang="en-AU" sz="2400" i="1" dirty="0">
                <a:solidFill>
                  <a:prstClr val="black"/>
                </a:solidFill>
              </a:rPr>
              <a:t>	</a:t>
            </a:r>
            <a:r>
              <a:rPr lang="en-AU" sz="2400" i="1" dirty="0" smtClean="0">
                <a:solidFill>
                  <a:prstClr val="black"/>
                </a:solidFill>
              </a:rPr>
              <a:t>					 - H</a:t>
            </a:r>
            <a:r>
              <a:rPr lang="en-AU" sz="2400" i="1" dirty="0">
                <a:solidFill>
                  <a:prstClr val="black"/>
                </a:solidFill>
              </a:rPr>
              <a:t>. G. </a:t>
            </a:r>
            <a:r>
              <a:rPr lang="en-AU" sz="2400" i="1" dirty="0" smtClean="0">
                <a:solidFill>
                  <a:prstClr val="black"/>
                </a:solidFill>
              </a:rPr>
              <a:t>Wells</a:t>
            </a:r>
            <a:endParaRPr lang="en-AU" sz="2400" i="1" dirty="0">
              <a:solidFill>
                <a:prstClr val="black"/>
              </a:solidFill>
            </a:endParaRPr>
          </a:p>
        </p:txBody>
      </p:sp>
    </p:spTree>
    <p:extLst>
      <p:ext uri="{BB962C8B-B14F-4D97-AF65-F5344CB8AC3E}">
        <p14:creationId xmlns:p14="http://schemas.microsoft.com/office/powerpoint/2010/main" val="255701055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1143</Words>
  <Application>Microsoft Office PowerPoint</Application>
  <PresentationFormat>On-screen Show (4:3)</PresentationFormat>
  <Paragraphs>198</Paragraphs>
  <Slides>25</Slides>
  <Notes>10</Notes>
  <HiddenSlides>0</HiddenSlides>
  <MMClips>0</MMClips>
  <ScaleCrop>false</ScaleCrop>
  <HeadingPairs>
    <vt:vector size="4" baseType="variant">
      <vt:variant>
        <vt:lpstr>Theme</vt:lpstr>
      </vt:variant>
      <vt:variant>
        <vt:i4>5</vt:i4>
      </vt:variant>
      <vt:variant>
        <vt:lpstr>Slide Titles</vt:lpstr>
      </vt:variant>
      <vt:variant>
        <vt:i4>25</vt:i4>
      </vt:variant>
    </vt:vector>
  </HeadingPairs>
  <TitlesOfParts>
    <vt:vector size="30" baseType="lpstr">
      <vt:lpstr>Office Theme</vt:lpstr>
      <vt:lpstr>Concourse</vt:lpstr>
      <vt:lpstr>1_Office Theme</vt:lpstr>
      <vt:lpstr>2_Office Theme</vt:lpstr>
      <vt:lpstr>3_Office Theme</vt:lpstr>
      <vt:lpstr>Introduction to Christianity</vt:lpstr>
      <vt:lpstr>Introduction</vt:lpstr>
      <vt:lpstr>Introduction Activity</vt:lpstr>
      <vt:lpstr>Is the Bible Reliable</vt:lpstr>
      <vt:lpstr>Historical Verifiability supports the validity of the New Testament</vt:lpstr>
      <vt:lpstr>PowerPoint Presentation</vt:lpstr>
      <vt:lpstr>Historical Verifiability</vt:lpstr>
      <vt:lpstr>PowerPoint Presentation</vt:lpstr>
      <vt:lpstr>Historians support the existence of Jesus Christ</vt:lpstr>
      <vt:lpstr>From the writings of Senator Tacticus on the History of the Roman Empire</vt:lpstr>
      <vt:lpstr>Archaeological Finds Support the accuracy Bible</vt:lpstr>
      <vt:lpstr>PowerPoint Presentation</vt:lpstr>
      <vt:lpstr>Eye Witness Accounts</vt:lpstr>
      <vt:lpstr>Eye Witness Accounts</vt:lpstr>
      <vt:lpstr>Scientific Reliability of the Bible It’s not a Science book, but great scientists have studied it and consider it dependable.</vt:lpstr>
      <vt:lpstr>Prophesies – Accumulated Evidence supports authenticity of Jesus.</vt:lpstr>
      <vt:lpstr>Old Testament vs New Testament</vt:lpstr>
      <vt:lpstr>What the Jews thought . . .</vt:lpstr>
      <vt:lpstr>What God meant</vt:lpstr>
      <vt:lpstr>PowerPoint Presentation</vt:lpstr>
      <vt:lpstr>PowerPoint Presentation</vt:lpstr>
      <vt:lpstr>Christianity in 2 minutes</vt:lpstr>
      <vt:lpstr>Questions to Discuss</vt:lpstr>
      <vt:lpstr>Introduction to the Book of Acts</vt:lpstr>
      <vt:lpstr>The End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Christianity</dc:title>
  <dc:creator>Nathan Schepemaker</dc:creator>
  <cp:lastModifiedBy>Nathan Schepemaker</cp:lastModifiedBy>
  <cp:revision>2</cp:revision>
  <dcterms:created xsi:type="dcterms:W3CDTF">2006-08-16T00:00:00Z</dcterms:created>
  <dcterms:modified xsi:type="dcterms:W3CDTF">2016-10-09T08:42:19Z</dcterms:modified>
</cp:coreProperties>
</file>